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7" r:id="rId3"/>
    <p:sldId id="266" r:id="rId4"/>
    <p:sldId id="268" r:id="rId5"/>
  </p:sldIdLst>
  <p:sldSz cx="9601200" cy="12801600" type="A3"/>
  <p:notesSz cx="7104063" cy="10234613"/>
  <p:defaultTextStyle>
    <a:defPPr>
      <a:defRPr lang="zh-TW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84F6DD64-D831-4429-939D-A8032010E87A}">
          <p14:sldIdLst>
            <p14:sldId id="265"/>
            <p14:sldId id="267"/>
            <p14:sldId id="266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0" d="100"/>
          <a:sy n="200" d="100"/>
        </p:scale>
        <p:origin x="-3100" y="-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B1FD-9BA0-4FA3-AFBB-E959DEEF501C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115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B1FD-9BA0-4FA3-AFBB-E959DEEF501C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4609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B1FD-9BA0-4FA3-AFBB-E959DEEF501C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4000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B1FD-9BA0-4FA3-AFBB-E959DEEF501C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2502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B1FD-9BA0-4FA3-AFBB-E959DEEF501C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9921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B1FD-9BA0-4FA3-AFBB-E959DEEF501C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88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B1FD-9BA0-4FA3-AFBB-E959DEEF501C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657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B1FD-9BA0-4FA3-AFBB-E959DEEF501C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895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B1FD-9BA0-4FA3-AFBB-E959DEEF501C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457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B1FD-9BA0-4FA3-AFBB-E959DEEF501C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9313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B1FD-9BA0-4FA3-AFBB-E959DEEF501C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809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BB1FD-9BA0-4FA3-AFBB-E959DEEF501C}" type="datetimeFigureOut">
              <a:rPr lang="zh-TW" altLang="en-US" smtClean="0"/>
              <a:t>2022/3/29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743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1" t="42605" r="35288" b="3423"/>
          <a:stretch/>
        </p:blipFill>
        <p:spPr>
          <a:xfrm rot="5400000">
            <a:off x="-2259618" y="2748354"/>
            <a:ext cx="12110723" cy="7318536"/>
          </a:xfrm>
        </p:spPr>
      </p:pic>
      <p:sp>
        <p:nvSpPr>
          <p:cNvPr id="5" name="文字方塊 4"/>
          <p:cNvSpPr txBox="1"/>
          <p:nvPr/>
        </p:nvSpPr>
        <p:spPr>
          <a:xfrm>
            <a:off x="846156" y="4080681"/>
            <a:ext cx="641445" cy="12692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791565" y="5813946"/>
            <a:ext cx="736979" cy="11873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2063082" y="7740554"/>
            <a:ext cx="736979" cy="11873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2144964" y="9637594"/>
            <a:ext cx="736979" cy="11873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3427255" y="11286694"/>
            <a:ext cx="736979" cy="6005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2800061" y="681570"/>
            <a:ext cx="1228298" cy="942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5004707" y="681570"/>
            <a:ext cx="736979" cy="942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622300" y="1573282"/>
            <a:ext cx="1028131" cy="2412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試場</a:t>
            </a:r>
            <a:endParaRPr lang="zh-TW" altLang="en-US" sz="5400" dirty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885949" y="7385050"/>
            <a:ext cx="1080000" cy="18014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考生</a:t>
            </a:r>
            <a:endParaRPr lang="en-US" altLang="zh-TW" sz="3200" dirty="0" smtClean="0">
              <a:solidFill>
                <a:schemeClr val="tx1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  <a:p>
            <a:pPr algn="ctr"/>
            <a:r>
              <a:rPr lang="zh-TW" altLang="en-US" sz="20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休息室</a:t>
            </a:r>
            <a:r>
              <a:rPr lang="en-US" altLang="zh-TW" sz="1400" dirty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(</a:t>
            </a:r>
            <a:r>
              <a:rPr lang="zh-TW" altLang="en-US" sz="14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試場二</a:t>
            </a:r>
            <a:r>
              <a:rPr lang="en-US" altLang="zh-TW" sz="1400" dirty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)</a:t>
            </a:r>
            <a:endParaRPr lang="en-US" altLang="zh-TW" sz="1400" dirty="0" smtClean="0">
              <a:solidFill>
                <a:schemeClr val="tx1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  <a:p>
            <a:pPr algn="ctr"/>
            <a:r>
              <a:rPr lang="en-US" altLang="zh-TW" sz="1400" u="sng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806</a:t>
            </a:r>
            <a:r>
              <a:rPr lang="zh-TW" altLang="en-US" sz="1400" u="sng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教室</a:t>
            </a:r>
            <a:endParaRPr lang="zh-TW" altLang="en-US" sz="1400" u="sng" dirty="0">
              <a:solidFill>
                <a:schemeClr val="tx1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885949" y="9186508"/>
            <a:ext cx="1080000" cy="172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考生</a:t>
            </a:r>
            <a:r>
              <a:rPr lang="zh-TW" altLang="en-US" sz="20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休息室</a:t>
            </a:r>
            <a:r>
              <a:rPr lang="en-US" altLang="zh-TW" sz="1400" dirty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(</a:t>
            </a:r>
            <a:r>
              <a:rPr lang="zh-TW" altLang="en-US" sz="14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試場一</a:t>
            </a:r>
            <a:r>
              <a:rPr lang="en-US" altLang="zh-TW" sz="14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)</a:t>
            </a:r>
          </a:p>
          <a:p>
            <a:pPr algn="ctr"/>
            <a:r>
              <a:rPr lang="en-US" altLang="zh-TW" sz="1400" u="sng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707</a:t>
            </a:r>
            <a:r>
              <a:rPr lang="zh-TW" altLang="en-US" sz="1400" u="sng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教室</a:t>
            </a:r>
            <a:endParaRPr lang="zh-TW" altLang="en-US" sz="3200" u="sng" dirty="0">
              <a:solidFill>
                <a:schemeClr val="tx1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166007" y="11084298"/>
            <a:ext cx="1368000" cy="11160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公差</a:t>
            </a:r>
            <a:endParaRPr lang="en-US" altLang="zh-TW" sz="2400" dirty="0" smtClean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  <a:p>
            <a:pPr algn="ctr"/>
            <a:r>
              <a:rPr lang="zh-TW" altLang="en-US" sz="2000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休息室</a:t>
            </a:r>
            <a:endParaRPr lang="en-US" altLang="zh-TW" sz="2000" dirty="0" smtClean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  <a:p>
            <a:pPr algn="ctr"/>
            <a:r>
              <a:rPr lang="en-US" altLang="zh-TW" sz="1400" u="sng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907</a:t>
            </a:r>
            <a:r>
              <a:rPr lang="zh-TW" altLang="en-US" sz="1400" u="sng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教室</a:t>
            </a:r>
            <a:endParaRPr lang="zh-TW" altLang="en-US" sz="1400" u="sng" dirty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519657" y="11084298"/>
            <a:ext cx="1752805" cy="1116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試務中心</a:t>
            </a:r>
            <a:endParaRPr lang="en-US" altLang="zh-TW" sz="2800" dirty="0" smtClean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  <a:p>
            <a:pPr algn="ctr"/>
            <a:r>
              <a:rPr lang="zh-TW" altLang="en-US" sz="1400" u="sng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輔導室</a:t>
            </a:r>
          </a:p>
        </p:txBody>
      </p:sp>
      <p:sp>
        <p:nvSpPr>
          <p:cNvPr id="17" name="矩形 16"/>
          <p:cNvSpPr/>
          <p:nvPr/>
        </p:nvSpPr>
        <p:spPr>
          <a:xfrm>
            <a:off x="6284587" y="10050508"/>
            <a:ext cx="1347538" cy="25827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9" name="直線接點 18"/>
          <p:cNvCxnSpPr/>
          <p:nvPr/>
        </p:nvCxnSpPr>
        <p:spPr>
          <a:xfrm>
            <a:off x="1652337" y="3910378"/>
            <a:ext cx="2376022" cy="3941609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 flipV="1">
            <a:off x="1670589" y="1460080"/>
            <a:ext cx="2418322" cy="113202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776161"/>
              </p:ext>
            </p:extLst>
          </p:nvPr>
        </p:nvGraphicFramePr>
        <p:xfrm>
          <a:off x="4028359" y="1448042"/>
          <a:ext cx="4688732" cy="6676163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688732"/>
              </a:tblGrid>
              <a:tr h="138399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備用試場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2879437">
                <a:tc>
                  <a:txBody>
                    <a:bodyPr/>
                    <a:lstStyle/>
                    <a:p>
                      <a:pPr algn="ctr"/>
                      <a:endParaRPr lang="en-US" altLang="zh-TW" sz="4400" b="1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華康正顏楷體W5" panose="03000509000000000000" pitchFamily="65" charset="-120"/>
                        <a:ea typeface="華康正顏楷體W5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術科試場</a:t>
                      </a:r>
                      <a:r>
                        <a:rPr lang="en-US" altLang="zh-TW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(</a:t>
                      </a:r>
                      <a:r>
                        <a:rPr lang="zh-TW" altLang="en-US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二</a:t>
                      </a:r>
                      <a:r>
                        <a:rPr lang="en-US" altLang="zh-TW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)</a:t>
                      </a:r>
                      <a:endParaRPr lang="en-US" altLang="zh-TW" sz="44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華康正顏楷體W5" panose="03000509000000000000" pitchFamily="65" charset="-120"/>
                        <a:ea typeface="華康正顏楷體W5" panose="03000509000000000000" pitchFamily="65" charset="-120"/>
                      </a:endParaRPr>
                    </a:p>
                    <a:p>
                      <a:pPr algn="ctr"/>
                      <a:r>
                        <a:rPr lang="en-US" altLang="zh-TW" sz="32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1116012~1116023</a:t>
                      </a:r>
                    </a:p>
                    <a:p>
                      <a:pPr algn="ctr"/>
                      <a:r>
                        <a:rPr lang="en-US" altLang="zh-TW" sz="32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B1116001</a:t>
                      </a:r>
                    </a:p>
                    <a:p>
                      <a:pPr algn="ctr"/>
                      <a:endParaRPr lang="zh-TW" altLang="en-US" sz="3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華康正顏楷體W5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239656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術科試場</a:t>
                      </a:r>
                      <a:r>
                        <a:rPr lang="en-US" altLang="zh-TW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(</a:t>
                      </a:r>
                      <a:r>
                        <a:rPr lang="zh-TW" altLang="en-US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一</a:t>
                      </a:r>
                      <a:r>
                        <a:rPr lang="en-US" altLang="zh-TW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)</a:t>
                      </a:r>
                      <a:endParaRPr lang="en-US" altLang="zh-TW" sz="44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華康正顏楷體W5" panose="03000509000000000000" pitchFamily="65" charset="-120"/>
                        <a:ea typeface="華康正顏楷體W5" panose="03000509000000000000" pitchFamily="65" charset="-120"/>
                      </a:endParaRPr>
                    </a:p>
                    <a:p>
                      <a:pPr algn="ctr"/>
                      <a:r>
                        <a:rPr lang="en-US" altLang="zh-TW" sz="32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A1116001</a:t>
                      </a:r>
                      <a:r>
                        <a:rPr lang="zh-TW" altLang="en-US" sz="32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zh-TW" sz="32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A1116002</a:t>
                      </a:r>
                      <a:endParaRPr lang="en-US" altLang="zh-TW" sz="32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華康正顏楷體W5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TW" sz="3200" b="1" kern="120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1116001~1116011</a:t>
                      </a:r>
                      <a:endParaRPr lang="en-US" altLang="zh-TW" sz="3200" b="1" kern="1200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華康正顏楷體W5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28359" y="9102426"/>
            <a:ext cx="5933788" cy="1128845"/>
          </a:xfrm>
          <a:ln w="762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111</a:t>
            </a:r>
            <a:r>
              <a:rPr lang="zh-TW" alt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學年度美術班新生鑑定</a:t>
            </a:r>
            <a:r>
              <a:rPr lang="en-US" altLang="zh-TW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/>
            </a:r>
            <a:br>
              <a:rPr lang="en-US" altLang="zh-TW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正顏楷體W5" panose="03000509000000000000" pitchFamily="65" charset="-120"/>
                <a:ea typeface="華康正顏楷體W5" panose="03000509000000000000" pitchFamily="65" charset="-120"/>
              </a:rPr>
            </a:br>
            <a:r>
              <a:rPr lang="zh-TW" alt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三樓試場平面圖</a:t>
            </a:r>
            <a:endParaRPr lang="zh-TW" altLang="en-US" sz="3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9185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1" t="42605" r="35288" b="3423"/>
          <a:stretch/>
        </p:blipFill>
        <p:spPr>
          <a:xfrm rot="5400000">
            <a:off x="-2259618" y="2387409"/>
            <a:ext cx="12110723" cy="7318536"/>
          </a:xfrm>
        </p:spPr>
      </p:pic>
      <p:sp>
        <p:nvSpPr>
          <p:cNvPr id="5" name="文字方塊 4"/>
          <p:cNvSpPr txBox="1"/>
          <p:nvPr/>
        </p:nvSpPr>
        <p:spPr>
          <a:xfrm>
            <a:off x="846156" y="3864114"/>
            <a:ext cx="641445" cy="12692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791565" y="5501127"/>
            <a:ext cx="736979" cy="11873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2063082" y="7740554"/>
            <a:ext cx="736979" cy="11873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2800061" y="345622"/>
            <a:ext cx="1228298" cy="942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5004707" y="392814"/>
            <a:ext cx="736979" cy="942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622300" y="1225069"/>
            <a:ext cx="1028131" cy="2412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試場</a:t>
            </a:r>
            <a:endParaRPr lang="zh-TW" altLang="en-US" sz="5400" dirty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885949" y="7024105"/>
            <a:ext cx="1080000" cy="18014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考生</a:t>
            </a:r>
            <a:endParaRPr lang="en-US" altLang="zh-TW" sz="3200" dirty="0" smtClean="0">
              <a:solidFill>
                <a:schemeClr val="tx1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  <a:p>
            <a:pPr algn="ctr"/>
            <a:r>
              <a:rPr lang="zh-TW" altLang="en-US" sz="20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休息室</a:t>
            </a:r>
            <a:r>
              <a:rPr lang="en-US" altLang="zh-TW" sz="1400" dirty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(</a:t>
            </a:r>
            <a:r>
              <a:rPr lang="zh-TW" altLang="en-US" sz="14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試場二</a:t>
            </a:r>
            <a:r>
              <a:rPr lang="en-US" altLang="zh-TW" sz="1400" dirty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)</a:t>
            </a:r>
            <a:endParaRPr lang="en-US" altLang="zh-TW" sz="1400" dirty="0" smtClean="0">
              <a:solidFill>
                <a:schemeClr val="tx1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  <a:p>
            <a:pPr algn="ctr"/>
            <a:r>
              <a:rPr lang="en-US" altLang="zh-TW" sz="1400" u="sng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806</a:t>
            </a:r>
            <a:r>
              <a:rPr lang="zh-TW" altLang="en-US" sz="1400" u="sng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教室</a:t>
            </a:r>
            <a:endParaRPr lang="zh-TW" altLang="en-US" sz="1400" u="sng" dirty="0">
              <a:solidFill>
                <a:schemeClr val="tx1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885949" y="8825563"/>
            <a:ext cx="1080000" cy="172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考生</a:t>
            </a:r>
            <a:r>
              <a:rPr lang="zh-TW" altLang="en-US" sz="20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休息室</a:t>
            </a:r>
            <a:r>
              <a:rPr lang="en-US" altLang="zh-TW" sz="1400" dirty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(</a:t>
            </a:r>
            <a:r>
              <a:rPr lang="zh-TW" altLang="en-US" sz="14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試場一</a:t>
            </a:r>
            <a:r>
              <a:rPr lang="en-US" altLang="zh-TW" sz="14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)</a:t>
            </a:r>
          </a:p>
          <a:p>
            <a:pPr algn="ctr"/>
            <a:r>
              <a:rPr lang="en-US" altLang="zh-TW" sz="1400" u="sng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707</a:t>
            </a:r>
            <a:r>
              <a:rPr lang="zh-TW" altLang="en-US" sz="1400" u="sng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教室</a:t>
            </a:r>
            <a:endParaRPr lang="zh-TW" altLang="en-US" sz="3200" u="sng" dirty="0">
              <a:solidFill>
                <a:schemeClr val="tx1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163283" y="10724888"/>
            <a:ext cx="1368000" cy="11160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公差</a:t>
            </a:r>
            <a:endParaRPr lang="en-US" altLang="zh-TW" sz="2400" dirty="0" smtClean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  <a:p>
            <a:pPr algn="ctr"/>
            <a:r>
              <a:rPr lang="zh-TW" altLang="en-US" sz="2000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休息室</a:t>
            </a:r>
            <a:endParaRPr lang="en-US" altLang="zh-TW" sz="2000" dirty="0" smtClean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  <a:p>
            <a:pPr algn="ctr"/>
            <a:r>
              <a:rPr lang="en-US" altLang="zh-TW" sz="1400" u="sng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907</a:t>
            </a:r>
            <a:r>
              <a:rPr lang="zh-TW" altLang="en-US" sz="1400" u="sng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教室</a:t>
            </a:r>
            <a:endParaRPr lang="zh-TW" altLang="en-US" sz="1400" u="sng" dirty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519657" y="10724889"/>
            <a:ext cx="1752805" cy="1116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試務中心</a:t>
            </a:r>
            <a:endParaRPr lang="en-US" altLang="zh-TW" sz="2800" dirty="0" smtClean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  <a:p>
            <a:pPr algn="ctr"/>
            <a:r>
              <a:rPr lang="zh-TW" altLang="en-US" sz="1400" u="sng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輔導室</a:t>
            </a:r>
          </a:p>
        </p:txBody>
      </p:sp>
      <p:sp>
        <p:nvSpPr>
          <p:cNvPr id="17" name="矩形 16"/>
          <p:cNvSpPr/>
          <p:nvPr/>
        </p:nvSpPr>
        <p:spPr>
          <a:xfrm>
            <a:off x="6284587" y="10050508"/>
            <a:ext cx="1347538" cy="25827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9" name="直線接點 18"/>
          <p:cNvCxnSpPr/>
          <p:nvPr/>
        </p:nvCxnSpPr>
        <p:spPr>
          <a:xfrm>
            <a:off x="1612050" y="3554308"/>
            <a:ext cx="2416309" cy="4120677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 flipV="1">
            <a:off x="1644373" y="1139866"/>
            <a:ext cx="2418322" cy="113202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965225"/>
              </p:ext>
            </p:extLst>
          </p:nvPr>
        </p:nvGraphicFramePr>
        <p:xfrm>
          <a:off x="4028359" y="1111774"/>
          <a:ext cx="4688732" cy="6676163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688732"/>
              </a:tblGrid>
              <a:tr h="138399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備用試場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2879437">
                <a:tc>
                  <a:txBody>
                    <a:bodyPr/>
                    <a:lstStyle/>
                    <a:p>
                      <a:pPr algn="ctr"/>
                      <a:endParaRPr lang="en-US" altLang="zh-TW" sz="4400" b="1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華康正顏楷體W5" panose="03000509000000000000" pitchFamily="65" charset="-120"/>
                        <a:ea typeface="華康正顏楷體W5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術科試場</a:t>
                      </a:r>
                      <a:r>
                        <a:rPr lang="en-US" altLang="zh-TW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(</a:t>
                      </a:r>
                      <a:r>
                        <a:rPr lang="zh-TW" altLang="en-US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二</a:t>
                      </a:r>
                      <a:r>
                        <a:rPr lang="en-US" altLang="zh-TW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)</a:t>
                      </a:r>
                      <a:endParaRPr lang="en-US" altLang="zh-TW" sz="44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華康正顏楷體W5" panose="03000509000000000000" pitchFamily="65" charset="-120"/>
                        <a:ea typeface="華康正顏楷體W5" panose="03000509000000000000" pitchFamily="65" charset="-120"/>
                      </a:endParaRPr>
                    </a:p>
                    <a:p>
                      <a:pPr algn="ctr"/>
                      <a:r>
                        <a:rPr lang="en-US" altLang="zh-TW" sz="32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1116012~1116023</a:t>
                      </a:r>
                    </a:p>
                    <a:p>
                      <a:pPr algn="ctr"/>
                      <a:r>
                        <a:rPr lang="en-US" altLang="zh-TW" sz="32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B1116001</a:t>
                      </a:r>
                    </a:p>
                    <a:p>
                      <a:pPr algn="ctr"/>
                      <a:endParaRPr lang="zh-TW" altLang="en-US" sz="3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華康正顏楷體W5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239656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術科試場</a:t>
                      </a:r>
                      <a:r>
                        <a:rPr lang="en-US" altLang="zh-TW" sz="4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(</a:t>
                      </a:r>
                      <a:r>
                        <a:rPr lang="zh-TW" altLang="en-US" sz="4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一</a:t>
                      </a:r>
                      <a:r>
                        <a:rPr lang="en-US" altLang="zh-TW" sz="4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)</a:t>
                      </a:r>
                    </a:p>
                    <a:p>
                      <a:pPr algn="ctr"/>
                      <a:r>
                        <a:rPr lang="en-US" altLang="zh-TW" sz="3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A1116001</a:t>
                      </a:r>
                      <a:r>
                        <a:rPr lang="zh-TW" altLang="en-US" sz="3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zh-TW" sz="3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A1116002</a:t>
                      </a:r>
                    </a:p>
                    <a:p>
                      <a:pPr algn="ctr"/>
                      <a:r>
                        <a:rPr lang="en-US" altLang="zh-TW" sz="3200" b="1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1116001~1116011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19657" y="8777964"/>
            <a:ext cx="5442490" cy="1128845"/>
          </a:xfrm>
          <a:ln w="762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111</a:t>
            </a:r>
            <a:r>
              <a:rPr lang="zh-TW" alt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學年度美術班新生鑑定</a:t>
            </a:r>
            <a:r>
              <a:rPr lang="en-US" altLang="zh-TW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/>
            </a:r>
            <a:br>
              <a:rPr lang="en-US" altLang="zh-TW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正顏楷體W5" panose="03000509000000000000" pitchFamily="65" charset="-120"/>
                <a:ea typeface="華康正顏楷體W5" panose="03000509000000000000" pitchFamily="65" charset="-120"/>
              </a:rPr>
            </a:br>
            <a:r>
              <a:rPr lang="zh-TW" alt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三樓試場平面圖</a:t>
            </a:r>
            <a:endParaRPr lang="zh-TW" altLang="en-US" sz="3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949" y="11341897"/>
            <a:ext cx="1260914" cy="1090520"/>
          </a:xfrm>
          <a:prstGeom prst="rect">
            <a:avLst/>
          </a:prstGeom>
        </p:spPr>
      </p:pic>
      <p:sp>
        <p:nvSpPr>
          <p:cNvPr id="18" name="文字方塊 17"/>
          <p:cNvSpPr txBox="1"/>
          <p:nvPr/>
        </p:nvSpPr>
        <p:spPr>
          <a:xfrm>
            <a:off x="2892331" y="12052772"/>
            <a:ext cx="2046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solidFill>
                  <a:srgbClr val="FF0000"/>
                </a:solidFill>
                <a:latin typeface="華康竹風體W4" panose="03000409000000000000" pitchFamily="65" charset="-120"/>
                <a:ea typeface="華康竹風體W4" panose="03000409000000000000" pitchFamily="65" charset="-120"/>
              </a:rPr>
              <a:t>您現在的位置</a:t>
            </a:r>
            <a:endParaRPr lang="zh-TW" altLang="en-US" sz="2000" b="1" dirty="0">
              <a:solidFill>
                <a:srgbClr val="FF0000"/>
              </a:solidFill>
              <a:latin typeface="華康竹風體W4" panose="03000409000000000000" pitchFamily="65" charset="-120"/>
              <a:ea typeface="華康竹風體W4" panose="030004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3804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1" t="42605" r="35288" b="3423"/>
          <a:stretch/>
        </p:blipFill>
        <p:spPr>
          <a:xfrm rot="5400000">
            <a:off x="-2259618" y="2748354"/>
            <a:ext cx="12110723" cy="7318536"/>
          </a:xfrm>
        </p:spPr>
      </p:pic>
      <p:sp>
        <p:nvSpPr>
          <p:cNvPr id="5" name="文字方塊 4"/>
          <p:cNvSpPr txBox="1"/>
          <p:nvPr/>
        </p:nvSpPr>
        <p:spPr>
          <a:xfrm>
            <a:off x="846156" y="4080681"/>
            <a:ext cx="641445" cy="12692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791565" y="5813946"/>
            <a:ext cx="736979" cy="11873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2063082" y="7740554"/>
            <a:ext cx="736979" cy="11873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2144964" y="9637594"/>
            <a:ext cx="736979" cy="11873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3427255" y="11286694"/>
            <a:ext cx="736979" cy="6005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2800061" y="681570"/>
            <a:ext cx="1228298" cy="942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5004707" y="681570"/>
            <a:ext cx="736979" cy="942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622300" y="1573282"/>
            <a:ext cx="1028131" cy="2412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試場</a:t>
            </a:r>
            <a:endParaRPr lang="zh-TW" altLang="en-US" sz="5400" dirty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885949" y="7385050"/>
            <a:ext cx="1080000" cy="18014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考生</a:t>
            </a:r>
            <a:endParaRPr lang="en-US" altLang="zh-TW" sz="3200" dirty="0" smtClean="0">
              <a:solidFill>
                <a:schemeClr val="tx1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  <a:p>
            <a:pPr algn="ctr"/>
            <a:r>
              <a:rPr lang="zh-TW" altLang="en-US" sz="20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休息室</a:t>
            </a:r>
            <a:r>
              <a:rPr lang="en-US" altLang="zh-TW" sz="1400" dirty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(</a:t>
            </a:r>
            <a:r>
              <a:rPr lang="zh-TW" altLang="en-US" sz="14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試場二</a:t>
            </a:r>
            <a:r>
              <a:rPr lang="en-US" altLang="zh-TW" sz="1400" dirty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)</a:t>
            </a:r>
            <a:endParaRPr lang="en-US" altLang="zh-TW" sz="1400" dirty="0" smtClean="0">
              <a:solidFill>
                <a:schemeClr val="tx1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  <a:p>
            <a:pPr algn="ctr"/>
            <a:r>
              <a:rPr lang="en-US" altLang="zh-TW" sz="1400" u="sng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806</a:t>
            </a:r>
            <a:r>
              <a:rPr lang="zh-TW" altLang="en-US" sz="1400" u="sng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教室</a:t>
            </a:r>
            <a:endParaRPr lang="zh-TW" altLang="en-US" sz="1400" u="sng" dirty="0">
              <a:solidFill>
                <a:schemeClr val="tx1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885949" y="9186508"/>
            <a:ext cx="1080000" cy="172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考生</a:t>
            </a:r>
            <a:r>
              <a:rPr lang="zh-TW" altLang="en-US" sz="20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休息室</a:t>
            </a:r>
            <a:r>
              <a:rPr lang="en-US" altLang="zh-TW" sz="1400" dirty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(</a:t>
            </a:r>
            <a:r>
              <a:rPr lang="zh-TW" altLang="en-US" sz="14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試場一</a:t>
            </a:r>
            <a:r>
              <a:rPr lang="en-US" altLang="zh-TW" sz="14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)</a:t>
            </a:r>
          </a:p>
          <a:p>
            <a:pPr algn="ctr"/>
            <a:r>
              <a:rPr lang="en-US" altLang="zh-TW" sz="1400" u="sng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707</a:t>
            </a:r>
            <a:r>
              <a:rPr lang="zh-TW" altLang="en-US" sz="1400" u="sng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教室</a:t>
            </a:r>
            <a:endParaRPr lang="zh-TW" altLang="en-US" sz="3200" u="sng" dirty="0">
              <a:solidFill>
                <a:schemeClr val="tx1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162832" y="11084298"/>
            <a:ext cx="1368000" cy="11160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公差</a:t>
            </a:r>
            <a:endParaRPr lang="en-US" altLang="zh-TW" sz="2400" dirty="0" smtClean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  <a:p>
            <a:pPr algn="ctr"/>
            <a:r>
              <a:rPr lang="zh-TW" altLang="en-US" sz="2000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休息室</a:t>
            </a:r>
            <a:endParaRPr lang="en-US" altLang="zh-TW" sz="2000" dirty="0" smtClean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  <a:p>
            <a:pPr algn="ctr"/>
            <a:r>
              <a:rPr lang="en-US" altLang="zh-TW" sz="1400" u="sng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907</a:t>
            </a:r>
            <a:r>
              <a:rPr lang="zh-TW" altLang="en-US" sz="1400" u="sng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教室</a:t>
            </a:r>
            <a:endParaRPr lang="zh-TW" altLang="en-US" sz="1400" u="sng" dirty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519657" y="11084298"/>
            <a:ext cx="1752805" cy="1116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試務中心</a:t>
            </a:r>
            <a:endParaRPr lang="en-US" altLang="zh-TW" sz="2800" dirty="0" smtClean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  <a:p>
            <a:pPr algn="ctr"/>
            <a:r>
              <a:rPr lang="zh-TW" altLang="en-US" sz="1400" u="sng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輔導室</a:t>
            </a:r>
          </a:p>
        </p:txBody>
      </p:sp>
      <p:sp>
        <p:nvSpPr>
          <p:cNvPr id="17" name="矩形 16"/>
          <p:cNvSpPr/>
          <p:nvPr/>
        </p:nvSpPr>
        <p:spPr>
          <a:xfrm>
            <a:off x="6284587" y="10050508"/>
            <a:ext cx="1347538" cy="25827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9" name="直線接點 18"/>
          <p:cNvCxnSpPr/>
          <p:nvPr/>
        </p:nvCxnSpPr>
        <p:spPr>
          <a:xfrm>
            <a:off x="1652337" y="3910378"/>
            <a:ext cx="2376022" cy="3941609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 flipV="1">
            <a:off x="1670589" y="1460080"/>
            <a:ext cx="2418322" cy="113202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776161"/>
              </p:ext>
            </p:extLst>
          </p:nvPr>
        </p:nvGraphicFramePr>
        <p:xfrm>
          <a:off x="4028359" y="1448042"/>
          <a:ext cx="4688732" cy="6676163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688732"/>
              </a:tblGrid>
              <a:tr h="138399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備用試場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2879437">
                <a:tc>
                  <a:txBody>
                    <a:bodyPr/>
                    <a:lstStyle/>
                    <a:p>
                      <a:pPr algn="ctr"/>
                      <a:endParaRPr lang="en-US" altLang="zh-TW" sz="44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華康正顏楷體W5" panose="03000509000000000000" pitchFamily="65" charset="-120"/>
                        <a:ea typeface="華康正顏楷體W5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4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術科試場</a:t>
                      </a:r>
                      <a:r>
                        <a:rPr lang="en-US" altLang="zh-TW" sz="4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(</a:t>
                      </a:r>
                      <a:r>
                        <a:rPr lang="zh-TW" altLang="en-US" sz="4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二</a:t>
                      </a:r>
                      <a:r>
                        <a:rPr lang="en-US" altLang="zh-TW" sz="4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)</a:t>
                      </a:r>
                    </a:p>
                    <a:p>
                      <a:pPr algn="ctr"/>
                      <a:r>
                        <a:rPr lang="en-US" altLang="zh-TW" sz="3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1116012~1116023</a:t>
                      </a:r>
                    </a:p>
                    <a:p>
                      <a:pPr algn="ctr"/>
                      <a:r>
                        <a:rPr lang="en-US" altLang="zh-TW" sz="3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B1116001</a:t>
                      </a:r>
                    </a:p>
                    <a:p>
                      <a:pPr algn="ctr"/>
                      <a:endParaRPr lang="zh-TW" altLang="en-US" sz="3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華康正顏楷體W5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239656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術科試場</a:t>
                      </a:r>
                      <a:r>
                        <a:rPr lang="en-US" altLang="zh-TW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(</a:t>
                      </a:r>
                      <a:r>
                        <a:rPr lang="zh-TW" altLang="en-US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一</a:t>
                      </a:r>
                      <a:r>
                        <a:rPr lang="en-US" altLang="zh-TW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)</a:t>
                      </a:r>
                      <a:endParaRPr lang="en-US" altLang="zh-TW" sz="44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華康正顏楷體W5" panose="03000509000000000000" pitchFamily="65" charset="-120"/>
                        <a:ea typeface="華康正顏楷體W5" panose="03000509000000000000" pitchFamily="65" charset="-120"/>
                      </a:endParaRPr>
                    </a:p>
                    <a:p>
                      <a:pPr algn="ctr"/>
                      <a:r>
                        <a:rPr lang="en-US" altLang="zh-TW" sz="32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A1116001</a:t>
                      </a:r>
                      <a:r>
                        <a:rPr lang="zh-TW" altLang="en-US" sz="32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zh-TW" sz="32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A1116002</a:t>
                      </a:r>
                      <a:endParaRPr lang="en-US" altLang="zh-TW" sz="32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華康正顏楷體W5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TW" sz="3200" b="1" kern="120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1116001~1116011</a:t>
                      </a:r>
                      <a:endParaRPr lang="en-US" altLang="zh-TW" sz="3200" b="1" kern="1200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華康正顏楷體W5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28359" y="8779300"/>
            <a:ext cx="5933788" cy="1128845"/>
          </a:xfrm>
          <a:ln w="762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111</a:t>
            </a:r>
            <a:r>
              <a:rPr lang="zh-TW" alt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學年度美術班新生鑑定</a:t>
            </a:r>
            <a:r>
              <a:rPr lang="en-US" altLang="zh-TW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/>
            </a:r>
            <a:br>
              <a:rPr lang="en-US" altLang="zh-TW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正顏楷體W5" panose="03000509000000000000" pitchFamily="65" charset="-120"/>
                <a:ea typeface="華康正顏楷體W5" panose="03000509000000000000" pitchFamily="65" charset="-120"/>
              </a:rPr>
            </a:br>
            <a:r>
              <a:rPr lang="zh-TW" alt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三樓試場平面圖</a:t>
            </a:r>
            <a:endParaRPr lang="zh-TW" altLang="en-US" sz="3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4597" y="2566597"/>
            <a:ext cx="1261981" cy="1085182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3847" y="3651779"/>
            <a:ext cx="1876192" cy="54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89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1" t="42605" r="35288" b="3423"/>
          <a:stretch/>
        </p:blipFill>
        <p:spPr>
          <a:xfrm rot="5400000">
            <a:off x="-2259618" y="2748354"/>
            <a:ext cx="12110723" cy="7318536"/>
          </a:xfrm>
        </p:spPr>
      </p:pic>
      <p:sp>
        <p:nvSpPr>
          <p:cNvPr id="5" name="文字方塊 4"/>
          <p:cNvSpPr txBox="1"/>
          <p:nvPr/>
        </p:nvSpPr>
        <p:spPr>
          <a:xfrm>
            <a:off x="846156" y="4080681"/>
            <a:ext cx="641445" cy="12692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791565" y="5813946"/>
            <a:ext cx="736979" cy="11873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2063082" y="7740554"/>
            <a:ext cx="736979" cy="11873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2144964" y="9637594"/>
            <a:ext cx="736979" cy="11873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3427255" y="11286694"/>
            <a:ext cx="736979" cy="6005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2800061" y="681570"/>
            <a:ext cx="1228298" cy="942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5004707" y="681570"/>
            <a:ext cx="736979" cy="942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622300" y="1573282"/>
            <a:ext cx="1028131" cy="2412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試場</a:t>
            </a:r>
            <a:endParaRPr lang="zh-TW" altLang="en-US" sz="5400" dirty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885949" y="7385050"/>
            <a:ext cx="1080000" cy="18014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考生</a:t>
            </a:r>
            <a:endParaRPr lang="en-US" altLang="zh-TW" sz="3200" dirty="0" smtClean="0">
              <a:solidFill>
                <a:schemeClr val="tx1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  <a:p>
            <a:pPr algn="ctr"/>
            <a:r>
              <a:rPr lang="zh-TW" altLang="en-US" sz="20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休息室</a:t>
            </a:r>
            <a:r>
              <a:rPr lang="en-US" altLang="zh-TW" sz="1400" dirty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(</a:t>
            </a:r>
            <a:r>
              <a:rPr lang="zh-TW" altLang="en-US" sz="14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試場二</a:t>
            </a:r>
            <a:r>
              <a:rPr lang="en-US" altLang="zh-TW" sz="1400" dirty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)</a:t>
            </a:r>
            <a:endParaRPr lang="en-US" altLang="zh-TW" sz="1400" dirty="0" smtClean="0">
              <a:solidFill>
                <a:schemeClr val="tx1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  <a:p>
            <a:pPr algn="ctr"/>
            <a:r>
              <a:rPr lang="en-US" altLang="zh-TW" sz="1400" u="sng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806</a:t>
            </a:r>
            <a:r>
              <a:rPr lang="zh-TW" altLang="en-US" sz="1400" u="sng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教室</a:t>
            </a:r>
            <a:endParaRPr lang="zh-TW" altLang="en-US" sz="1400" u="sng" dirty="0">
              <a:solidFill>
                <a:schemeClr val="tx1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885949" y="9186508"/>
            <a:ext cx="1080000" cy="172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考生</a:t>
            </a:r>
            <a:r>
              <a:rPr lang="zh-TW" altLang="en-US" sz="20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休息室</a:t>
            </a:r>
            <a:r>
              <a:rPr lang="en-US" altLang="zh-TW" sz="1400" dirty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(</a:t>
            </a:r>
            <a:r>
              <a:rPr lang="zh-TW" altLang="en-US" sz="14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試場一</a:t>
            </a:r>
            <a:r>
              <a:rPr lang="en-US" altLang="zh-TW" sz="1400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)</a:t>
            </a:r>
          </a:p>
          <a:p>
            <a:pPr algn="ctr"/>
            <a:r>
              <a:rPr lang="en-US" altLang="zh-TW" sz="1400" u="sng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707</a:t>
            </a:r>
            <a:r>
              <a:rPr lang="zh-TW" altLang="en-US" sz="1400" u="sng" dirty="0" smtClean="0">
                <a:solidFill>
                  <a:schemeClr val="tx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教室</a:t>
            </a:r>
            <a:endParaRPr lang="zh-TW" altLang="en-US" sz="3200" u="sng" dirty="0">
              <a:solidFill>
                <a:schemeClr val="tx1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156482" y="11084298"/>
            <a:ext cx="1368000" cy="11160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公差</a:t>
            </a:r>
            <a:endParaRPr lang="en-US" altLang="zh-TW" sz="2400" dirty="0" smtClean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  <a:p>
            <a:pPr algn="ctr"/>
            <a:r>
              <a:rPr lang="zh-TW" altLang="en-US" sz="2000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休息室</a:t>
            </a:r>
            <a:endParaRPr lang="en-US" altLang="zh-TW" sz="2000" dirty="0" smtClean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  <a:p>
            <a:pPr algn="ctr"/>
            <a:r>
              <a:rPr lang="en-US" altLang="zh-TW" sz="1400" u="sng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907</a:t>
            </a:r>
            <a:r>
              <a:rPr lang="zh-TW" altLang="en-US" sz="1400" u="sng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教室</a:t>
            </a:r>
            <a:endParaRPr lang="zh-TW" altLang="en-US" sz="1400" u="sng" dirty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519657" y="11084298"/>
            <a:ext cx="1752805" cy="1116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試務中心</a:t>
            </a:r>
            <a:endParaRPr lang="en-US" altLang="zh-TW" sz="2800" dirty="0" smtClean="0"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  <a:p>
            <a:pPr algn="ctr"/>
            <a:r>
              <a:rPr lang="zh-TW" altLang="en-US" sz="1400" u="sng" dirty="0"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輔導室</a:t>
            </a:r>
          </a:p>
        </p:txBody>
      </p:sp>
      <p:sp>
        <p:nvSpPr>
          <p:cNvPr id="17" name="矩形 16"/>
          <p:cNvSpPr/>
          <p:nvPr/>
        </p:nvSpPr>
        <p:spPr>
          <a:xfrm>
            <a:off x="6284587" y="10050508"/>
            <a:ext cx="1347538" cy="25827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9" name="直線接點 18"/>
          <p:cNvCxnSpPr/>
          <p:nvPr/>
        </p:nvCxnSpPr>
        <p:spPr>
          <a:xfrm>
            <a:off x="1652337" y="3910378"/>
            <a:ext cx="2376022" cy="3941609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 flipV="1">
            <a:off x="1670589" y="1460080"/>
            <a:ext cx="2418322" cy="113202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表格 21"/>
          <p:cNvGraphicFramePr>
            <a:graphicFrameLocks noGrp="1"/>
          </p:cNvGraphicFramePr>
          <p:nvPr/>
        </p:nvGraphicFramePr>
        <p:xfrm>
          <a:off x="4028359" y="1448042"/>
          <a:ext cx="4688732" cy="6676163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688732"/>
              </a:tblGrid>
              <a:tr h="138399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備用試場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2879437">
                <a:tc>
                  <a:txBody>
                    <a:bodyPr/>
                    <a:lstStyle/>
                    <a:p>
                      <a:pPr algn="ctr"/>
                      <a:endParaRPr lang="en-US" altLang="zh-TW" sz="4400" b="1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華康正顏楷體W5" panose="03000509000000000000" pitchFamily="65" charset="-120"/>
                        <a:ea typeface="華康正顏楷體W5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術科試場</a:t>
                      </a:r>
                      <a:r>
                        <a:rPr lang="en-US" altLang="zh-TW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(</a:t>
                      </a:r>
                      <a:r>
                        <a:rPr lang="zh-TW" altLang="en-US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二</a:t>
                      </a:r>
                      <a:r>
                        <a:rPr lang="en-US" altLang="zh-TW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)</a:t>
                      </a:r>
                      <a:endParaRPr lang="en-US" altLang="zh-TW" sz="44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華康正顏楷體W5" panose="03000509000000000000" pitchFamily="65" charset="-120"/>
                        <a:ea typeface="華康正顏楷體W5" panose="03000509000000000000" pitchFamily="65" charset="-120"/>
                      </a:endParaRPr>
                    </a:p>
                    <a:p>
                      <a:pPr algn="ctr"/>
                      <a:r>
                        <a:rPr lang="en-US" altLang="zh-TW" sz="32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1116012~1116023</a:t>
                      </a:r>
                    </a:p>
                    <a:p>
                      <a:pPr algn="ctr"/>
                      <a:r>
                        <a:rPr lang="en-US" altLang="zh-TW" sz="32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B1116001</a:t>
                      </a:r>
                    </a:p>
                    <a:p>
                      <a:pPr algn="ctr"/>
                      <a:endParaRPr lang="zh-TW" altLang="en-US" sz="3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華康正顏楷體W5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239656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術科試場</a:t>
                      </a:r>
                      <a:r>
                        <a:rPr lang="en-US" altLang="zh-TW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(</a:t>
                      </a:r>
                      <a:r>
                        <a:rPr lang="zh-TW" altLang="en-US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一</a:t>
                      </a:r>
                      <a:r>
                        <a:rPr lang="en-US" altLang="zh-TW" sz="44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華康正顏楷體W5" panose="03000509000000000000" pitchFamily="65" charset="-120"/>
                          <a:ea typeface="華康正顏楷體W5" panose="03000509000000000000" pitchFamily="65" charset="-120"/>
                        </a:rPr>
                        <a:t>)</a:t>
                      </a:r>
                      <a:endParaRPr lang="en-US" altLang="zh-TW" sz="44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華康正顏楷體W5" panose="03000509000000000000" pitchFamily="65" charset="-120"/>
                        <a:ea typeface="華康正顏楷體W5" panose="03000509000000000000" pitchFamily="65" charset="-120"/>
                      </a:endParaRPr>
                    </a:p>
                    <a:p>
                      <a:pPr algn="ctr"/>
                      <a:r>
                        <a:rPr lang="en-US" altLang="zh-TW" sz="32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A1116001</a:t>
                      </a:r>
                      <a:r>
                        <a:rPr lang="zh-TW" altLang="en-US" sz="32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zh-TW" sz="3200" b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A1116002</a:t>
                      </a:r>
                      <a:endParaRPr lang="en-US" altLang="zh-TW" sz="32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華康正顏楷體W5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TW" sz="3200" b="1" kern="120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華康正顏楷體W5" panose="03000509000000000000" pitchFamily="65" charset="-120"/>
                          <a:cs typeface="Times New Roman" panose="02020603050405020304" pitchFamily="18" charset="0"/>
                        </a:rPr>
                        <a:t>1116001~1116011</a:t>
                      </a:r>
                      <a:endParaRPr lang="en-US" altLang="zh-TW" sz="3200" b="1" kern="1200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華康正顏楷體W5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28359" y="8521080"/>
            <a:ext cx="5957663" cy="1128845"/>
          </a:xfrm>
          <a:ln w="762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zh-TW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111</a:t>
            </a:r>
            <a:r>
              <a:rPr lang="zh-TW" alt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學年度美術班新生鑑定</a:t>
            </a:r>
            <a:r>
              <a:rPr lang="en-US" altLang="zh-TW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/>
            </a:r>
            <a:br>
              <a:rPr lang="en-US" altLang="zh-TW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正顏楷體W5" panose="03000509000000000000" pitchFamily="65" charset="-120"/>
                <a:ea typeface="華康正顏楷體W5" panose="03000509000000000000" pitchFamily="65" charset="-120"/>
              </a:rPr>
            </a:br>
            <a:r>
              <a:rPr lang="zh-TW" alt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三樓試場平面圖</a:t>
            </a:r>
            <a:endParaRPr lang="zh-TW" altLang="en-US" sz="3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3517" y="11364999"/>
            <a:ext cx="1261981" cy="1085182"/>
          </a:xfrm>
          <a:prstGeom prst="rect">
            <a:avLst/>
          </a:prstGeom>
        </p:spPr>
      </p:pic>
      <p:sp>
        <p:nvSpPr>
          <p:cNvPr id="18" name="圓角矩形圖說文字 17"/>
          <p:cNvSpPr/>
          <p:nvPr/>
        </p:nvSpPr>
        <p:spPr>
          <a:xfrm>
            <a:off x="6669598" y="10225251"/>
            <a:ext cx="1925053" cy="1199395"/>
          </a:xfrm>
          <a:prstGeom prst="wedgeRoundRectCallout">
            <a:avLst>
              <a:gd name="adj1" fmla="val 40417"/>
              <a:gd name="adj2" fmla="val 88581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solidFill>
                  <a:srgbClr val="FF0000"/>
                </a:solidFill>
                <a:latin typeface="華康竹風體W4" panose="03000409000000000000" pitchFamily="65" charset="-120"/>
                <a:ea typeface="華康竹風體W4" panose="03000409000000000000" pitchFamily="65" charset="-120"/>
              </a:rPr>
              <a:t>您現在還在一樓喔！</a:t>
            </a:r>
            <a:endParaRPr lang="zh-TW" altLang="en-US" sz="2400" dirty="0">
              <a:solidFill>
                <a:srgbClr val="FF0000"/>
              </a:solidFill>
              <a:latin typeface="華康竹風體W4" panose="03000409000000000000" pitchFamily="65" charset="-120"/>
              <a:ea typeface="華康竹風體W4" panose="030004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196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2781</TotalTime>
  <Words>216</Words>
  <Application>Microsoft Office PowerPoint</Application>
  <PresentationFormat>A3 紙張 (297x420 公釐)</PresentationFormat>
  <Paragraphs>82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2" baseType="lpstr">
      <vt:lpstr>華康正顏楷體W5</vt:lpstr>
      <vt:lpstr>華康竹風體W4</vt:lpstr>
      <vt:lpstr>新細明體</vt:lpstr>
      <vt:lpstr>Arial</vt:lpstr>
      <vt:lpstr>Calibri</vt:lpstr>
      <vt:lpstr>Calibri Light</vt:lpstr>
      <vt:lpstr>Times New Roman</vt:lpstr>
      <vt:lpstr>Office 佈景主題</vt:lpstr>
      <vt:lpstr>111學年度美術班新生鑑定 三樓試場平面圖</vt:lpstr>
      <vt:lpstr>111學年度美術班新生鑑定 三樓試場平面圖</vt:lpstr>
      <vt:lpstr>111學年度美術班新生鑑定 三樓試場平面圖</vt:lpstr>
      <vt:lpstr>111學年度美術班新生鑑定 三樓試場平面圖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Microsoft 帳戶</cp:lastModifiedBy>
  <cp:revision>49</cp:revision>
  <cp:lastPrinted>2018-04-19T06:53:46Z</cp:lastPrinted>
  <dcterms:created xsi:type="dcterms:W3CDTF">2018-04-18T07:47:47Z</dcterms:created>
  <dcterms:modified xsi:type="dcterms:W3CDTF">2022-03-29T03:09:56Z</dcterms:modified>
</cp:coreProperties>
</file>