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309" r:id="rId2"/>
    <p:sldId id="308" r:id="rId3"/>
    <p:sldId id="256" r:id="rId4"/>
    <p:sldId id="288" r:id="rId5"/>
    <p:sldId id="290" r:id="rId6"/>
    <p:sldId id="289" r:id="rId7"/>
    <p:sldId id="284" r:id="rId8"/>
    <p:sldId id="304" r:id="rId9"/>
    <p:sldId id="310" r:id="rId10"/>
    <p:sldId id="297" r:id="rId11"/>
    <p:sldId id="298" r:id="rId12"/>
    <p:sldId id="299" r:id="rId13"/>
    <p:sldId id="300" r:id="rId14"/>
    <p:sldId id="311" r:id="rId15"/>
    <p:sldId id="305" r:id="rId16"/>
    <p:sldId id="307" r:id="rId17"/>
    <p:sldId id="273" r:id="rId18"/>
    <p:sldId id="292" r:id="rId19"/>
    <p:sldId id="274" r:id="rId20"/>
    <p:sldId id="259" r:id="rId21"/>
    <p:sldId id="275" r:id="rId22"/>
    <p:sldId id="272" r:id="rId23"/>
    <p:sldId id="276" r:id="rId24"/>
    <p:sldId id="294" r:id="rId25"/>
    <p:sldId id="285" r:id="rId26"/>
    <p:sldId id="286" r:id="rId27"/>
    <p:sldId id="287" r:id="rId28"/>
    <p:sldId id="293" r:id="rId29"/>
    <p:sldId id="295" r:id="rId30"/>
    <p:sldId id="312" r:id="rId31"/>
    <p:sldId id="306" r:id="rId32"/>
    <p:sldId id="301" r:id="rId33"/>
    <p:sldId id="313" r:id="rId34"/>
    <p:sldId id="302" r:id="rId35"/>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預設章節" id="{1E0FAF1B-06E6-4430-B271-0B58E87F3672}">
          <p14:sldIdLst>
            <p14:sldId id="309"/>
            <p14:sldId id="308"/>
            <p14:sldId id="256"/>
            <p14:sldId id="288"/>
            <p14:sldId id="290"/>
            <p14:sldId id="289"/>
            <p14:sldId id="284"/>
            <p14:sldId id="304"/>
            <p14:sldId id="310"/>
            <p14:sldId id="297"/>
            <p14:sldId id="298"/>
            <p14:sldId id="299"/>
            <p14:sldId id="300"/>
            <p14:sldId id="311"/>
            <p14:sldId id="305"/>
            <p14:sldId id="307"/>
            <p14:sldId id="273"/>
            <p14:sldId id="292"/>
            <p14:sldId id="274"/>
            <p14:sldId id="259"/>
            <p14:sldId id="275"/>
            <p14:sldId id="272"/>
            <p14:sldId id="276"/>
            <p14:sldId id="294"/>
            <p14:sldId id="285"/>
            <p14:sldId id="286"/>
            <p14:sldId id="287"/>
            <p14:sldId id="293"/>
            <p14:sldId id="295"/>
            <p14:sldId id="312"/>
            <p14:sldId id="306"/>
            <p14:sldId id="301"/>
            <p14:sldId id="313"/>
            <p14:sldId id="302"/>
          </p14:sldIdLst>
        </p14:section>
      </p14:sectionLst>
    </p:ext>
    <p:ext uri="{EFAFB233-063F-42B5-8137-9DF3F51BA10A}">
      <p15:sldGuideLst xmlns:p15="http://schemas.microsoft.com/office/powerpoint/2012/main">
        <p15:guide id="1" orient="horz">
          <p15:clr>
            <a:srgbClr val="A4A3A4"/>
          </p15:clr>
        </p15:guide>
        <p15:guide id="2" orient="horz" pos="192">
          <p15:clr>
            <a:srgbClr val="A4A3A4"/>
          </p15:clr>
        </p15:guide>
        <p15:guide id="3" orient="horz" pos="96">
          <p15:clr>
            <a:srgbClr val="A4A3A4"/>
          </p15:clr>
        </p15:guide>
        <p15:guide id="4">
          <p15:clr>
            <a:srgbClr val="A4A3A4"/>
          </p15:clr>
        </p15:guide>
        <p15:guide id="5" pos="48">
          <p15:clr>
            <a:srgbClr val="A4A3A4"/>
          </p15:clr>
        </p15:guide>
        <p15:guide id="6" pos="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80"/>
    <a:srgbClr val="333333"/>
    <a:srgbClr val="F2FDF7"/>
    <a:srgbClr val="CC66FF"/>
    <a:srgbClr val="4B3025"/>
    <a:srgbClr val="800040"/>
    <a:srgbClr val="FFFF66"/>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2980" autoAdjust="0"/>
  </p:normalViewPr>
  <p:slideViewPr>
    <p:cSldViewPr snapToObjects="1">
      <p:cViewPr varScale="1">
        <p:scale>
          <a:sx n="55" d="100"/>
          <a:sy n="55" d="100"/>
        </p:scale>
        <p:origin x="1046" y="48"/>
      </p:cViewPr>
      <p:guideLst>
        <p:guide orient="horz"/>
        <p:guide orient="horz" pos="192"/>
        <p:guide orient="horz" pos="96"/>
        <p:guide/>
        <p:guide pos="48"/>
        <p:guide pos="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5"/>
    </p:cViewPr>
  </p:sorterViewPr>
  <p:notesViewPr>
    <p:cSldViewPr snapToObjects="1">
      <p:cViewPr varScale="1">
        <p:scale>
          <a:sx n="39" d="100"/>
          <a:sy n="39" d="100"/>
        </p:scale>
        <p:origin x="2390" y="10"/>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dirty="0"/>
          </a:p>
        </p:txBody>
      </p:sp>
      <p:sp>
        <p:nvSpPr>
          <p:cNvPr id="25603" name="Rectangle 3"/>
          <p:cNvSpPr>
            <a:spLocks noGrp="1" noChangeArrowheads="1"/>
          </p:cNvSpPr>
          <p:nvPr>
            <p:ph type="dt" sz="quarter" idx="1"/>
          </p:nvPr>
        </p:nvSpPr>
        <p:spPr bwMode="auto">
          <a:xfrm>
            <a:off x="3852016"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dirty="0"/>
          </a:p>
        </p:txBody>
      </p:sp>
      <p:sp>
        <p:nvSpPr>
          <p:cNvPr id="25604" name="Rectangle 4"/>
          <p:cNvSpPr>
            <a:spLocks noGrp="1" noChangeArrowheads="1"/>
          </p:cNvSpPr>
          <p:nvPr>
            <p:ph type="ftr" sz="quarter" idx="2"/>
          </p:nvPr>
        </p:nvSpPr>
        <p:spPr bwMode="auto">
          <a:xfrm>
            <a:off x="0"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dirty="0"/>
          </a:p>
        </p:txBody>
      </p:sp>
      <p:sp>
        <p:nvSpPr>
          <p:cNvPr id="25605" name="Rectangle 5"/>
          <p:cNvSpPr>
            <a:spLocks noGrp="1" noChangeArrowheads="1"/>
          </p:cNvSpPr>
          <p:nvPr>
            <p:ph type="sldNum" sz="quarter" idx="3"/>
          </p:nvPr>
        </p:nvSpPr>
        <p:spPr bwMode="auto">
          <a:xfrm>
            <a:off x="3852016" y="9430306"/>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D8D667D-E5B8-4DCD-BC68-C591A0902CE9}" type="slidenum">
              <a:rPr lang="en-US" altLang="en-US"/>
              <a:pPr>
                <a:defRPr/>
              </a:pPr>
              <a:t>‹#›</a:t>
            </a:fld>
            <a:endParaRPr lang="en-US" altLang="en-US" dirty="0"/>
          </a:p>
        </p:txBody>
      </p:sp>
    </p:spTree>
    <p:extLst>
      <p:ext uri="{BB962C8B-B14F-4D97-AF65-F5344CB8AC3E}">
        <p14:creationId xmlns:p14="http://schemas.microsoft.com/office/powerpoint/2010/main" val="2220103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dirty="0"/>
          </a:p>
        </p:txBody>
      </p:sp>
      <p:sp>
        <p:nvSpPr>
          <p:cNvPr id="4099" name="Rectangle 3"/>
          <p:cNvSpPr>
            <a:spLocks noGrp="1" noChangeArrowheads="1"/>
          </p:cNvSpPr>
          <p:nvPr>
            <p:ph type="dt" idx="1"/>
          </p:nvPr>
        </p:nvSpPr>
        <p:spPr bwMode="auto">
          <a:xfrm>
            <a:off x="3850443" y="0"/>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dirty="0"/>
          </a:p>
        </p:txBody>
      </p:sp>
      <p:sp>
        <p:nvSpPr>
          <p:cNvPr id="15364"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768" y="4715153"/>
            <a:ext cx="5438140" cy="44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dirty="0"/>
          </a:p>
        </p:txBody>
      </p:sp>
      <p:sp>
        <p:nvSpPr>
          <p:cNvPr id="4103" name="Rectangle 7"/>
          <p:cNvSpPr>
            <a:spLocks noGrp="1" noChangeArrowheads="1"/>
          </p:cNvSpPr>
          <p:nvPr>
            <p:ph type="sldNum" sz="quarter" idx="5"/>
          </p:nvPr>
        </p:nvSpPr>
        <p:spPr bwMode="auto">
          <a:xfrm>
            <a:off x="3850443" y="9428583"/>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49C85FD-73F0-45E5-8E68-86B5BF2E5D84}" type="slidenum">
              <a:rPr lang="en-US" altLang="en-US"/>
              <a:pPr>
                <a:defRPr/>
              </a:pPr>
              <a:t>‹#›</a:t>
            </a:fld>
            <a:endParaRPr lang="en-US" altLang="en-US" dirty="0"/>
          </a:p>
        </p:txBody>
      </p:sp>
    </p:spTree>
    <p:extLst>
      <p:ext uri="{BB962C8B-B14F-4D97-AF65-F5344CB8AC3E}">
        <p14:creationId xmlns:p14="http://schemas.microsoft.com/office/powerpoint/2010/main" val="13063002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C18537-FF33-440C-BDA2-A934AF2883D4}" type="slidenum">
              <a:rPr lang="en-US" altLang="en-US" smtClean="0"/>
              <a:pPr/>
              <a:t>1</a:t>
            </a:fld>
            <a:endParaRPr lang="en-US" alt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GB" altLang="en-US" dirty="0" smtClean="0"/>
          </a:p>
        </p:txBody>
      </p:sp>
    </p:spTree>
    <p:extLst>
      <p:ext uri="{BB962C8B-B14F-4D97-AF65-F5344CB8AC3E}">
        <p14:creationId xmlns:p14="http://schemas.microsoft.com/office/powerpoint/2010/main" val="1440006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21</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2935796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22</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2935796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23</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2935796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24</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416134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25</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1611207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26</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2366818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27</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2517113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28</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3471225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29</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4292961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C18537-FF33-440C-BDA2-A934AF2883D4}" type="slidenum">
              <a:rPr lang="en-US" altLang="en-US" smtClean="0"/>
              <a:pPr/>
              <a:t>30</a:t>
            </a:fld>
            <a:endParaRPr lang="en-US" alt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GB" altLang="en-US" dirty="0" smtClean="0"/>
          </a:p>
        </p:txBody>
      </p:sp>
    </p:spTree>
    <p:extLst>
      <p:ext uri="{BB962C8B-B14F-4D97-AF65-F5344CB8AC3E}">
        <p14:creationId xmlns:p14="http://schemas.microsoft.com/office/powerpoint/2010/main" val="327702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C18537-FF33-440C-BDA2-A934AF2883D4}" type="slidenum">
              <a:rPr lang="en-US" altLang="en-US" smtClean="0"/>
              <a:pPr/>
              <a:t>2</a:t>
            </a:fld>
            <a:endParaRPr lang="en-US" alt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GB" altLang="en-US" dirty="0" smtClean="0"/>
          </a:p>
        </p:txBody>
      </p:sp>
    </p:spTree>
    <p:extLst>
      <p:ext uri="{BB962C8B-B14F-4D97-AF65-F5344CB8AC3E}">
        <p14:creationId xmlns:p14="http://schemas.microsoft.com/office/powerpoint/2010/main" val="1943360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C18537-FF33-440C-BDA2-A934AF2883D4}" type="slidenum">
              <a:rPr lang="en-US" altLang="en-US" smtClean="0"/>
              <a:pPr/>
              <a:t>33</a:t>
            </a:fld>
            <a:endParaRPr lang="en-US" alt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GB" altLang="en-US" dirty="0" smtClean="0"/>
          </a:p>
        </p:txBody>
      </p:sp>
    </p:spTree>
    <p:extLst>
      <p:ext uri="{BB962C8B-B14F-4D97-AF65-F5344CB8AC3E}">
        <p14:creationId xmlns:p14="http://schemas.microsoft.com/office/powerpoint/2010/main" val="2844617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C18537-FF33-440C-BDA2-A934AF2883D4}" type="slidenum">
              <a:rPr lang="en-US" altLang="en-US" smtClean="0"/>
              <a:pPr/>
              <a:t>3</a:t>
            </a:fld>
            <a:endParaRPr lang="en-US" alt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GB" altLang="en-US" dirty="0" smtClean="0"/>
          </a:p>
        </p:txBody>
      </p:sp>
    </p:spTree>
    <p:extLst>
      <p:ext uri="{BB962C8B-B14F-4D97-AF65-F5344CB8AC3E}">
        <p14:creationId xmlns:p14="http://schemas.microsoft.com/office/powerpoint/2010/main" val="338041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C18537-FF33-440C-BDA2-A934AF2883D4}" type="slidenum">
              <a:rPr lang="en-US" altLang="en-US" smtClean="0"/>
              <a:pPr/>
              <a:t>9</a:t>
            </a:fld>
            <a:endParaRPr lang="en-US" alt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GB" altLang="en-US" dirty="0" smtClean="0"/>
          </a:p>
        </p:txBody>
      </p:sp>
    </p:spTree>
    <p:extLst>
      <p:ext uri="{BB962C8B-B14F-4D97-AF65-F5344CB8AC3E}">
        <p14:creationId xmlns:p14="http://schemas.microsoft.com/office/powerpoint/2010/main" val="4196205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C18537-FF33-440C-BDA2-A934AF2883D4}" type="slidenum">
              <a:rPr lang="en-US" altLang="en-US" smtClean="0"/>
              <a:pPr/>
              <a:t>14</a:t>
            </a:fld>
            <a:endParaRPr lang="en-US" altLang="en-US" dirty="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en-GB" altLang="en-US" dirty="0" smtClean="0"/>
          </a:p>
        </p:txBody>
      </p:sp>
    </p:spTree>
    <p:extLst>
      <p:ext uri="{BB962C8B-B14F-4D97-AF65-F5344CB8AC3E}">
        <p14:creationId xmlns:p14="http://schemas.microsoft.com/office/powerpoint/2010/main" val="619413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17</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2935796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18</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2965878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19</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2935796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814B446-7B67-4A7A-83A4-4AE565C80F86}" type="slidenum">
              <a:rPr lang="en-US" altLang="en-US" smtClean="0"/>
              <a:pPr/>
              <a:t>20</a:t>
            </a:fld>
            <a:endParaRPr lang="en-US" alt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zh-TW" altLang="en-US" dirty="0" smtClean="0"/>
              <a:t>本校有分散式資源班及集中式特教班各一班。</a:t>
            </a:r>
            <a:endParaRPr lang="en-GB" altLang="en-US" dirty="0" smtClean="0"/>
          </a:p>
        </p:txBody>
      </p:sp>
    </p:spTree>
    <p:extLst>
      <p:ext uri="{BB962C8B-B14F-4D97-AF65-F5344CB8AC3E}">
        <p14:creationId xmlns:p14="http://schemas.microsoft.com/office/powerpoint/2010/main" val="2935796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8" descr="rainbowdirt"/>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8"/>
          <p:cNvSpPr txBox="1">
            <a:spLocks noChangeArrowheads="1"/>
          </p:cNvSpPr>
          <p:nvPr userDrawn="1"/>
        </p:nvSpPr>
        <p:spPr bwMode="auto">
          <a:xfrm rot="19237452">
            <a:off x="4622800" y="5191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GB" altLang="en-US" dirty="0"/>
          </a:p>
        </p:txBody>
      </p:sp>
      <p:sp>
        <p:nvSpPr>
          <p:cNvPr id="3074" name="Rectangle 2"/>
          <p:cNvSpPr>
            <a:spLocks noGrp="1" noChangeArrowheads="1"/>
          </p:cNvSpPr>
          <p:nvPr>
            <p:ph type="ctrTitle"/>
          </p:nvPr>
        </p:nvSpPr>
        <p:spPr>
          <a:xfrm>
            <a:off x="685800" y="1196975"/>
            <a:ext cx="7772400" cy="1470025"/>
          </a:xfrm>
        </p:spPr>
        <p:txBody>
          <a:bodyPr/>
          <a:lstStyle>
            <a:lvl1pPr>
              <a:defRPr b="1"/>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1371600" y="2952750"/>
            <a:ext cx="6400800" cy="1752600"/>
          </a:xfrm>
          <a:extLst>
            <a:ext uri="{91240B29-F687-4F45-9708-019B960494DF}">
              <a14:hiddenLine xmlns:a14="http://schemas.microsoft.com/office/drawing/2010/main" w="9525">
                <a:solidFill>
                  <a:schemeClr val="tx1"/>
                </a:solidFill>
                <a:miter lim="800000"/>
                <a:headEnd/>
                <a:tailEnd/>
              </a14:hiddenLine>
            </a:ext>
          </a:extLst>
        </p:spPr>
        <p:txBody>
          <a:bodyPr/>
          <a:lstStyle>
            <a:lvl1pPr marL="0" indent="0" algn="ctr">
              <a:buFontTx/>
              <a:buNone/>
              <a:defRPr/>
            </a:lvl1pPr>
          </a:lstStyle>
          <a:p>
            <a:pPr lvl="0"/>
            <a:r>
              <a:rPr lang="en-US" altLang="en-US"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8" name="Rectangle 6"/>
          <p:cNvSpPr>
            <a:spLocks noGrp="1" noChangeArrowheads="1"/>
          </p:cNvSpPr>
          <p:nvPr>
            <p:ph type="sldNum" sz="quarter" idx="12"/>
          </p:nvPr>
        </p:nvSpPr>
        <p:spPr/>
        <p:txBody>
          <a:bodyPr/>
          <a:lstStyle>
            <a:lvl1pPr>
              <a:defRPr/>
            </a:lvl1pPr>
          </a:lstStyle>
          <a:p>
            <a:pPr>
              <a:defRPr/>
            </a:pPr>
            <a:fld id="{DFE65973-48E1-43AF-B130-B42D1BC195D5}" type="slidenum">
              <a:rPr lang="en-US" altLang="en-US"/>
              <a:pPr>
                <a:defRPr/>
              </a:pPr>
              <a:t>‹#›</a:t>
            </a:fld>
            <a:endParaRPr lang="en-US" altLang="en-US" dirty="0"/>
          </a:p>
        </p:txBody>
      </p:sp>
    </p:spTree>
    <p:extLst>
      <p:ext uri="{BB962C8B-B14F-4D97-AF65-F5344CB8AC3E}">
        <p14:creationId xmlns:p14="http://schemas.microsoft.com/office/powerpoint/2010/main" val="282662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6" name="Rectangle 6"/>
          <p:cNvSpPr>
            <a:spLocks noGrp="1" noChangeArrowheads="1"/>
          </p:cNvSpPr>
          <p:nvPr>
            <p:ph type="sldNum" sz="quarter" idx="12"/>
          </p:nvPr>
        </p:nvSpPr>
        <p:spPr/>
        <p:txBody>
          <a:bodyPr/>
          <a:lstStyle>
            <a:lvl1pPr>
              <a:defRPr/>
            </a:lvl1pPr>
          </a:lstStyle>
          <a:p>
            <a:pPr>
              <a:defRPr/>
            </a:pPr>
            <a:fld id="{EEA3B698-F958-456E-AE46-A8C283636414}" type="slidenum">
              <a:rPr lang="en-US" altLang="en-US"/>
              <a:pPr>
                <a:defRPr/>
              </a:pPr>
              <a:t>‹#›</a:t>
            </a:fld>
            <a:endParaRPr lang="en-US" altLang="en-US" dirty="0"/>
          </a:p>
        </p:txBody>
      </p:sp>
    </p:spTree>
    <p:extLst>
      <p:ext uri="{BB962C8B-B14F-4D97-AF65-F5344CB8AC3E}">
        <p14:creationId xmlns:p14="http://schemas.microsoft.com/office/powerpoint/2010/main" val="4274569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44926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4492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6" name="Rectangle 6"/>
          <p:cNvSpPr>
            <a:spLocks noGrp="1" noChangeArrowheads="1"/>
          </p:cNvSpPr>
          <p:nvPr>
            <p:ph type="sldNum" sz="quarter" idx="12"/>
          </p:nvPr>
        </p:nvSpPr>
        <p:spPr/>
        <p:txBody>
          <a:bodyPr/>
          <a:lstStyle>
            <a:lvl1pPr>
              <a:defRPr/>
            </a:lvl1pPr>
          </a:lstStyle>
          <a:p>
            <a:pPr>
              <a:defRPr/>
            </a:pPr>
            <a:fld id="{CCE408F9-D021-42F4-9845-C359A5C5A371}" type="slidenum">
              <a:rPr lang="en-US" altLang="en-US"/>
              <a:pPr>
                <a:defRPr/>
              </a:pPr>
              <a:t>‹#›</a:t>
            </a:fld>
            <a:endParaRPr lang="en-US" altLang="en-US" dirty="0"/>
          </a:p>
        </p:txBody>
      </p:sp>
    </p:spTree>
    <p:extLst>
      <p:ext uri="{BB962C8B-B14F-4D97-AF65-F5344CB8AC3E}">
        <p14:creationId xmlns:p14="http://schemas.microsoft.com/office/powerpoint/2010/main" val="1620877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066800"/>
            <a:ext cx="8229600" cy="3700463"/>
          </a:xfrm>
        </p:spPr>
        <p:txBody>
          <a:bodyPr/>
          <a:lstStyle/>
          <a:p>
            <a:pPr lvl="0"/>
            <a:endParaRPr lang="en-GB"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6" name="Rectangle 6"/>
          <p:cNvSpPr>
            <a:spLocks noGrp="1" noChangeArrowheads="1"/>
          </p:cNvSpPr>
          <p:nvPr>
            <p:ph type="sldNum" sz="quarter" idx="12"/>
          </p:nvPr>
        </p:nvSpPr>
        <p:spPr/>
        <p:txBody>
          <a:bodyPr/>
          <a:lstStyle>
            <a:lvl1pPr>
              <a:defRPr/>
            </a:lvl1pPr>
          </a:lstStyle>
          <a:p>
            <a:pPr>
              <a:defRPr/>
            </a:pPr>
            <a:fld id="{082C4D45-DE6F-4450-B4DA-39EB5F1EA785}" type="slidenum">
              <a:rPr lang="en-US" altLang="en-US"/>
              <a:pPr>
                <a:defRPr/>
              </a:pPr>
              <a:t>‹#›</a:t>
            </a:fld>
            <a:endParaRPr lang="en-US" altLang="en-US" dirty="0"/>
          </a:p>
        </p:txBody>
      </p:sp>
    </p:spTree>
    <p:extLst>
      <p:ext uri="{BB962C8B-B14F-4D97-AF65-F5344CB8AC3E}">
        <p14:creationId xmlns:p14="http://schemas.microsoft.com/office/powerpoint/2010/main" val="3579076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0668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7" name="Rectangle 6"/>
          <p:cNvSpPr>
            <a:spLocks noGrp="1" noChangeArrowheads="1"/>
          </p:cNvSpPr>
          <p:nvPr>
            <p:ph type="sldNum" sz="quarter" idx="12"/>
          </p:nvPr>
        </p:nvSpPr>
        <p:spPr/>
        <p:txBody>
          <a:bodyPr/>
          <a:lstStyle>
            <a:lvl1pPr>
              <a:defRPr/>
            </a:lvl1pPr>
          </a:lstStyle>
          <a:p>
            <a:pPr>
              <a:defRPr/>
            </a:pPr>
            <a:fld id="{A361CECF-21DB-449B-9470-D27335CEED0B}" type="slidenum">
              <a:rPr lang="en-US" altLang="en-US"/>
              <a:pPr>
                <a:defRPr/>
              </a:pPr>
              <a:t>‹#›</a:t>
            </a:fld>
            <a:endParaRPr lang="en-US" altLang="en-US" dirty="0"/>
          </a:p>
        </p:txBody>
      </p:sp>
    </p:spTree>
    <p:extLst>
      <p:ext uri="{BB962C8B-B14F-4D97-AF65-F5344CB8AC3E}">
        <p14:creationId xmlns:p14="http://schemas.microsoft.com/office/powerpoint/2010/main" val="294981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6" name="Rectangle 6"/>
          <p:cNvSpPr>
            <a:spLocks noGrp="1" noChangeArrowheads="1"/>
          </p:cNvSpPr>
          <p:nvPr>
            <p:ph type="sldNum" sz="quarter" idx="12"/>
          </p:nvPr>
        </p:nvSpPr>
        <p:spPr/>
        <p:txBody>
          <a:bodyPr/>
          <a:lstStyle>
            <a:lvl1pPr>
              <a:defRPr/>
            </a:lvl1pPr>
          </a:lstStyle>
          <a:p>
            <a:pPr>
              <a:defRPr/>
            </a:pPr>
            <a:fld id="{97AFE163-DD45-4282-9FFF-49AA62A4AA92}" type="slidenum">
              <a:rPr lang="en-US" altLang="en-US"/>
              <a:pPr>
                <a:defRPr/>
              </a:pPr>
              <a:t>‹#›</a:t>
            </a:fld>
            <a:endParaRPr lang="en-US" altLang="en-US" dirty="0"/>
          </a:p>
        </p:txBody>
      </p:sp>
    </p:spTree>
    <p:extLst>
      <p:ext uri="{BB962C8B-B14F-4D97-AF65-F5344CB8AC3E}">
        <p14:creationId xmlns:p14="http://schemas.microsoft.com/office/powerpoint/2010/main" val="3556778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6" name="Rectangle 6"/>
          <p:cNvSpPr>
            <a:spLocks noGrp="1" noChangeArrowheads="1"/>
          </p:cNvSpPr>
          <p:nvPr>
            <p:ph type="sldNum" sz="quarter" idx="12"/>
          </p:nvPr>
        </p:nvSpPr>
        <p:spPr/>
        <p:txBody>
          <a:bodyPr/>
          <a:lstStyle>
            <a:lvl1pPr>
              <a:defRPr/>
            </a:lvl1pPr>
          </a:lstStyle>
          <a:p>
            <a:pPr>
              <a:defRPr/>
            </a:pPr>
            <a:fld id="{66410273-77D0-4A12-BFBD-9BA4981C5448}" type="slidenum">
              <a:rPr lang="en-US" altLang="en-US"/>
              <a:pPr>
                <a:defRPr/>
              </a:pPr>
              <a:t>‹#›</a:t>
            </a:fld>
            <a:endParaRPr lang="en-US" altLang="en-US" dirty="0"/>
          </a:p>
        </p:txBody>
      </p:sp>
    </p:spTree>
    <p:extLst>
      <p:ext uri="{BB962C8B-B14F-4D97-AF65-F5344CB8AC3E}">
        <p14:creationId xmlns:p14="http://schemas.microsoft.com/office/powerpoint/2010/main" val="3675994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0668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066800"/>
            <a:ext cx="4038600"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7" name="Rectangle 6"/>
          <p:cNvSpPr>
            <a:spLocks noGrp="1" noChangeArrowheads="1"/>
          </p:cNvSpPr>
          <p:nvPr>
            <p:ph type="sldNum" sz="quarter" idx="12"/>
          </p:nvPr>
        </p:nvSpPr>
        <p:spPr/>
        <p:txBody>
          <a:bodyPr/>
          <a:lstStyle>
            <a:lvl1pPr>
              <a:defRPr/>
            </a:lvl1pPr>
          </a:lstStyle>
          <a:p>
            <a:pPr>
              <a:defRPr/>
            </a:pPr>
            <a:fld id="{E07507E0-A010-4057-9772-C05C3E043FF7}" type="slidenum">
              <a:rPr lang="en-US" altLang="en-US"/>
              <a:pPr>
                <a:defRPr/>
              </a:pPr>
              <a:t>‹#›</a:t>
            </a:fld>
            <a:endParaRPr lang="en-US" altLang="en-US" dirty="0"/>
          </a:p>
        </p:txBody>
      </p:sp>
    </p:spTree>
    <p:extLst>
      <p:ext uri="{BB962C8B-B14F-4D97-AF65-F5344CB8AC3E}">
        <p14:creationId xmlns:p14="http://schemas.microsoft.com/office/powerpoint/2010/main" val="429625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9" name="Rectangle 6"/>
          <p:cNvSpPr>
            <a:spLocks noGrp="1" noChangeArrowheads="1"/>
          </p:cNvSpPr>
          <p:nvPr>
            <p:ph type="sldNum" sz="quarter" idx="12"/>
          </p:nvPr>
        </p:nvSpPr>
        <p:spPr/>
        <p:txBody>
          <a:bodyPr/>
          <a:lstStyle>
            <a:lvl1pPr>
              <a:defRPr/>
            </a:lvl1pPr>
          </a:lstStyle>
          <a:p>
            <a:pPr>
              <a:defRPr/>
            </a:pPr>
            <a:fld id="{F1C19D6F-7CD8-415D-9D42-6134F330343C}" type="slidenum">
              <a:rPr lang="en-US" altLang="en-US"/>
              <a:pPr>
                <a:defRPr/>
              </a:pPr>
              <a:t>‹#›</a:t>
            </a:fld>
            <a:endParaRPr lang="en-US" altLang="en-US" dirty="0"/>
          </a:p>
        </p:txBody>
      </p:sp>
    </p:spTree>
    <p:extLst>
      <p:ext uri="{BB962C8B-B14F-4D97-AF65-F5344CB8AC3E}">
        <p14:creationId xmlns:p14="http://schemas.microsoft.com/office/powerpoint/2010/main" val="917417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5" name="Rectangle 6"/>
          <p:cNvSpPr>
            <a:spLocks noGrp="1" noChangeArrowheads="1"/>
          </p:cNvSpPr>
          <p:nvPr>
            <p:ph type="sldNum" sz="quarter" idx="12"/>
          </p:nvPr>
        </p:nvSpPr>
        <p:spPr/>
        <p:txBody>
          <a:bodyPr/>
          <a:lstStyle>
            <a:lvl1pPr>
              <a:defRPr/>
            </a:lvl1pPr>
          </a:lstStyle>
          <a:p>
            <a:pPr>
              <a:defRPr/>
            </a:pPr>
            <a:fld id="{A2F555F6-E019-4776-8C76-0FE44D0F1039}" type="slidenum">
              <a:rPr lang="en-US" altLang="en-US"/>
              <a:pPr>
                <a:defRPr/>
              </a:pPr>
              <a:t>‹#›</a:t>
            </a:fld>
            <a:endParaRPr lang="en-US" altLang="en-US" dirty="0"/>
          </a:p>
        </p:txBody>
      </p:sp>
    </p:spTree>
    <p:extLst>
      <p:ext uri="{BB962C8B-B14F-4D97-AF65-F5344CB8AC3E}">
        <p14:creationId xmlns:p14="http://schemas.microsoft.com/office/powerpoint/2010/main" val="3374208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4" name="Rectangle 6"/>
          <p:cNvSpPr>
            <a:spLocks noGrp="1" noChangeArrowheads="1"/>
          </p:cNvSpPr>
          <p:nvPr>
            <p:ph type="sldNum" sz="quarter" idx="12"/>
          </p:nvPr>
        </p:nvSpPr>
        <p:spPr/>
        <p:txBody>
          <a:bodyPr/>
          <a:lstStyle>
            <a:lvl1pPr>
              <a:defRPr/>
            </a:lvl1pPr>
          </a:lstStyle>
          <a:p>
            <a:pPr>
              <a:defRPr/>
            </a:pPr>
            <a:fld id="{A0ACC94A-55C9-466F-A582-A2009DE3CC18}" type="slidenum">
              <a:rPr lang="en-US" altLang="en-US"/>
              <a:pPr>
                <a:defRPr/>
              </a:pPr>
              <a:t>‹#›</a:t>
            </a:fld>
            <a:endParaRPr lang="en-US" altLang="en-US" dirty="0"/>
          </a:p>
        </p:txBody>
      </p:sp>
    </p:spTree>
    <p:extLst>
      <p:ext uri="{BB962C8B-B14F-4D97-AF65-F5344CB8AC3E}">
        <p14:creationId xmlns:p14="http://schemas.microsoft.com/office/powerpoint/2010/main" val="448591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7" name="Rectangle 6"/>
          <p:cNvSpPr>
            <a:spLocks noGrp="1" noChangeArrowheads="1"/>
          </p:cNvSpPr>
          <p:nvPr>
            <p:ph type="sldNum" sz="quarter" idx="12"/>
          </p:nvPr>
        </p:nvSpPr>
        <p:spPr/>
        <p:txBody>
          <a:bodyPr/>
          <a:lstStyle>
            <a:lvl1pPr>
              <a:defRPr/>
            </a:lvl1pPr>
          </a:lstStyle>
          <a:p>
            <a:pPr>
              <a:defRPr/>
            </a:pPr>
            <a:fld id="{DBD59CFE-D55B-49D3-BB94-6E4E9BFFE8F5}" type="slidenum">
              <a:rPr lang="en-US" altLang="en-US"/>
              <a:pPr>
                <a:defRPr/>
              </a:pPr>
              <a:t>‹#›</a:t>
            </a:fld>
            <a:endParaRPr lang="en-US" altLang="en-US" dirty="0"/>
          </a:p>
        </p:txBody>
      </p:sp>
    </p:spTree>
    <p:extLst>
      <p:ext uri="{BB962C8B-B14F-4D97-AF65-F5344CB8AC3E}">
        <p14:creationId xmlns:p14="http://schemas.microsoft.com/office/powerpoint/2010/main" val="2727713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p:txBody>
          <a:bodyPr/>
          <a:lstStyle>
            <a:lvl1pPr>
              <a:defRPr smtClean="0"/>
            </a:lvl1pPr>
          </a:lstStyle>
          <a:p>
            <a:pPr>
              <a:defRPr/>
            </a:pPr>
            <a:r>
              <a:rPr lang="en-US" altLang="zh-TW" dirty="0"/>
              <a:t>104</a:t>
            </a:r>
            <a:r>
              <a:rPr lang="zh-TW" altLang="en-US"/>
              <a:t>學年度東安國中特教評鑑</a:t>
            </a:r>
            <a:endParaRPr lang="en-US" altLang="en-US" dirty="0"/>
          </a:p>
        </p:txBody>
      </p:sp>
      <p:sp>
        <p:nvSpPr>
          <p:cNvPr id="7" name="Rectangle 6"/>
          <p:cNvSpPr>
            <a:spLocks noGrp="1" noChangeArrowheads="1"/>
          </p:cNvSpPr>
          <p:nvPr>
            <p:ph type="sldNum" sz="quarter" idx="12"/>
          </p:nvPr>
        </p:nvSpPr>
        <p:spPr/>
        <p:txBody>
          <a:bodyPr/>
          <a:lstStyle>
            <a:lvl1pPr>
              <a:defRPr/>
            </a:lvl1pPr>
          </a:lstStyle>
          <a:p>
            <a:pPr>
              <a:defRPr/>
            </a:pPr>
            <a:fld id="{BA76BAF8-CE32-47A0-9FC4-917828335AF1}" type="slidenum">
              <a:rPr lang="en-US" altLang="en-US"/>
              <a:pPr>
                <a:defRPr/>
              </a:pPr>
              <a:t>‹#›</a:t>
            </a:fld>
            <a:endParaRPr lang="en-US" altLang="en-US" dirty="0"/>
          </a:p>
        </p:txBody>
      </p:sp>
    </p:spTree>
    <p:extLst>
      <p:ext uri="{BB962C8B-B14F-4D97-AF65-F5344CB8AC3E}">
        <p14:creationId xmlns:p14="http://schemas.microsoft.com/office/powerpoint/2010/main" val="393795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4" descr="rainbowdirt"/>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066800"/>
            <a:ext cx="8229600" cy="370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33"/>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ea typeface="新細明體" panose="02020500000000000000" pitchFamily="18" charset="-120"/>
              </a:defRPr>
            </a:lvl1pPr>
          </a:lstStyle>
          <a:p>
            <a:pPr>
              <a:defRPr/>
            </a:pPr>
            <a:r>
              <a:rPr lang="en-US" altLang="zh-TW" dirty="0"/>
              <a:t>104</a:t>
            </a:r>
            <a:r>
              <a:rPr lang="zh-TW" altLang="en-US"/>
              <a:t>學年度東安國中特教評鑑</a:t>
            </a:r>
            <a:endParaRPr lang="en-US" altLang="en-US" dirty="0">
              <a:ea typeface="+mn-ea"/>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2C3086B-4ADB-4D97-8F70-2EF103C000A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jpeg"/><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3"/>
          <p:cNvSpPr txBox="1">
            <a:spLocks noChangeArrowheads="1"/>
          </p:cNvSpPr>
          <p:nvPr/>
        </p:nvSpPr>
        <p:spPr bwMode="auto">
          <a:xfrm>
            <a:off x="251520" y="1304764"/>
            <a:ext cx="85344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95000"/>
                    </a:scheme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zh-TW" altLang="en-US" sz="7200" b="1" dirty="0">
                <a:ea typeface="新細明體" panose="02020500000000000000" pitchFamily="18" charset="-120"/>
              </a:rPr>
              <a:t>東安</a:t>
            </a:r>
            <a:r>
              <a:rPr lang="zh-TW" altLang="en-US" sz="7200" b="1" dirty="0" smtClean="0">
                <a:ea typeface="新細明體" panose="02020500000000000000" pitchFamily="18" charset="-120"/>
              </a:rPr>
              <a:t>國中美術班</a:t>
            </a:r>
            <a:endParaRPr lang="en-US" altLang="en-US" sz="7200" b="1" dirty="0">
              <a:solidFill>
                <a:srgbClr val="FF0080"/>
              </a:solidFill>
            </a:endParaRPr>
          </a:p>
        </p:txBody>
      </p:sp>
      <p:sp>
        <p:nvSpPr>
          <p:cNvPr id="2138" name="Text Box 90"/>
          <p:cNvSpPr txBox="1">
            <a:spLocks noChangeArrowheads="1"/>
          </p:cNvSpPr>
          <p:nvPr/>
        </p:nvSpPr>
        <p:spPr bwMode="auto">
          <a:xfrm>
            <a:off x="1259632" y="2348880"/>
            <a:ext cx="6705600" cy="360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35921" dir="2700000" algn="ctr" rotWithShape="0">
                    <a:schemeClr val="bg2">
                      <a:alpha val="95000"/>
                    </a:scheme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en-US" altLang="en-US" sz="6000" b="1" dirty="0" smtClean="0">
                <a:solidFill>
                  <a:srgbClr val="BF0060"/>
                </a:solidFill>
                <a:latin typeface="細明體" panose="02020509000000000000" pitchFamily="49" charset="-120"/>
                <a:ea typeface="細明體" panose="02020509000000000000" pitchFamily="49" charset="-120"/>
              </a:rPr>
              <a:t>107</a:t>
            </a:r>
            <a:r>
              <a:rPr lang="zh-TW" altLang="en-US" sz="6000" b="1" dirty="0" smtClean="0">
                <a:solidFill>
                  <a:srgbClr val="BF0060"/>
                </a:solidFill>
                <a:latin typeface="細明體" panose="02020509000000000000" pitchFamily="49" charset="-120"/>
                <a:ea typeface="細明體" panose="02020509000000000000" pitchFamily="49" charset="-120"/>
              </a:rPr>
              <a:t>學年度第一學期親師座談報告</a:t>
            </a:r>
            <a:endParaRPr lang="en-US" altLang="zh-TW" sz="6000" b="1" dirty="0" smtClean="0">
              <a:solidFill>
                <a:srgbClr val="BF0060"/>
              </a:solidFill>
              <a:latin typeface="細明體" panose="02020509000000000000" pitchFamily="49" charset="-120"/>
              <a:ea typeface="細明體" panose="02020509000000000000" pitchFamily="49" charset="-120"/>
            </a:endParaRPr>
          </a:p>
          <a:p>
            <a:pPr algn="ctr" eaLnBrk="1" hangingPunct="1">
              <a:spcBef>
                <a:spcPct val="50000"/>
              </a:spcBef>
              <a:defRPr/>
            </a:pPr>
            <a:endParaRPr lang="en-US" altLang="zh-TW" sz="3600" b="1" dirty="0" smtClean="0">
              <a:solidFill>
                <a:srgbClr val="BF0060"/>
              </a:solidFill>
              <a:latin typeface="細明體" panose="02020509000000000000" pitchFamily="49" charset="-120"/>
              <a:ea typeface="細明體" panose="02020509000000000000" pitchFamily="49" charset="-120"/>
            </a:endParaRPr>
          </a:p>
          <a:p>
            <a:pPr algn="ctr" eaLnBrk="1" hangingPunct="1">
              <a:spcBef>
                <a:spcPct val="50000"/>
              </a:spcBef>
              <a:defRPr/>
            </a:pPr>
            <a:r>
              <a:rPr lang="zh-TW" altLang="en-US" sz="3600" b="1" dirty="0" smtClean="0">
                <a:solidFill>
                  <a:srgbClr val="BF0060"/>
                </a:solidFill>
                <a:latin typeface="細明體" panose="02020509000000000000" pitchFamily="49" charset="-120"/>
                <a:ea typeface="細明體" panose="02020509000000000000" pitchFamily="49" charset="-120"/>
              </a:rPr>
              <a:t>召集人：陳素景老師</a:t>
            </a:r>
            <a:endParaRPr lang="en-US" altLang="en-US" sz="3600" b="1" dirty="0" smtClean="0">
              <a:solidFill>
                <a:srgbClr val="BF0060"/>
              </a:solidFill>
              <a:latin typeface="細明體" panose="02020509000000000000" pitchFamily="49" charset="-120"/>
              <a:ea typeface="細明體" panose="02020509000000000000" pitchFamily="49" charset="-120"/>
            </a:endParaRPr>
          </a:p>
        </p:txBody>
      </p:sp>
      <p:sp>
        <p:nvSpPr>
          <p:cNvPr id="17413" name="投影片編號版面配置區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C37C5-C8B9-488D-9CAC-A30ED17EA4F4}" type="slidenum">
              <a:rPr lang="en-US" altLang="en-US" sz="1400" smtClean="0"/>
              <a:pPr>
                <a:spcBef>
                  <a:spcPct val="0"/>
                </a:spcBef>
                <a:buFontTx/>
                <a:buNone/>
              </a:pPr>
              <a:t>1</a:t>
            </a:fld>
            <a:endParaRPr lang="en-US" altLang="en-US" sz="1400" dirty="0" smtClean="0"/>
          </a:p>
        </p:txBody>
      </p:sp>
    </p:spTree>
    <p:extLst>
      <p:ext uri="{BB962C8B-B14F-4D97-AF65-F5344CB8AC3E}">
        <p14:creationId xmlns:p14="http://schemas.microsoft.com/office/powerpoint/2010/main" val="228135954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980728"/>
            <a:ext cx="8512460" cy="1143000"/>
          </a:xfrm>
        </p:spPr>
        <p:txBody>
          <a:bodyPr/>
          <a:lstStyle/>
          <a:p>
            <a:r>
              <a:rPr lang="zh-TW" altLang="en-US" b="1" dirty="0" smtClean="0">
                <a:latin typeface="細明體" panose="02020509000000000000" pitchFamily="49" charset="-120"/>
                <a:ea typeface="細明體" panose="02020509000000000000" pitchFamily="49" charset="-120"/>
              </a:rPr>
              <a:t>桃園</a:t>
            </a:r>
            <a:r>
              <a:rPr lang="zh-TW" altLang="en-US" b="1" dirty="0">
                <a:latin typeface="細明體" panose="02020509000000000000" pitchFamily="49" charset="-120"/>
                <a:ea typeface="細明體" panose="02020509000000000000" pitchFamily="49" charset="-120"/>
              </a:rPr>
              <a:t>區 </a:t>
            </a:r>
            <a:r>
              <a:rPr lang="en-US" altLang="zh-TW" b="1" dirty="0">
                <a:latin typeface="細明體" panose="02020509000000000000" pitchFamily="49" charset="-120"/>
                <a:ea typeface="細明體" panose="02020509000000000000" pitchFamily="49" charset="-120"/>
              </a:rPr>
              <a:t>107 </a:t>
            </a:r>
            <a:r>
              <a:rPr lang="zh-TW" altLang="en-US" b="1" dirty="0">
                <a:latin typeface="細明體" panose="02020509000000000000" pitchFamily="49" charset="-120"/>
                <a:ea typeface="細明體" panose="02020509000000000000" pitchFamily="49" charset="-120"/>
              </a:rPr>
              <a:t>學年度高級中等學校美術班（科）甄選入學管道</a:t>
            </a:r>
            <a:r>
              <a:rPr lang="zh-TW" altLang="en-US" b="1" dirty="0" smtClean="0">
                <a:latin typeface="細明體" panose="02020509000000000000" pitchFamily="49" charset="-120"/>
                <a:ea typeface="細明體" panose="02020509000000000000" pitchFamily="49" charset="-120"/>
              </a:rPr>
              <a:t>介紹</a:t>
            </a:r>
            <a:r>
              <a:rPr lang="zh-TW" altLang="en-US" dirty="0">
                <a:latin typeface="細明體" panose="02020509000000000000" pitchFamily="49" charset="-120"/>
                <a:ea typeface="細明體" panose="02020509000000000000" pitchFamily="49" charset="-120"/>
              </a:rPr>
              <a:t/>
            </a:r>
            <a:br>
              <a:rPr lang="zh-TW" altLang="en-US" dirty="0">
                <a:latin typeface="細明體" panose="02020509000000000000" pitchFamily="49" charset="-120"/>
                <a:ea typeface="細明體" panose="02020509000000000000" pitchFamily="49" charset="-120"/>
              </a:rPr>
            </a:br>
            <a:endParaRPr lang="zh-TW" altLang="en-US" dirty="0">
              <a:latin typeface="細明體" panose="02020509000000000000" pitchFamily="49" charset="-120"/>
              <a:ea typeface="細明體" panose="02020509000000000000" pitchFamily="49" charset="-120"/>
            </a:endParaRPr>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10</a:t>
            </a:fld>
            <a:endParaRPr lang="en-US" altLang="en-US" dirty="0"/>
          </a:p>
        </p:txBody>
      </p:sp>
      <p:sp>
        <p:nvSpPr>
          <p:cNvPr id="6" name="矩形 5"/>
          <p:cNvSpPr/>
          <p:nvPr/>
        </p:nvSpPr>
        <p:spPr>
          <a:xfrm>
            <a:off x="174340" y="1888557"/>
            <a:ext cx="8795320" cy="3693319"/>
          </a:xfrm>
          <a:prstGeom prst="rect">
            <a:avLst/>
          </a:prstGeom>
        </p:spPr>
        <p:txBody>
          <a:bodyPr wrap="square">
            <a:spAutoFit/>
          </a:bodyPr>
          <a:lstStyle/>
          <a:p>
            <a:endParaRPr lang="zh-TW" altLang="en-US" dirty="0"/>
          </a:p>
          <a:p>
            <a:r>
              <a:rPr lang="zh-TW" altLang="en-US" sz="2400" b="1" dirty="0">
                <a:solidFill>
                  <a:srgbClr val="002060"/>
                </a:solidFill>
              </a:rPr>
              <a:t>管道一：須參加聯合術科</a:t>
            </a:r>
            <a:r>
              <a:rPr lang="zh-TW" altLang="en-US" sz="2400" b="1" dirty="0" smtClean="0">
                <a:solidFill>
                  <a:srgbClr val="002060"/>
                </a:solidFill>
              </a:rPr>
              <a:t>測驗</a:t>
            </a:r>
            <a:r>
              <a:rPr lang="zh-TW" altLang="en-US" sz="2400" b="1" dirty="0" smtClean="0">
                <a:solidFill>
                  <a:srgbClr val="002060"/>
                </a:solidFill>
                <a:latin typeface="新細明體" panose="02020500000000000000" pitchFamily="18" charset="-120"/>
                <a:ea typeface="新細明體" panose="02020500000000000000" pitchFamily="18" charset="-120"/>
              </a:rPr>
              <a:t>：</a:t>
            </a:r>
            <a:r>
              <a:rPr lang="zh-TW" altLang="en-US" sz="2400" b="1" dirty="0" smtClean="0"/>
              <a:t>部份</a:t>
            </a:r>
            <a:r>
              <a:rPr lang="zh-TW" altLang="en-US" sz="2400" b="1" dirty="0"/>
              <a:t>學校未設學科報名門檻，另部份學校雖採用</a:t>
            </a:r>
            <a:r>
              <a:rPr lang="en-US" altLang="zh-TW" sz="2400" b="1" dirty="0" smtClean="0"/>
              <a:t>108</a:t>
            </a:r>
            <a:r>
              <a:rPr lang="zh-TW" altLang="en-US" sz="2400" b="1" dirty="0" smtClean="0"/>
              <a:t>年</a:t>
            </a:r>
            <a:r>
              <a:rPr lang="zh-TW" altLang="en-US" sz="2400" b="1" dirty="0"/>
              <a:t>國民中學教育會考為門檻，但報名學生僅需達到「基礎級」。</a:t>
            </a:r>
          </a:p>
          <a:p>
            <a:endParaRPr lang="zh-TW" altLang="en-US" sz="2400" b="1" dirty="0"/>
          </a:p>
          <a:p>
            <a:r>
              <a:rPr lang="zh-TW" altLang="en-US" sz="2400" b="1" dirty="0">
                <a:solidFill>
                  <a:srgbClr val="002060"/>
                </a:solidFill>
              </a:rPr>
              <a:t>管道二： 競賽表現特別優異：</a:t>
            </a:r>
            <a:r>
              <a:rPr lang="zh-TW" altLang="en-US" sz="2400" b="1" dirty="0"/>
              <a:t>須提出書面審查資料，學生在國中階段若有獲得政府機關或學術研究機構舉辦之國際性或全國性競賽表現特別優異，提出申請鑑定安置，依「高中藝術才能美術類學生競賽表現採認參照標準」進行審查，審查結果送鑑輔會鑑定，經鑑定通過者則依「以競賽表現入學簡章安置入班。</a:t>
            </a:r>
          </a:p>
        </p:txBody>
      </p:sp>
    </p:spTree>
    <p:extLst>
      <p:ext uri="{BB962C8B-B14F-4D97-AF65-F5344CB8AC3E}">
        <p14:creationId xmlns:p14="http://schemas.microsoft.com/office/powerpoint/2010/main" val="76928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11</a:t>
            </a:fld>
            <a:endParaRPr lang="en-US" altLang="en-US" dirty="0"/>
          </a:p>
        </p:txBody>
      </p:sp>
      <p:sp>
        <p:nvSpPr>
          <p:cNvPr id="6" name="標題 5"/>
          <p:cNvSpPr>
            <a:spLocks noGrp="1"/>
          </p:cNvSpPr>
          <p:nvPr>
            <p:ph type="title"/>
          </p:nvPr>
        </p:nvSpPr>
        <p:spPr>
          <a:xfrm>
            <a:off x="647564" y="522972"/>
            <a:ext cx="7571303" cy="646331"/>
          </a:xfrm>
          <a:prstGeom prst="rect">
            <a:avLst/>
          </a:prstGeom>
        </p:spPr>
        <p:txBody>
          <a:bodyPr wrap="none">
            <a:spAutoFit/>
          </a:bodyPr>
          <a:lstStyle/>
          <a:p>
            <a:pPr>
              <a:defRPr/>
            </a:pPr>
            <a:r>
              <a:rPr lang="zh-TW" altLang="en-US" sz="3600" b="1" dirty="0">
                <a:solidFill>
                  <a:srgbClr val="FF0000"/>
                </a:solidFill>
                <a:latin typeface="細明體" panose="02020509000000000000" pitchFamily="49" charset="-120"/>
                <a:ea typeface="細明體" panose="02020509000000000000" pitchFamily="49" charset="-120"/>
                <a:cs typeface="Calibri" panose="020F0502020204030204" pitchFamily="34" charset="0"/>
              </a:rPr>
              <a:t>高中美術班</a:t>
            </a:r>
            <a:r>
              <a:rPr lang="zh-TW" altLang="zh-TW" sz="3600" b="1" dirty="0">
                <a:solidFill>
                  <a:srgbClr val="FF0000"/>
                </a:solidFill>
                <a:latin typeface="細明體" panose="02020509000000000000" pitchFamily="49" charset="-120"/>
                <a:ea typeface="細明體" panose="02020509000000000000" pitchFamily="49" charset="-120"/>
                <a:cs typeface="Calibri" panose="020F0502020204030204" pitchFamily="34" charset="0"/>
              </a:rPr>
              <a:t>各項招生管道及招生名額</a:t>
            </a:r>
            <a:endParaRPr lang="zh-TW" altLang="en-US" sz="3600" b="1" dirty="0">
              <a:solidFill>
                <a:srgbClr val="FF0000"/>
              </a:solidFill>
              <a:latin typeface="細明體" panose="02020509000000000000" pitchFamily="49" charset="-120"/>
              <a:ea typeface="細明體" panose="02020509000000000000" pitchFamily="49" charset="-120"/>
            </a:endParaRPr>
          </a:p>
        </p:txBody>
      </p:sp>
      <p:graphicFrame>
        <p:nvGraphicFramePr>
          <p:cNvPr id="7" name="表格 6"/>
          <p:cNvGraphicFramePr>
            <a:graphicFrameLocks noGrp="1"/>
          </p:cNvGraphicFramePr>
          <p:nvPr>
            <p:extLst>
              <p:ext uri="{D42A27DB-BD31-4B8C-83A1-F6EECF244321}">
                <p14:modId xmlns:p14="http://schemas.microsoft.com/office/powerpoint/2010/main" val="419812680"/>
              </p:ext>
            </p:extLst>
          </p:nvPr>
        </p:nvGraphicFramePr>
        <p:xfrm>
          <a:off x="323529" y="1232756"/>
          <a:ext cx="8136632" cy="5333103"/>
        </p:xfrm>
        <a:graphic>
          <a:graphicData uri="http://schemas.openxmlformats.org/drawingml/2006/table">
            <a:tbl>
              <a:tblPr/>
              <a:tblGrid>
                <a:gridCol w="1764195"/>
                <a:gridCol w="997162"/>
                <a:gridCol w="973138"/>
                <a:gridCol w="1274762"/>
                <a:gridCol w="973138"/>
                <a:gridCol w="2154237"/>
              </a:tblGrid>
              <a:tr h="1098420">
                <a:tc>
                  <a:txBody>
                    <a:bodyPr/>
                    <a:lstStyle>
                      <a:lvl1pPr marL="131763"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31763" marR="0" lvl="0" indent="3175" algn="ctr" defTabSz="914400" rtl="0" eaLnBrk="1" fontAlgn="base" latinLnBrk="0" hangingPunct="1">
                        <a:lnSpc>
                          <a:spcPct val="115000"/>
                        </a:lnSpc>
                        <a:spcBef>
                          <a:spcPct val="0"/>
                        </a:spcBef>
                        <a:spcAft>
                          <a:spcPct val="0"/>
                        </a:spcAft>
                        <a:buClrTx/>
                        <a:buSzTx/>
                        <a:buFontTx/>
                        <a:buNone/>
                        <a:tabLst/>
                      </a:pPr>
                      <a:r>
                        <a:rPr kumimoji="0" lang="zh-TW" sz="16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學</a:t>
                      </a:r>
                      <a:r>
                        <a:rPr kumimoji="0" lang="en-US" sz="16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    </a:t>
                      </a:r>
                      <a:r>
                        <a:rPr kumimoji="0" lang="zh-TW" sz="16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校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CCCC"/>
                    </a:solidFill>
                  </a:tcPr>
                </a:tc>
                <a:tc>
                  <a:txBody>
                    <a:bodyPr/>
                    <a:lstStyle>
                      <a:lvl1pPr marL="58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58738" marR="0" lvl="0" indent="3175" algn="l" defTabSz="914400" rtl="0" eaLnBrk="1" fontAlgn="base" latinLnBrk="0" hangingPunct="1">
                        <a:lnSpc>
                          <a:spcPct val="115000"/>
                        </a:lnSpc>
                        <a:spcBef>
                          <a:spcPct val="0"/>
                        </a:spcBef>
                        <a:spcAft>
                          <a:spcPct val="0"/>
                        </a:spcAft>
                        <a:buClrTx/>
                        <a:buSzTx/>
                        <a:buFontTx/>
                        <a:buNone/>
                        <a:tabLst/>
                      </a:pPr>
                      <a:r>
                        <a:rPr kumimoji="0" lang="zh-TW" sz="16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類 別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CCC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6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以競賽表現入學招生名額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CCC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6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甄選入學聯合分發招生名額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CCCC"/>
                    </a:solidFill>
                  </a:tcPr>
                </a:tc>
                <a:tc>
                  <a:txBody>
                    <a:bodyPr/>
                    <a:lstStyle>
                      <a:lvl1pPr marL="55563"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55563" marR="0" lvl="0" indent="3175" algn="l" defTabSz="914400" rtl="0" eaLnBrk="1" fontAlgn="base" latinLnBrk="0" hangingPunct="1">
                        <a:lnSpc>
                          <a:spcPct val="114000"/>
                        </a:lnSpc>
                        <a:spcBef>
                          <a:spcPct val="0"/>
                        </a:spcBef>
                        <a:spcAft>
                          <a:spcPts val="563"/>
                        </a:spcAft>
                        <a:buClrTx/>
                        <a:buSzTx/>
                        <a:buFontTx/>
                        <a:buNone/>
                        <a:tabLst/>
                      </a:pPr>
                      <a:r>
                        <a:rPr kumimoji="0" lang="zh-TW" sz="16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招生名額 總計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CCC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altLang="en-US" sz="16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學科門檻</a:t>
                      </a:r>
                      <a:endParaRPr kumimoji="0" lang="zh-TW" sz="16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33CCCC"/>
                    </a:solidFill>
                  </a:tcPr>
                </a:tc>
              </a:tr>
              <a:tr h="952511">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桃園市立</a:t>
                      </a: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內壢</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高級中等學校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44450"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44450" marR="0" lvl="0" indent="3175" algn="l"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資優類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2</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28</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30</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1000"/>
                        </a:lnSpc>
                        <a:spcBef>
                          <a:spcPct val="0"/>
                        </a:spcBef>
                        <a:spcAft>
                          <a:spcPts val="238"/>
                        </a:spcAft>
                        <a:buClrTx/>
                        <a:buSzTx/>
                        <a:buFontTx/>
                        <a:buNone/>
                        <a:tabLst/>
                      </a:pP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國</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英</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數</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社</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自</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5B</a:t>
                      </a:r>
                    </a:p>
                    <a:p>
                      <a:pPr marL="185738" marR="0" lvl="0" indent="3175" algn="ctr" defTabSz="914400" rtl="0" eaLnBrk="1" fontAlgn="base" latinLnBrk="0" hangingPunct="1">
                        <a:lnSpc>
                          <a:spcPct val="111000"/>
                        </a:lnSpc>
                        <a:spcBef>
                          <a:spcPct val="0"/>
                        </a:spcBef>
                        <a:spcAft>
                          <a:spcPts val="238"/>
                        </a:spcAft>
                        <a:buClrTx/>
                        <a:buSzTx/>
                        <a:buFontTx/>
                        <a:buNone/>
                        <a:tabLst/>
                      </a:pP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作文</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4</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級分以上</a:t>
                      </a:r>
                      <a:endParaRPr kumimoji="0" 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endParaRPr>
                    </a:p>
                  </a:txBody>
                  <a:tcPr marL="69850" marR="73025" marT="60315"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r>
              <a:tr h="1055429">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桃園市立</a:t>
                      </a: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陽明</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高級中等學校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44450"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44450" marR="0" lvl="0" indent="3175" algn="l"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資優類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2</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28</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30</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1000"/>
                        </a:lnSpc>
                        <a:spcBef>
                          <a:spcPct val="0"/>
                        </a:spcBef>
                        <a:spcAft>
                          <a:spcPts val="238"/>
                        </a:spcAft>
                        <a:buClrTx/>
                        <a:buSzTx/>
                        <a:buFontTx/>
                        <a:buNone/>
                        <a:tabLst/>
                      </a:pP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國</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英</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數</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社</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自</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5B</a:t>
                      </a:r>
                    </a:p>
                    <a:p>
                      <a:pPr marL="185738" marR="0" lvl="0" indent="3175" algn="ctr" defTabSz="914400" rtl="0" eaLnBrk="1" fontAlgn="base" latinLnBrk="0" hangingPunct="1">
                        <a:lnSpc>
                          <a:spcPct val="111000"/>
                        </a:lnSpc>
                        <a:spcBef>
                          <a:spcPct val="0"/>
                        </a:spcBef>
                        <a:spcAft>
                          <a:spcPts val="238"/>
                        </a:spcAft>
                        <a:buClrTx/>
                        <a:buSzTx/>
                        <a:buFontTx/>
                        <a:buNone/>
                        <a:tabLst/>
                      </a:pP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作文</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4</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級分以上</a:t>
                      </a:r>
                    </a:p>
                    <a:p>
                      <a:pPr marL="185738" marR="0" lvl="0" indent="3175" algn="ctr" defTabSz="914400" rtl="0" eaLnBrk="1" fontAlgn="base" latinLnBrk="0" hangingPunct="1">
                        <a:lnSpc>
                          <a:spcPct val="110000"/>
                        </a:lnSpc>
                        <a:spcBef>
                          <a:spcPct val="0"/>
                        </a:spcBef>
                        <a:spcAft>
                          <a:spcPts val="250"/>
                        </a:spcAft>
                        <a:buClrTx/>
                        <a:buSzTx/>
                        <a:buFontTx/>
                        <a:buNone/>
                        <a:tabLst/>
                      </a:pPr>
                      <a:endParaRPr kumimoji="0" lang="zh-TW"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endParaRPr>
                    </a:p>
                  </a:txBody>
                  <a:tcPr marL="69850" marR="73025" marT="60315"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r>
              <a:tr h="1055429">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桃園市立</a:t>
                      </a:r>
                      <a:r>
                        <a:rPr kumimoji="0" lang="zh-TW" altLang="en-US"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平</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鎮</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高級中等學校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44450"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44450" marR="0" lvl="0" indent="3175" algn="l"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資優類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2</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28</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30</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1000"/>
                        </a:lnSpc>
                        <a:spcBef>
                          <a:spcPct val="0"/>
                        </a:spcBef>
                        <a:spcAft>
                          <a:spcPts val="238"/>
                        </a:spcAft>
                        <a:buClrTx/>
                        <a:buSzTx/>
                        <a:buFontTx/>
                        <a:buNone/>
                        <a:tabLst/>
                      </a:pP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國</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英</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社</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.5B</a:t>
                      </a:r>
                    </a:p>
                    <a:p>
                      <a:pPr marL="185738" marR="0" lvl="0" indent="3175" algn="ctr" defTabSz="914400" rtl="0" eaLnBrk="1" fontAlgn="base" latinLnBrk="0" hangingPunct="1">
                        <a:lnSpc>
                          <a:spcPct val="111000"/>
                        </a:lnSpc>
                        <a:spcBef>
                          <a:spcPct val="0"/>
                        </a:spcBef>
                        <a:spcAft>
                          <a:spcPts val="238"/>
                        </a:spcAft>
                        <a:buClrTx/>
                        <a:buSzTx/>
                        <a:buFontTx/>
                        <a:buNone/>
                        <a:tabLst/>
                      </a:pP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作文</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4</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級分以上</a:t>
                      </a:r>
                    </a:p>
                    <a:p>
                      <a:pPr marL="185738" marR="0" lvl="0" indent="3175" algn="ctr" defTabSz="914400" rtl="0" eaLnBrk="1" fontAlgn="base" latinLnBrk="0" hangingPunct="1">
                        <a:lnSpc>
                          <a:spcPct val="110000"/>
                        </a:lnSpc>
                        <a:spcBef>
                          <a:spcPct val="0"/>
                        </a:spcBef>
                        <a:spcAft>
                          <a:spcPts val="250"/>
                        </a:spcAft>
                        <a:buClrTx/>
                        <a:buSzTx/>
                        <a:buFontTx/>
                        <a:buNone/>
                        <a:tabLst/>
                      </a:pPr>
                      <a:endParaRPr kumimoji="0" lang="zh-TW"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endParaRPr>
                    </a:p>
                  </a:txBody>
                  <a:tcPr marL="69850" marR="73025" marT="60315"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ECEC"/>
                    </a:solidFill>
                  </a:tcPr>
                </a:tc>
              </a:tr>
              <a:tr h="952511">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桃園市立</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南崁</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高級中等學校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44450"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44450" marR="0" lvl="0" indent="3175" algn="l"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資優類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2</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28</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30</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人 </a:t>
                      </a:r>
                    </a:p>
                  </a:txBody>
                  <a:tcPr marL="69850" marR="73025" marT="60315"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c>
                  <a:txBody>
                    <a:bodyPr/>
                    <a:lstStyle>
                      <a:lvl1pPr marL="185738" indent="3175" algn="l" defTabSz="914400" rtl="0" eaLnBrk="1" latinLnBrk="0" hangingPunct="1">
                        <a:spcBef>
                          <a:spcPct val="20000"/>
                        </a:spcBef>
                        <a:buClr>
                          <a:schemeClr val="tx2"/>
                        </a:buClr>
                        <a:buSzPct val="70000"/>
                        <a:buFont typeface="Wingdings" panose="05000000000000000000" pitchFamily="2" charset="2"/>
                        <a:defRPr kumimoji="1" sz="2500" kern="1200">
                          <a:solidFill>
                            <a:schemeClr val="tx1"/>
                          </a:solidFill>
                          <a:latin typeface="Verdana" panose="020B0604030504040204" pitchFamily="34" charset="0"/>
                          <a:ea typeface="新細明體" panose="02020500000000000000" pitchFamily="18" charset="-120"/>
                          <a:cs typeface=""/>
                        </a:defRPr>
                      </a:lvl1pPr>
                      <a:lvl2pPr marL="742950" indent="-285750" algn="l" defTabSz="914400" rtl="0" eaLnBrk="1" latinLnBrk="0" hangingPunct="1">
                        <a:spcBef>
                          <a:spcPct val="20000"/>
                        </a:spcBef>
                        <a:buClr>
                          <a:schemeClr val="accent2"/>
                        </a:buClr>
                        <a:buSzPct val="70000"/>
                        <a:buFont typeface="Wingdings" panose="05000000000000000000" pitchFamily="2" charset="2"/>
                        <a:defRPr kumimoji="1" sz="2100" kern="1200">
                          <a:solidFill>
                            <a:schemeClr val="tx1"/>
                          </a:solidFill>
                          <a:latin typeface="Verdana" panose="020B0604030504040204" pitchFamily="34" charset="0"/>
                          <a:ea typeface="新細明體" panose="02020500000000000000" pitchFamily="18" charset="-120"/>
                          <a:cs typeface=""/>
                        </a:defRPr>
                      </a:lvl2pPr>
                      <a:lvl3pPr marL="1143000" indent="-228600" algn="l" defTabSz="914400" rtl="0" eaLnBrk="1" latinLnBrk="0" hangingPunct="1">
                        <a:spcBef>
                          <a:spcPct val="20000"/>
                        </a:spcBef>
                        <a:buClr>
                          <a:schemeClr val="tx2"/>
                        </a:buClr>
                        <a:buSzPct val="65000"/>
                        <a:buFont typeface="Wingdings" panose="05000000000000000000" pitchFamily="2" charset="2"/>
                        <a:defRPr kumimoji="1" sz="2000" kern="1200">
                          <a:solidFill>
                            <a:schemeClr val="tx1"/>
                          </a:solidFill>
                          <a:latin typeface="Verdana" panose="020B0604030504040204" pitchFamily="34" charset="0"/>
                          <a:ea typeface="新細明體" panose="02020500000000000000" pitchFamily="18" charset="-120"/>
                          <a:cs typeface=""/>
                        </a:defRPr>
                      </a:lvl3pPr>
                      <a:lvl4pPr marL="1600200" indent="-228600" algn="l" defTabSz="914400" rtl="0" eaLnBrk="1" latinLnBrk="0" hangingPunct="1">
                        <a:spcBef>
                          <a:spcPct val="20000"/>
                        </a:spcBef>
                        <a:buClr>
                          <a:schemeClr val="accent2"/>
                        </a:buClr>
                        <a:buSzPct val="7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4pPr>
                      <a:lvl5pPr marL="2057400" indent="-228600" algn="l" defTabSz="914400" rtl="0" eaLnBrk="1" latinLnBrk="0" hangingPunct="1">
                        <a:spcBef>
                          <a:spcPct val="20000"/>
                        </a:spcBef>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5pPr>
                      <a:lvl6pPr marL="25146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6pPr>
                      <a:lvl7pPr marL="29718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7pPr>
                      <a:lvl8pPr marL="34290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8pPr>
                      <a:lvl9pPr marL="3886200" indent="-228600" algn="l" defTabSz="914400" rtl="0" eaLnBrk="0" fontAlgn="base" latinLnBrk="0" hangingPunct="0">
                        <a:spcBef>
                          <a:spcPct val="20000"/>
                        </a:spcBef>
                        <a:spcAft>
                          <a:spcPct val="0"/>
                        </a:spcAft>
                        <a:buClr>
                          <a:schemeClr val="tx2"/>
                        </a:buClr>
                        <a:buSzPct val="60000"/>
                        <a:buFont typeface="Wingdings" panose="05000000000000000000" pitchFamily="2" charset="2"/>
                        <a:defRPr kumimoji="1" sz="1700" kern="1200">
                          <a:solidFill>
                            <a:schemeClr val="tx1"/>
                          </a:solidFill>
                          <a:latin typeface="Verdana" panose="020B0604030504040204" pitchFamily="34" charset="0"/>
                          <a:ea typeface="新細明體" panose="02020500000000000000" pitchFamily="18" charset="-120"/>
                          <a:cs typeface=""/>
                        </a:defRPr>
                      </a:lvl9pPr>
                    </a:lstStyle>
                    <a:p>
                      <a:pPr marL="185738" marR="0" lvl="0" indent="3175" algn="ctr" defTabSz="914400" rtl="0" eaLnBrk="1" fontAlgn="base" latinLnBrk="0" hangingPunct="1">
                        <a:lnSpc>
                          <a:spcPct val="111000"/>
                        </a:lnSpc>
                        <a:spcBef>
                          <a:spcPct val="0"/>
                        </a:spcBef>
                        <a:spcAft>
                          <a:spcPts val="238"/>
                        </a:spcAft>
                        <a:buClrTx/>
                        <a:buSzTx/>
                        <a:buFontTx/>
                        <a:buNone/>
                        <a:tabLst/>
                      </a:pP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國</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英</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altLang="en-US"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社</a:t>
                      </a:r>
                      <a:r>
                        <a:rPr kumimoji="0" lang="en-US"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.5B</a:t>
                      </a:r>
                    </a:p>
                    <a:p>
                      <a:pPr marL="185738" marR="0" lvl="0" indent="3175" algn="ctr" defTabSz="914400" rtl="0" eaLnBrk="1" fontAlgn="base" latinLnBrk="0" hangingPunct="1">
                        <a:lnSpc>
                          <a:spcPct val="110000"/>
                        </a:lnSpc>
                        <a:spcBef>
                          <a:spcPct val="0"/>
                        </a:spcBef>
                        <a:spcAft>
                          <a:spcPts val="238"/>
                        </a:spcAft>
                        <a:buClrTx/>
                        <a:buSzTx/>
                        <a:buFontTx/>
                        <a:buNone/>
                        <a:tabLst/>
                      </a:pPr>
                      <a:endParaRPr kumimoji="0" lang="zh-TW" altLang="zh-TW" sz="20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endParaRPr>
                    </a:p>
                  </a:txBody>
                  <a:tcPr marL="69850" marR="73025" marT="60315"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F6F6"/>
                    </a:solidFill>
                  </a:tcPr>
                </a:tc>
              </a:tr>
            </a:tbl>
          </a:graphicData>
        </a:graphic>
      </p:graphicFrame>
    </p:spTree>
    <p:extLst>
      <p:ext uri="{BB962C8B-B14F-4D97-AF65-F5344CB8AC3E}">
        <p14:creationId xmlns:p14="http://schemas.microsoft.com/office/powerpoint/2010/main" val="4449846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12</a:t>
            </a:fld>
            <a:endParaRPr lang="en-US" altLang="en-US" dirty="0"/>
          </a:p>
        </p:txBody>
      </p:sp>
      <p:graphicFrame>
        <p:nvGraphicFramePr>
          <p:cNvPr id="6" name="表格 5"/>
          <p:cNvGraphicFramePr>
            <a:graphicFrameLocks noGrp="1"/>
          </p:cNvGraphicFramePr>
          <p:nvPr>
            <p:extLst>
              <p:ext uri="{D42A27DB-BD31-4B8C-83A1-F6EECF244321}">
                <p14:modId xmlns:p14="http://schemas.microsoft.com/office/powerpoint/2010/main" val="1373199725"/>
              </p:ext>
            </p:extLst>
          </p:nvPr>
        </p:nvGraphicFramePr>
        <p:xfrm>
          <a:off x="323528" y="164811"/>
          <a:ext cx="8496300" cy="6530975"/>
        </p:xfrm>
        <a:graphic>
          <a:graphicData uri="http://schemas.openxmlformats.org/drawingml/2006/table">
            <a:tbl>
              <a:tblPr/>
              <a:tblGrid>
                <a:gridCol w="708025"/>
                <a:gridCol w="803374"/>
                <a:gridCol w="1122263"/>
                <a:gridCol w="984250"/>
                <a:gridCol w="1212850"/>
                <a:gridCol w="857101"/>
                <a:gridCol w="936104"/>
                <a:gridCol w="864096"/>
                <a:gridCol w="1008237"/>
              </a:tblGrid>
              <a:tr h="349250">
                <a:tc rowSpan="2">
                  <a:txBody>
                    <a:bodyPr/>
                    <a:lstStyle>
                      <a:lvl1pPr marL="185738"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85738" marR="0" lvl="0" indent="3175" algn="just"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 </a:t>
                      </a:r>
                      <a:endParaRPr kumimoji="0" lang="zh-TW"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gridSpan="4">
                  <a:txBody>
                    <a:bodyPr/>
                    <a:lstStyle>
                      <a:lvl1pPr marL="185738"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上</a:t>
                      </a:r>
                      <a:r>
                        <a:rPr kumimoji="0" lang="en-US"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午</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lvl1pPr marL="185738"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下</a:t>
                      </a:r>
                      <a:r>
                        <a:rPr kumimoji="0" lang="en-US"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午</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1038225">
                <a:tc vMerge="1">
                  <a:txBody>
                    <a:bodyPr/>
                    <a:lstStyle/>
                    <a:p>
                      <a:endParaRPr lang="zh-TW" altLang="en-US"/>
                    </a:p>
                  </a:txBody>
                  <a:tcPr/>
                </a:tc>
                <a:tc>
                  <a:txBody>
                    <a:bodyPr/>
                    <a:lstStyle>
                      <a:lvl1pPr marL="12541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25413" marR="0" lvl="0" indent="3175" algn="l" defTabSz="914400" rtl="0" eaLnBrk="1" fontAlgn="base" latinLnBrk="0" hangingPunct="1">
                        <a:lnSpc>
                          <a:spcPct val="114000"/>
                        </a:lnSpc>
                        <a:spcBef>
                          <a:spcPct val="0"/>
                        </a:spcBef>
                        <a:spcAft>
                          <a:spcPts val="263"/>
                        </a:spcAft>
                        <a:buClrTx/>
                        <a:buSzTx/>
                        <a:buFontTx/>
                        <a:buNone/>
                        <a:tabLst/>
                      </a:pP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8</a:t>
                      </a:r>
                      <a:r>
                        <a:rPr kumimoji="0" lang="zh-TW" sz="1800" b="1" i="0" u="none" strike="noStrike" cap="none" normalizeH="0" baseline="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00 </a:t>
                      </a:r>
                      <a:endParaRPr kumimoji="0" lang="zh-TW" alt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p>
                      <a:pPr marL="125413" marR="0" lvl="0" indent="3175" algn="ctr" defTabSz="914400" rtl="0" eaLnBrk="1" fontAlgn="base" latinLnBrk="0" hangingPunct="1">
                        <a:lnSpc>
                          <a:spcPct val="114000"/>
                        </a:lnSpc>
                        <a:spcBef>
                          <a:spcPct val="0"/>
                        </a:spcBef>
                        <a:spcAft>
                          <a:spcPts val="225"/>
                        </a:spcAft>
                        <a:buClrTx/>
                        <a:buSzTx/>
                        <a:buFontTx/>
                        <a:buNone/>
                        <a:tabLst/>
                      </a:pP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p>
                      <a:pPr marL="125413" marR="0" lvl="0" indent="3175" algn="l"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8</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a:t>
                      </a: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10 </a:t>
                      </a:r>
                      <a:endParaRPr kumimoji="0" lang="zh-TW" alt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2541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25413" marR="0" lvl="0" indent="3175" algn="l" defTabSz="914400" rtl="0" eaLnBrk="1" fontAlgn="base" latinLnBrk="0" hangingPunct="1">
                        <a:lnSpc>
                          <a:spcPct val="114000"/>
                        </a:lnSpc>
                        <a:spcBef>
                          <a:spcPct val="0"/>
                        </a:spcBef>
                        <a:spcAft>
                          <a:spcPts val="263"/>
                        </a:spcAft>
                        <a:buClrTx/>
                        <a:buSzTx/>
                        <a:buFontTx/>
                        <a:buNone/>
                        <a:tabLst/>
                      </a:pP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8</a:t>
                      </a:r>
                      <a:r>
                        <a:rPr kumimoji="0" lang="zh-TW" sz="1800" b="1" i="0" u="none" strike="noStrike" cap="none" normalizeH="0" baseline="0" smtClean="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10 </a:t>
                      </a:r>
                      <a:endParaRPr kumimoji="0" lang="zh-TW" alt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125413" marR="0" lvl="0" indent="3175" algn="ctr" defTabSz="914400" rtl="0" eaLnBrk="1" fontAlgn="base" latinLnBrk="0" hangingPunct="1">
                        <a:lnSpc>
                          <a:spcPct val="114000"/>
                        </a:lnSpc>
                        <a:spcBef>
                          <a:spcPct val="0"/>
                        </a:spcBef>
                        <a:spcAft>
                          <a:spcPts val="225"/>
                        </a:spcAft>
                        <a:buClrTx/>
                        <a:buSzTx/>
                        <a:buFontTx/>
                        <a:buNone/>
                        <a:tabLst/>
                      </a:pP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125413" marR="0" lvl="0" indent="3175" algn="l"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9</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a:t>
                      </a: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50 </a:t>
                      </a:r>
                      <a:endParaRPr kumimoji="0" lang="zh-TW" alt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936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93663" marR="0" lvl="0" indent="3175" algn="l" defTabSz="914400" rtl="0" eaLnBrk="1" fontAlgn="base" latinLnBrk="0" hangingPunct="1">
                        <a:lnSpc>
                          <a:spcPct val="114000"/>
                        </a:lnSpc>
                        <a:spcBef>
                          <a:spcPct val="0"/>
                        </a:spcBef>
                        <a:spcAft>
                          <a:spcPts val="263"/>
                        </a:spcAft>
                        <a:buClrTx/>
                        <a:buSzTx/>
                        <a:buFontTx/>
                        <a:buNone/>
                        <a:tabLst/>
                      </a:pP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a:t>
                      </a:r>
                      <a:r>
                        <a:rPr kumimoji="0" lang="zh-TW" sz="1800" b="1" i="0" u="none" strike="noStrike" cap="none" normalizeH="0" baseline="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10 </a:t>
                      </a:r>
                      <a:endParaRPr kumimoji="0" lang="zh-TW" alt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p>
                      <a:pPr marL="93663" marR="0" lvl="0" indent="3175" algn="ctr" defTabSz="914400" rtl="0" eaLnBrk="1" fontAlgn="base" latinLnBrk="0" hangingPunct="1">
                        <a:lnSpc>
                          <a:spcPct val="114000"/>
                        </a:lnSpc>
                        <a:spcBef>
                          <a:spcPct val="0"/>
                        </a:spcBef>
                        <a:spcAft>
                          <a:spcPts val="225"/>
                        </a:spcAft>
                        <a:buClrTx/>
                        <a:buSzTx/>
                        <a:buFontTx/>
                        <a:buNone/>
                        <a:tabLst/>
                      </a:pP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p>
                      <a:pPr marL="93663" marR="0" lvl="0" indent="3175" algn="l"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10</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a:t>
                      </a: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20 </a:t>
                      </a:r>
                      <a:endParaRPr kumimoji="0" lang="zh-TW" alt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936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93663" marR="0" lvl="0" indent="3175" algn="l" defTabSz="914400" rtl="0" eaLnBrk="1" fontAlgn="base" latinLnBrk="0" hangingPunct="1">
                        <a:lnSpc>
                          <a:spcPct val="114000"/>
                        </a:lnSpc>
                        <a:spcBef>
                          <a:spcPct val="0"/>
                        </a:spcBef>
                        <a:spcAft>
                          <a:spcPts val="263"/>
                        </a:spcAft>
                        <a:buClrTx/>
                        <a:buSzTx/>
                        <a:buFontTx/>
                        <a:buNone/>
                        <a:tabLst/>
                      </a:pP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10</a:t>
                      </a:r>
                      <a:r>
                        <a:rPr kumimoji="0" lang="zh-TW" sz="1800" b="1" i="0" u="none" strike="noStrike" cap="none" normalizeH="0" baseline="0" smtClean="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20 </a:t>
                      </a:r>
                      <a:endParaRPr kumimoji="0" lang="zh-TW" alt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93663" marR="0" lvl="0" indent="3175" algn="ctr" defTabSz="914400" rtl="0" eaLnBrk="1" fontAlgn="base" latinLnBrk="0" hangingPunct="1">
                        <a:lnSpc>
                          <a:spcPct val="114000"/>
                        </a:lnSpc>
                        <a:spcBef>
                          <a:spcPct val="0"/>
                        </a:spcBef>
                        <a:spcAft>
                          <a:spcPts val="225"/>
                        </a:spcAft>
                        <a:buClrTx/>
                        <a:buSzTx/>
                        <a:buFontTx/>
                        <a:buNone/>
                        <a:tabLst/>
                      </a:pP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93663" marR="0" lvl="0" indent="3175" algn="l"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12</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a:t>
                      </a: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30 </a:t>
                      </a:r>
                      <a:endParaRPr kumimoji="0" lang="zh-TW" alt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936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93663" marR="0" lvl="0" indent="3175" algn="l" defTabSz="914400" rtl="0" eaLnBrk="1" fontAlgn="base" latinLnBrk="0" hangingPunct="1">
                        <a:lnSpc>
                          <a:spcPct val="114000"/>
                        </a:lnSpc>
                        <a:spcBef>
                          <a:spcPct val="0"/>
                        </a:spcBef>
                        <a:spcAft>
                          <a:spcPts val="263"/>
                        </a:spcAft>
                        <a:buClrTx/>
                        <a:buSzTx/>
                        <a:buFontTx/>
                        <a:buNone/>
                        <a:tabLst/>
                      </a:pP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13</a:t>
                      </a:r>
                      <a:r>
                        <a:rPr kumimoji="0" lang="zh-TW" sz="1800" b="1" i="0" u="none" strike="noStrike" cap="none" normalizeH="0" baseline="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40 </a:t>
                      </a:r>
                      <a:endParaRPr kumimoji="0" lang="zh-TW" alt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p>
                      <a:pPr marL="93663" marR="0" lvl="0" indent="3175" algn="ctr" defTabSz="914400" rtl="0" eaLnBrk="1" fontAlgn="base" latinLnBrk="0" hangingPunct="1">
                        <a:lnSpc>
                          <a:spcPct val="114000"/>
                        </a:lnSpc>
                        <a:spcBef>
                          <a:spcPct val="0"/>
                        </a:spcBef>
                        <a:spcAft>
                          <a:spcPts val="225"/>
                        </a:spcAft>
                        <a:buClrTx/>
                        <a:buSzTx/>
                        <a:buFontTx/>
                        <a:buNone/>
                        <a:tabLst/>
                      </a:pP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p>
                      <a:pPr marL="93663" marR="0" lvl="0" indent="3175" algn="l"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13</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a:t>
                      </a: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50 </a:t>
                      </a:r>
                      <a:endParaRPr kumimoji="0" lang="zh-TW" alt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936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93663" marR="0" lvl="0" indent="3175" algn="l" defTabSz="914400" rtl="0" eaLnBrk="1" fontAlgn="base" latinLnBrk="0" hangingPunct="1">
                        <a:lnSpc>
                          <a:spcPct val="114000"/>
                        </a:lnSpc>
                        <a:spcBef>
                          <a:spcPct val="0"/>
                        </a:spcBef>
                        <a:spcAft>
                          <a:spcPts val="263"/>
                        </a:spcAft>
                        <a:buClrTx/>
                        <a:buSzTx/>
                        <a:buFontTx/>
                        <a:buNone/>
                        <a:tabLst/>
                      </a:pP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13</a:t>
                      </a:r>
                      <a:r>
                        <a:rPr kumimoji="0" lang="zh-TW" sz="1800" b="1" i="0" u="none" strike="noStrike" cap="none" normalizeH="0" baseline="0" smtClean="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50 </a:t>
                      </a:r>
                      <a:endParaRPr kumimoji="0" lang="zh-TW" alt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93663" marR="0" lvl="0" indent="3175" algn="ctr" defTabSz="914400" rtl="0" eaLnBrk="1" fontAlgn="base" latinLnBrk="0" hangingPunct="1">
                        <a:lnSpc>
                          <a:spcPct val="114000"/>
                        </a:lnSpc>
                        <a:spcBef>
                          <a:spcPct val="0"/>
                        </a:spcBef>
                        <a:spcAft>
                          <a:spcPts val="225"/>
                        </a:spcAft>
                        <a:buClrTx/>
                        <a:buSzTx/>
                        <a:buFontTx/>
                        <a:buNone/>
                        <a:tabLst/>
                      </a:pP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93663" marR="0" lvl="0" indent="3175" algn="l"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15</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a:t>
                      </a: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20 </a:t>
                      </a:r>
                      <a:endParaRPr kumimoji="0" lang="zh-TW" alt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936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93663" marR="0" lvl="0" indent="3175" algn="l" defTabSz="914400" rtl="0" eaLnBrk="1" fontAlgn="base" latinLnBrk="0" hangingPunct="1">
                        <a:lnSpc>
                          <a:spcPct val="114000"/>
                        </a:lnSpc>
                        <a:spcBef>
                          <a:spcPct val="0"/>
                        </a:spcBef>
                        <a:spcAft>
                          <a:spcPts val="263"/>
                        </a:spcAft>
                        <a:buClrTx/>
                        <a:buSzTx/>
                        <a:buFontTx/>
                        <a:buNone/>
                        <a:tabLst/>
                      </a:pP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15</a:t>
                      </a:r>
                      <a:r>
                        <a:rPr kumimoji="0" lang="zh-TW" sz="1800" b="1" i="0" u="none" strike="noStrike" cap="none" normalizeH="0" baseline="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20 </a:t>
                      </a:r>
                      <a:endParaRPr kumimoji="0" lang="zh-TW" alt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p>
                      <a:pPr marL="93663" marR="0" lvl="0" indent="3175" algn="ctr" defTabSz="914400" rtl="0" eaLnBrk="1" fontAlgn="base" latinLnBrk="0" hangingPunct="1">
                        <a:lnSpc>
                          <a:spcPct val="114000"/>
                        </a:lnSpc>
                        <a:spcBef>
                          <a:spcPct val="0"/>
                        </a:spcBef>
                        <a:spcAft>
                          <a:spcPts val="225"/>
                        </a:spcAft>
                        <a:buClrTx/>
                        <a:buSzTx/>
                        <a:buFontTx/>
                        <a:buNone/>
                        <a:tabLst/>
                      </a:pP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p>
                      <a:pPr marL="93663" marR="0" lvl="0" indent="3175" algn="l"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15</a:t>
                      </a:r>
                      <a:r>
                        <a:rPr kumimoji="0" 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rPr>
                        <a:t>：</a:t>
                      </a:r>
                      <a:r>
                        <a:rPr kumimoji="0" lang="en-US" altLang="zh-TW" sz="1800" b="1" i="0" u="none" strike="noStrike" cap="none" normalizeH="0" baseline="0" dirty="0" smtClean="0">
                          <a:ln>
                            <a:noFill/>
                          </a:ln>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rPr>
                        <a:t>30 </a:t>
                      </a:r>
                      <a:endParaRPr kumimoji="0" lang="zh-TW" altLang="zh-TW" sz="1800" b="1" i="0" u="none" strike="noStrike" cap="none" normalizeH="0" baseline="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936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93663" marR="0" lvl="0" indent="3175" algn="l" defTabSz="914400" rtl="0" eaLnBrk="1" fontAlgn="base" latinLnBrk="0" hangingPunct="1">
                        <a:lnSpc>
                          <a:spcPct val="114000"/>
                        </a:lnSpc>
                        <a:spcBef>
                          <a:spcPct val="0"/>
                        </a:spcBef>
                        <a:spcAft>
                          <a:spcPts val="263"/>
                        </a:spcAft>
                        <a:buClrTx/>
                        <a:buSzTx/>
                        <a:buFontTx/>
                        <a:buNone/>
                        <a:tabLst/>
                      </a:pP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15</a:t>
                      </a:r>
                      <a:r>
                        <a:rPr kumimoji="0" lang="zh-TW" sz="1800" b="1" i="0" u="none" strike="noStrike" cap="none" normalizeH="0" baseline="0" smtClean="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Times New Roman" panose="02020603050405020304" pitchFamily="18" charset="0"/>
                          <a:cs typeface="Calibri" panose="020F0502020204030204" pitchFamily="34" charset="0"/>
                        </a:rPr>
                        <a:t>30 </a:t>
                      </a:r>
                      <a:endParaRPr kumimoji="0" lang="zh-TW" alt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93663" marR="0" lvl="0" indent="3175" algn="ctr" defTabSz="914400" rtl="0" eaLnBrk="1" fontAlgn="base" latinLnBrk="0" hangingPunct="1">
                        <a:lnSpc>
                          <a:spcPct val="114000"/>
                        </a:lnSpc>
                        <a:spcBef>
                          <a:spcPct val="0"/>
                        </a:spcBef>
                        <a:spcAft>
                          <a:spcPts val="225"/>
                        </a:spcAft>
                        <a:buClrTx/>
                        <a:buSzTx/>
                        <a:buFontTx/>
                        <a:buNone/>
                        <a:tabLst/>
                      </a:pP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93663" marR="0" lvl="0" indent="3175" algn="l"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17</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a:t>
                      </a: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00 </a:t>
                      </a:r>
                      <a:endParaRPr kumimoji="0" lang="zh-TW" alt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43038">
                <a:tc rowSpan="2">
                  <a:txBody>
                    <a:bodyPr/>
                    <a:lstStyle>
                      <a:lvl1pPr marL="185738"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108</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年</a:t>
                      </a:r>
                    </a:p>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4</a:t>
                      </a:r>
                      <a:endParaRPr kumimoji="0" lang="zh-TW"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月</a:t>
                      </a:r>
                    </a:p>
                    <a:p>
                      <a:pPr marL="185738" marR="0" lvl="0" indent="3175" algn="ctr"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13</a:t>
                      </a:r>
                      <a:endParaRPr kumimoji="0" lang="zh-TW"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日</a:t>
                      </a:r>
                      <a:endPar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altLang="en-US" sz="1800" b="1" i="0" u="none" strike="noStrike" cap="none" normalizeH="0" baseline="0" dirty="0" smtClean="0">
                          <a:ln>
                            <a:noFill/>
                          </a:ln>
                          <a:solidFill>
                            <a:srgbClr val="000000"/>
                          </a:solidFill>
                          <a:effectLst/>
                          <a:latin typeface="新細明體" panose="02020500000000000000" pitchFamily="18" charset="-120"/>
                          <a:ea typeface="新細明體" panose="02020500000000000000" pitchFamily="18" charset="-120"/>
                        </a:rPr>
                        <a:t>＾</a:t>
                      </a: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 </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星</a:t>
                      </a: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 </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期</a:t>
                      </a:r>
                      <a:endPar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ctr"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六</a:t>
                      </a: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 </a:t>
                      </a:r>
                      <a:r>
                        <a:rPr kumimoji="0" lang="en-US" altLang="zh-TW" sz="1800" b="1" i="0" u="none" strike="noStrike" cap="none" normalizeH="0" baseline="0" dirty="0" smtClean="0">
                          <a:ln>
                            <a:noFill/>
                          </a:ln>
                          <a:solidFill>
                            <a:srgbClr val="000000"/>
                          </a:solidFill>
                          <a:effectLst/>
                          <a:latin typeface="新細明體" panose="02020500000000000000" pitchFamily="18" charset="-120"/>
                          <a:ea typeface="新細明體" panose="02020500000000000000" pitchFamily="18" charset="-120"/>
                        </a:rPr>
                        <a:t>﹀</a:t>
                      </a:r>
                      <a:r>
                        <a:rPr kumimoji="0" lang="zh-TW" sz="18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rowSpan="2">
                  <a:txBody>
                    <a:bodyPr/>
                    <a:lstStyle>
                      <a:lvl1pPr marL="185738"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85738" marR="0" lvl="0" indent="3175" algn="l" defTabSz="914400" rtl="0" eaLnBrk="1" fontAlgn="base" latinLnBrk="0" hangingPunct="1">
                        <a:lnSpc>
                          <a:spcPct val="114000"/>
                        </a:lnSpc>
                        <a:spcBef>
                          <a:spcPct val="0"/>
                        </a:spcBef>
                        <a:spcAft>
                          <a:spcPct val="0"/>
                        </a:spcAft>
                        <a:buClrTx/>
                        <a:buSzTx/>
                        <a:buFontTx/>
                        <a:buNone/>
                        <a:tabLst/>
                      </a:pPr>
                      <a:r>
                        <a:rPr kumimoji="0" lang="en-US" altLang="zh-TW" sz="1800" b="1" i="0" u="none" strike="noStrike" cap="none" normalizeH="0" baseline="0" dirty="0" smtClean="0">
                          <a:ln>
                            <a:noFill/>
                          </a:ln>
                          <a:solidFill>
                            <a:srgbClr val="000000"/>
                          </a:solidFill>
                          <a:effectLst/>
                          <a:latin typeface="新細明體" panose="02020500000000000000" pitchFamily="18" charset="-120"/>
                          <a:ea typeface="新細明體" panose="02020500000000000000" pitchFamily="18" charset="-120"/>
                        </a:rPr>
                        <a:t> </a:t>
                      </a:r>
                      <a:endParaRPr kumimoji="0" lang="zh-TW"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l" defTabSz="914400" rtl="0" eaLnBrk="1" fontAlgn="base" latinLnBrk="0" hangingPunct="1">
                        <a:lnSpc>
                          <a:spcPct val="115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l" defTabSz="914400" rtl="0" eaLnBrk="1" fontAlgn="base" latinLnBrk="0" hangingPunct="1">
                        <a:lnSpc>
                          <a:spcPct val="115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l" defTabSz="914400" rtl="0" eaLnBrk="1" fontAlgn="base" latinLnBrk="0" hangingPunct="1">
                        <a:lnSpc>
                          <a:spcPct val="115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l" defTabSz="914400" rtl="0" eaLnBrk="1" fontAlgn="base" latinLnBrk="0" hangingPunct="1">
                        <a:lnSpc>
                          <a:spcPct val="115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l" defTabSz="914400" rtl="0" eaLnBrk="1" fontAlgn="base" latinLnBrk="0" hangingPunct="1">
                        <a:lnSpc>
                          <a:spcPct val="115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l" defTabSz="914400" rtl="0" eaLnBrk="1" fontAlgn="base" latinLnBrk="0" hangingPunct="1">
                        <a:lnSpc>
                          <a:spcPct val="115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l" defTabSz="914400" rtl="0" eaLnBrk="1" fontAlgn="base" latinLnBrk="0" hangingPunct="1">
                        <a:lnSpc>
                          <a:spcPct val="115000"/>
                        </a:lnSpc>
                        <a:spcBef>
                          <a:spcPct val="0"/>
                        </a:spcBef>
                        <a:spcAft>
                          <a:spcPct val="0"/>
                        </a:spcAft>
                        <a:buClrTx/>
                        <a:buSzTx/>
                        <a:buFontTx/>
                        <a:buNone/>
                        <a:tabLst/>
                      </a:pPr>
                      <a:endPar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p>
                      <a:pPr marL="185738" marR="0" lvl="0" indent="3175" algn="l"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預備</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lvl1pPr marL="555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55563" marR="0" lvl="0" indent="3175" algn="just" defTabSz="914400" rtl="0" eaLnBrk="1" fontAlgn="base" latinLnBrk="0" hangingPunct="1">
                        <a:lnSpc>
                          <a:spcPct val="114000"/>
                        </a:lnSpc>
                        <a:spcBef>
                          <a:spcPct val="0"/>
                        </a:spcBef>
                        <a:spcAft>
                          <a:spcPts val="250"/>
                        </a:spcAft>
                        <a:buClrTx/>
                        <a:buSzTx/>
                        <a:buFontTx/>
                        <a:buNone/>
                        <a:tabLst/>
                      </a:pP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水 彩</a:t>
                      </a: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endParaRPr>
                    </a:p>
                    <a:p>
                      <a:pPr marL="55563" marR="0" lvl="0" indent="3175" algn="just"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C00000"/>
                          </a:solidFill>
                          <a:effectLst/>
                          <a:latin typeface="新細明體" panose="02020500000000000000" pitchFamily="18" charset="-120"/>
                          <a:ea typeface="Calibri" panose="020F0502020204030204" pitchFamily="34" charset="0"/>
                          <a:cs typeface="Times New Roman" panose="02020603050405020304" pitchFamily="18" charset="0"/>
                        </a:rPr>
                        <a:t>100 </a:t>
                      </a: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分鐘 </a:t>
                      </a: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marL="1317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31763" marR="0" lvl="0" indent="3175" algn="l"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預備</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lvl1pPr marL="185738"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85738" marR="0" lvl="0" indent="3175" algn="ctr" defTabSz="914400" rtl="0" eaLnBrk="1" fontAlgn="base" latinLnBrk="0" hangingPunct="1">
                        <a:lnSpc>
                          <a:spcPct val="110000"/>
                        </a:lnSpc>
                        <a:spcBef>
                          <a:spcPct val="0"/>
                        </a:spcBef>
                        <a:spcAft>
                          <a:spcPts val="238"/>
                        </a:spcAft>
                        <a:buClrTx/>
                        <a:buSzTx/>
                        <a:buFontTx/>
                        <a:buNone/>
                        <a:tabLst/>
                      </a:pP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水墨</a:t>
                      </a:r>
                      <a:r>
                        <a:rPr kumimoji="0" lang="en-US" alt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a:t>
                      </a: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書法</a:t>
                      </a: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endParaRPr>
                    </a:p>
                    <a:p>
                      <a:pPr marL="185738" marR="0" lvl="0" indent="3175" algn="just"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C00000"/>
                          </a:solidFill>
                          <a:effectLst/>
                          <a:latin typeface="新細明體" panose="02020500000000000000" pitchFamily="18" charset="-120"/>
                          <a:ea typeface="Calibri" panose="020F0502020204030204" pitchFamily="34" charset="0"/>
                          <a:cs typeface="Times New Roman" panose="02020603050405020304" pitchFamily="18" charset="0"/>
                        </a:rPr>
                        <a:t>130 </a:t>
                      </a:r>
                      <a:r>
                        <a:rPr kumimoji="0" lang="zh-TW" sz="1800" b="1" i="0" u="none" strike="noStrike" cap="none" normalizeH="0" baseline="0" dirty="0" smtClean="0">
                          <a:ln>
                            <a:noFill/>
                          </a:ln>
                          <a:solidFill>
                            <a:srgbClr val="C00000"/>
                          </a:solidFill>
                          <a:effectLst/>
                          <a:latin typeface="Calibri" panose="020F0502020204030204" pitchFamily="34" charset="0"/>
                          <a:ea typeface="新細明體" panose="02020500000000000000" pitchFamily="18" charset="-120"/>
                        </a:rPr>
                        <a:t>分鐘 </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marL="1317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31763" marR="0" lvl="0" indent="3175" algn="l"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預備</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lvl1pPr marL="1317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31763" marR="0" lvl="0" indent="3175" algn="l" defTabSz="914400" rtl="0" eaLnBrk="1" fontAlgn="base" latinLnBrk="0" hangingPunct="1">
                        <a:lnSpc>
                          <a:spcPct val="114000"/>
                        </a:lnSpc>
                        <a:spcBef>
                          <a:spcPct val="0"/>
                        </a:spcBef>
                        <a:spcAft>
                          <a:spcPts val="250"/>
                        </a:spcAft>
                        <a:buClrTx/>
                        <a:buSzTx/>
                        <a:buFontTx/>
                        <a:buNone/>
                        <a:tabLst/>
                      </a:pP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素描</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131763" marR="0" lvl="0" indent="3175" algn="just"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C00000"/>
                          </a:solidFill>
                          <a:effectLst/>
                          <a:latin typeface="新細明體" panose="02020500000000000000" pitchFamily="18" charset="-120"/>
                          <a:ea typeface="Calibri" panose="020F0502020204030204" pitchFamily="34" charset="0"/>
                          <a:cs typeface="Times New Roman" panose="02020603050405020304" pitchFamily="18" charset="0"/>
                        </a:rPr>
                        <a:t>90 </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分鐘</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marL="1317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31763" marR="0" lvl="0" indent="3175" algn="l"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休息</a:t>
                      </a:r>
                      <a:r>
                        <a:rPr kumimoji="0" lang="zh-TW" sz="1800" b="1" i="0" u="none"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a:txBody>
                    <a:bodyPr/>
                    <a:lstStyle>
                      <a:lvl1pPr marL="1317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31763" marR="0" lvl="0" indent="3175" algn="l" defTabSz="914400" rtl="0" eaLnBrk="1" fontAlgn="base" latinLnBrk="0" hangingPunct="1">
                        <a:lnSpc>
                          <a:spcPct val="114000"/>
                        </a:lnSpc>
                        <a:spcBef>
                          <a:spcPct val="0"/>
                        </a:spcBef>
                        <a:spcAft>
                          <a:spcPts val="250"/>
                        </a:spcAft>
                        <a:buClrTx/>
                        <a:buSzTx/>
                        <a:buFontTx/>
                        <a:buNone/>
                        <a:tabLst/>
                      </a:pP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素描</a:t>
                      </a:r>
                      <a:r>
                        <a:rPr kumimoji="0" lang="zh-TW" sz="1800" b="1" i="0" u="none" strike="noStrike" cap="none" normalizeH="0" baseline="0" smtClean="0">
                          <a:ln>
                            <a:noFill/>
                          </a:ln>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p>
                      <a:pPr marL="131763" marR="0" lvl="0" indent="3175" algn="just" defTabSz="914400" rtl="0" eaLnBrk="1" fontAlgn="base" latinLnBrk="0" hangingPunct="1">
                        <a:lnSpc>
                          <a:spcPct val="115000"/>
                        </a:lnSpc>
                        <a:spcBef>
                          <a:spcPct val="0"/>
                        </a:spcBef>
                        <a:spcAft>
                          <a:spcPct val="0"/>
                        </a:spcAft>
                        <a:buClrTx/>
                        <a:buSzTx/>
                        <a:buFontTx/>
                        <a:buNone/>
                        <a:tabLst/>
                      </a:pPr>
                      <a:r>
                        <a:rPr kumimoji="0" lang="en-US" altLang="zh-TW" sz="1800" b="1" i="0" u="none" strike="noStrike" cap="none" normalizeH="0" baseline="0" dirty="0" smtClean="0">
                          <a:ln>
                            <a:noFill/>
                          </a:ln>
                          <a:solidFill>
                            <a:srgbClr val="C00000"/>
                          </a:solidFill>
                          <a:effectLst/>
                          <a:latin typeface="Times New Roman" panose="02020603050405020304" pitchFamily="18" charset="0"/>
                          <a:ea typeface="新細明體" panose="02020500000000000000" pitchFamily="18" charset="-120"/>
                          <a:cs typeface="Times New Roman" panose="02020603050405020304" pitchFamily="18" charset="0"/>
                        </a:rPr>
                        <a:t>90 </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rPr>
                        <a:t>分鐘</a:t>
                      </a:r>
                      <a:r>
                        <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kumimoji="0" lang="zh-TW" sz="1800" b="1" i="0" u="none" strike="noStrike" cap="none" normalizeH="0" baseline="0" smtClean="0">
                        <a:ln>
                          <a:noFill/>
                        </a:ln>
                        <a:solidFill>
                          <a:srgbClr val="C00000"/>
                        </a:solidFill>
                        <a:effectLst/>
                        <a:latin typeface="Calibri" panose="020F0502020204030204" pitchFamily="34" charset="0"/>
                        <a:ea typeface="新細明體" panose="02020500000000000000" pitchFamily="18" charset="-120"/>
                      </a:endParaRPr>
                    </a:p>
                  </a:txBody>
                  <a:tcPr marL="18238" marR="16629"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00462">
                <a:tc vMerge="1">
                  <a:txBody>
                    <a:bodyPr/>
                    <a:lstStyle/>
                    <a:p>
                      <a:endParaRPr lang="zh-TW" altLang="en-US"/>
                    </a:p>
                  </a:txBody>
                  <a:tcPr/>
                </a:tc>
                <a:tc vMerge="1">
                  <a:txBody>
                    <a:bodyPr/>
                    <a:lstStyle/>
                    <a:p>
                      <a:endParaRPr lang="zh-TW" altLang="en-US"/>
                    </a:p>
                  </a:txBody>
                  <a:tcPr/>
                </a:tc>
                <a:tc>
                  <a:txBody>
                    <a:bodyPr/>
                    <a:lstStyle>
                      <a:lvl1pPr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0" marR="0" lvl="0" indent="3175" algn="l" defTabSz="914400" rtl="0" eaLnBrk="1" fontAlgn="base" latinLnBrk="0" hangingPunct="1">
                        <a:lnSpc>
                          <a:spcPct val="115000"/>
                        </a:lnSpc>
                        <a:spcBef>
                          <a:spcPct val="0"/>
                        </a:spcBef>
                        <a:spcAft>
                          <a:spcPct val="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觀察實物或參考圖片，並依主題之文字描述予以製作。</a:t>
                      </a:r>
                      <a:r>
                        <a:rPr kumimoji="0" lang="en-US" altLang="zh-TW" sz="1800" b="1" i="0" u="none" strike="noStrike" cap="none" normalizeH="0" baseline="0" dirty="0" smtClean="0">
                          <a:ln>
                            <a:noFill/>
                          </a:ln>
                          <a:solidFill>
                            <a:srgbClr val="000000"/>
                          </a:solidFill>
                          <a:effectLst/>
                          <a:latin typeface="新細明體" panose="02020500000000000000" pitchFamily="18" charset="-120"/>
                          <a:ea typeface="新細明體" panose="02020500000000000000" pitchFamily="18" charset="-120"/>
                        </a:rPr>
                        <a:t>4</a:t>
                      </a:r>
                      <a:r>
                        <a:rPr kumimoji="0" lang="zh-TW" sz="1800" b="1" i="0" u="none" strike="noStrike" cap="none" normalizeH="0" baseline="0" dirty="0" smtClean="0">
                          <a:ln>
                            <a:noFill/>
                          </a:ln>
                          <a:solidFill>
                            <a:srgbClr val="000000"/>
                          </a:solidFill>
                          <a:effectLst/>
                          <a:latin typeface="Calibri" panose="020F0502020204030204" pitchFamily="34" charset="0"/>
                          <a:ea typeface="微軟正黑體" panose="020B0604030504040204" pitchFamily="34" charset="-120"/>
                        </a:rPr>
                        <a:t>開水彩專用</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紙</a:t>
                      </a:r>
                    </a:p>
                  </a:txBody>
                  <a:tcPr marL="18238" marR="1662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lvl1pPr marL="185738"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85738" marR="0" lvl="0" indent="3175" algn="l" defTabSz="914400" rtl="0" eaLnBrk="1" fontAlgn="base" latinLnBrk="0" hangingPunct="1">
                        <a:lnSpc>
                          <a:spcPct val="110000"/>
                        </a:lnSpc>
                        <a:spcBef>
                          <a:spcPct val="0"/>
                        </a:spcBef>
                        <a:spcAft>
                          <a:spcPts val="238"/>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觀察實物或參考圖片，並依主題之文字描述予以製作。</a:t>
                      </a: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4</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開棉紙或宣紙及</a:t>
                      </a:r>
                      <a:r>
                        <a:rPr kumimoji="0" lang="en-US" alt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4</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開有格宣紙（提供墊紙）</a:t>
                      </a:r>
                    </a:p>
                  </a:txBody>
                  <a:tcPr marL="18238" marR="16629"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lvl1pPr marL="1317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31763" marR="0" lvl="0" indent="3175" algn="l" defTabSz="914400" rtl="0" eaLnBrk="1" fontAlgn="base" latinLnBrk="0" hangingPunct="1">
                        <a:lnSpc>
                          <a:spcPct val="114000"/>
                        </a:lnSpc>
                        <a:spcBef>
                          <a:spcPct val="0"/>
                        </a:spcBef>
                        <a:spcAft>
                          <a:spcPts val="25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觀察實物或參考圖片，並依主題之文字描述予以製作。</a:t>
                      </a:r>
                      <a:r>
                        <a:rPr kumimoji="0" lang="en-US" altLang="zh-TW" sz="1800" b="1" i="0" u="none" strike="noStrike" cap="none" normalizeH="0" baseline="0" dirty="0" smtClean="0">
                          <a:ln>
                            <a:noFill/>
                          </a:ln>
                          <a:solidFill>
                            <a:srgbClr val="000000"/>
                          </a:solidFill>
                          <a:effectLst/>
                          <a:latin typeface="新細明體" panose="02020500000000000000" pitchFamily="18" charset="-120"/>
                          <a:ea typeface="新細明體" panose="02020500000000000000" pitchFamily="18" charset="-120"/>
                        </a:rPr>
                        <a:t>4</a:t>
                      </a:r>
                      <a:r>
                        <a:rPr kumimoji="0" lang="zh-TW" sz="1800" b="1" i="0" u="none" strike="noStrike" cap="none" normalizeH="0" baseline="0" dirty="0" smtClean="0">
                          <a:ln>
                            <a:noFill/>
                          </a:ln>
                          <a:solidFill>
                            <a:srgbClr val="000000"/>
                          </a:solidFill>
                          <a:effectLst/>
                          <a:latin typeface="Calibri" panose="020F0502020204030204" pitchFamily="34" charset="0"/>
                          <a:ea typeface="微軟正黑體" panose="020B0604030504040204" pitchFamily="34" charset="-120"/>
                        </a:rPr>
                        <a:t>開素描專用</a:t>
                      </a: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紙</a:t>
                      </a:r>
                    </a:p>
                  </a:txBody>
                  <a:tcPr marL="18238" marR="1662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tc>
                  <a:txBody>
                    <a:bodyPr/>
                    <a:lstStyle>
                      <a:lvl1pPr marL="131763" indent="3175">
                        <a:spcBef>
                          <a:spcPct val="20000"/>
                        </a:spcBef>
                        <a:buClr>
                          <a:schemeClr val="tx2"/>
                        </a:buClr>
                        <a:buSzPct val="70000"/>
                        <a:buFont typeface="Wingdings" panose="05000000000000000000" pitchFamily="2" charset="2"/>
                        <a:defRPr kumimoji="1" sz="2500">
                          <a:solidFill>
                            <a:schemeClr val="tx1"/>
                          </a:solidFill>
                          <a:latin typeface="Verdana" panose="020B060403050404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defRPr kumimoji="1" sz="2100">
                          <a:solidFill>
                            <a:schemeClr val="tx1"/>
                          </a:solidFill>
                          <a:latin typeface="Verdana" panose="020B0604030504040204" pitchFamily="34" charset="0"/>
                          <a:ea typeface="新細明體" panose="02020500000000000000" pitchFamily="18" charset="-120"/>
                        </a:defRPr>
                      </a:lvl2pPr>
                      <a:lvl3pPr marL="1143000" indent="-228600">
                        <a:spcBef>
                          <a:spcPct val="20000"/>
                        </a:spcBef>
                        <a:buClr>
                          <a:schemeClr val="tx2"/>
                        </a:buClr>
                        <a:buSzPct val="65000"/>
                        <a:buFont typeface="Wingdings" panose="05000000000000000000" pitchFamily="2" charset="2"/>
                        <a:defRPr kumimoji="1" sz="2000">
                          <a:solidFill>
                            <a:schemeClr val="tx1"/>
                          </a:solidFill>
                          <a:latin typeface="Verdana" panose="020B0604030504040204" pitchFamily="34" charset="0"/>
                          <a:ea typeface="新細明體" panose="02020500000000000000" pitchFamily="18" charset="-120"/>
                        </a:defRPr>
                      </a:lvl3pPr>
                      <a:lvl4pPr marL="1600200" indent="-228600">
                        <a:spcBef>
                          <a:spcPct val="20000"/>
                        </a:spcBef>
                        <a:buClr>
                          <a:schemeClr val="accent2"/>
                        </a:buClr>
                        <a:buSzPct val="7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4pPr>
                      <a:lvl5pPr marL="2057400" indent="-228600">
                        <a:spcBef>
                          <a:spcPct val="20000"/>
                        </a:spcBef>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20000"/>
                        </a:spcBef>
                        <a:spcAft>
                          <a:spcPct val="0"/>
                        </a:spcAft>
                        <a:buClr>
                          <a:schemeClr val="tx2"/>
                        </a:buClr>
                        <a:buSzPct val="60000"/>
                        <a:buFont typeface="Wingdings" panose="05000000000000000000" pitchFamily="2" charset="2"/>
                        <a:defRPr kumimoji="1" sz="1700">
                          <a:solidFill>
                            <a:schemeClr val="tx1"/>
                          </a:solidFill>
                          <a:latin typeface="Verdana" panose="020B0604030504040204" pitchFamily="34" charset="0"/>
                          <a:ea typeface="新細明體" panose="02020500000000000000" pitchFamily="18" charset="-120"/>
                        </a:defRPr>
                      </a:lvl9pPr>
                    </a:lstStyle>
                    <a:p>
                      <a:pPr marL="131763" marR="0" lvl="0" indent="3175" algn="l" defTabSz="914400" rtl="0" eaLnBrk="1" fontAlgn="base" latinLnBrk="0" hangingPunct="1">
                        <a:lnSpc>
                          <a:spcPct val="114000"/>
                        </a:lnSpc>
                        <a:spcBef>
                          <a:spcPct val="0"/>
                        </a:spcBef>
                        <a:spcAft>
                          <a:spcPts val="250"/>
                        </a:spcAft>
                        <a:buClrTx/>
                        <a:buSzTx/>
                        <a:buFontTx/>
                        <a:buNone/>
                        <a:tabLst/>
                      </a:pPr>
                      <a:r>
                        <a:rPr kumimoji="0" lang="zh-TW" sz="1800" b="1" i="0" u="none" strike="noStrike" cap="none" normalizeH="0" baseline="0" dirty="0" smtClean="0">
                          <a:ln>
                            <a:noFill/>
                          </a:ln>
                          <a:solidFill>
                            <a:srgbClr val="000000"/>
                          </a:solidFill>
                          <a:effectLst/>
                          <a:latin typeface="Calibri" panose="020F0502020204030204" pitchFamily="34" charset="0"/>
                          <a:ea typeface="新細明體" panose="02020500000000000000" pitchFamily="18" charset="-120"/>
                        </a:rPr>
                        <a:t>使用單色手繪，媒材不拘。以現場能乾燥、固著者為限。</a:t>
                      </a:r>
                    </a:p>
                  </a:txBody>
                  <a:tcPr marL="18238" marR="16629" marT="0" marB="0" anchor="ctr" horzOverflow="overflow">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3456181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smtClean="0">
                <a:latin typeface="細明體" panose="02020509000000000000" pitchFamily="49" charset="-120"/>
                <a:ea typeface="細明體" panose="02020509000000000000" pitchFamily="49" charset="-120"/>
              </a:rPr>
              <a:t>術科測驗成績核算</a:t>
            </a:r>
            <a:endParaRPr lang="zh-TW" altLang="en-US" b="1" dirty="0">
              <a:latin typeface="細明體" panose="02020509000000000000" pitchFamily="49" charset="-120"/>
              <a:ea typeface="細明體" panose="02020509000000000000" pitchFamily="49" charset="-120"/>
            </a:endParaRPr>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13</a:t>
            </a:fld>
            <a:endParaRPr lang="en-US" altLang="en-US" dirty="0"/>
          </a:p>
        </p:txBody>
      </p:sp>
      <p:graphicFrame>
        <p:nvGraphicFramePr>
          <p:cNvPr id="9" name="表格 8"/>
          <p:cNvGraphicFramePr>
            <a:graphicFrameLocks noGrp="1"/>
          </p:cNvGraphicFramePr>
          <p:nvPr>
            <p:extLst>
              <p:ext uri="{D42A27DB-BD31-4B8C-83A1-F6EECF244321}">
                <p14:modId xmlns:p14="http://schemas.microsoft.com/office/powerpoint/2010/main" val="1989325149"/>
              </p:ext>
            </p:extLst>
          </p:nvPr>
        </p:nvGraphicFramePr>
        <p:xfrm>
          <a:off x="899592" y="1232756"/>
          <a:ext cx="7488833" cy="4702886"/>
        </p:xfrm>
        <a:graphic>
          <a:graphicData uri="http://schemas.openxmlformats.org/drawingml/2006/table">
            <a:tbl>
              <a:tblPr firstRow="1" bandRow="1">
                <a:tableStyleId>{21E4AEA4-8DFA-4A89-87EB-49C32662AFE0}</a:tableStyleId>
              </a:tblPr>
              <a:tblGrid>
                <a:gridCol w="2702156"/>
                <a:gridCol w="2290399"/>
                <a:gridCol w="2496278"/>
              </a:tblGrid>
              <a:tr h="693406">
                <a:tc gridSpan="3">
                  <a:txBody>
                    <a:bodyPr/>
                    <a:lstStyle/>
                    <a:p>
                      <a:pPr algn="ctr"/>
                      <a:r>
                        <a:rPr lang="zh-TW" altLang="en-US" sz="2800" b="1" dirty="0" smtClean="0">
                          <a:solidFill>
                            <a:schemeClr val="tx1"/>
                          </a:solidFill>
                        </a:rPr>
                        <a:t>術科測驗成績計算方式</a:t>
                      </a:r>
                      <a:endParaRPr lang="zh-TW" altLang="en-US" sz="2800" b="1" dirty="0"/>
                    </a:p>
                  </a:txBody>
                  <a:tcPr/>
                </a:tc>
                <a:tc hMerge="1">
                  <a:txBody>
                    <a:bodyPr/>
                    <a:lstStyle/>
                    <a:p>
                      <a:endParaRPr lang="zh-TW" altLang="en-US" dirty="0"/>
                    </a:p>
                  </a:txBody>
                  <a:tcPr/>
                </a:tc>
                <a:tc hMerge="1">
                  <a:txBody>
                    <a:bodyPr/>
                    <a:lstStyle/>
                    <a:p>
                      <a:endParaRPr lang="zh-TW" altLang="en-US" dirty="0"/>
                    </a:p>
                  </a:txBody>
                  <a:tcPr/>
                </a:tc>
              </a:tr>
              <a:tr h="674746">
                <a:tc>
                  <a:txBody>
                    <a:bodyPr/>
                    <a:lstStyle/>
                    <a:p>
                      <a:pPr algn="ctr"/>
                      <a:r>
                        <a:rPr lang="zh-TW" altLang="en-US" sz="2800" b="1" dirty="0" smtClean="0"/>
                        <a:t>科目</a:t>
                      </a:r>
                    </a:p>
                  </a:txBody>
                  <a:tcPr/>
                </a:tc>
                <a:tc>
                  <a:txBody>
                    <a:bodyPr/>
                    <a:lstStyle/>
                    <a:p>
                      <a:pPr algn="ctr"/>
                      <a:r>
                        <a:rPr lang="zh-TW" altLang="en-US" sz="2800" b="1" dirty="0" smtClean="0"/>
                        <a:t>滿分</a:t>
                      </a:r>
                    </a:p>
                  </a:txBody>
                  <a:tcPr/>
                </a:tc>
                <a:tc>
                  <a:txBody>
                    <a:bodyPr/>
                    <a:lstStyle/>
                    <a:p>
                      <a:pPr algn="ctr"/>
                      <a:r>
                        <a:rPr lang="zh-TW" altLang="en-US" sz="2800" b="1" dirty="0" smtClean="0"/>
                        <a:t>加權採計方式</a:t>
                      </a:r>
                    </a:p>
                  </a:txBody>
                  <a:tcPr/>
                </a:tc>
              </a:tr>
              <a:tr h="693406">
                <a:tc>
                  <a:txBody>
                    <a:bodyPr/>
                    <a:lstStyle/>
                    <a:p>
                      <a:pPr algn="ctr"/>
                      <a:r>
                        <a:rPr lang="zh-TW" altLang="en-US" sz="2800" b="1" dirty="0" smtClean="0"/>
                        <a:t>素 描</a:t>
                      </a:r>
                    </a:p>
                  </a:txBody>
                  <a:tcPr/>
                </a:tc>
                <a:tc>
                  <a:txBody>
                    <a:bodyPr/>
                    <a:lstStyle/>
                    <a:p>
                      <a:pPr algn="ctr"/>
                      <a:r>
                        <a:rPr lang="en-US" altLang="zh-TW" sz="2800" b="1" dirty="0" smtClean="0"/>
                        <a:t>100</a:t>
                      </a:r>
                      <a:endParaRPr lang="zh-TW" altLang="en-US" sz="2800" b="1" dirty="0"/>
                    </a:p>
                  </a:txBody>
                  <a:tcPr/>
                </a:tc>
                <a:tc>
                  <a:txBody>
                    <a:bodyPr/>
                    <a:lstStyle/>
                    <a:p>
                      <a:pPr algn="ctr"/>
                      <a:r>
                        <a:rPr lang="en-US" altLang="zh-TW" sz="2800" b="1" dirty="0" smtClean="0"/>
                        <a:t>×4.0</a:t>
                      </a:r>
                      <a:endParaRPr lang="zh-TW" altLang="en-US" sz="2800" b="1" dirty="0"/>
                    </a:p>
                  </a:txBody>
                  <a:tcPr/>
                </a:tc>
              </a:tr>
              <a:tr h="693406">
                <a:tc>
                  <a:txBody>
                    <a:bodyPr/>
                    <a:lstStyle/>
                    <a:p>
                      <a:pPr algn="ctr"/>
                      <a:r>
                        <a:rPr lang="zh-TW" altLang="en-US" sz="2800" b="1" dirty="0" smtClean="0"/>
                        <a:t>水 彩</a:t>
                      </a:r>
                      <a:endParaRPr lang="zh-TW" altLang="en-US" sz="2800" b="1" dirty="0"/>
                    </a:p>
                  </a:txBody>
                  <a:tcPr/>
                </a:tc>
                <a:tc>
                  <a:txBody>
                    <a:bodyPr/>
                    <a:lstStyle/>
                    <a:p>
                      <a:pPr algn="ctr"/>
                      <a:r>
                        <a:rPr lang="en-US" altLang="zh-TW" sz="2800" b="1" dirty="0" smtClean="0"/>
                        <a:t>100</a:t>
                      </a:r>
                      <a:endParaRPr lang="zh-TW" altLang="en-US" sz="2800" b="1" dirty="0"/>
                    </a:p>
                  </a:txBody>
                  <a:tcPr/>
                </a:tc>
                <a:tc>
                  <a:txBody>
                    <a:bodyPr/>
                    <a:lstStyle/>
                    <a:p>
                      <a:pPr algn="ctr"/>
                      <a:r>
                        <a:rPr lang="en-US" altLang="zh-TW" sz="2800" b="1" dirty="0" smtClean="0"/>
                        <a:t>×2.5</a:t>
                      </a:r>
                      <a:endParaRPr lang="zh-TW" altLang="en-US" sz="2800" b="1" dirty="0"/>
                    </a:p>
                  </a:txBody>
                  <a:tcPr/>
                </a:tc>
              </a:tr>
              <a:tr h="693406">
                <a:tc>
                  <a:txBody>
                    <a:bodyPr/>
                    <a:lstStyle/>
                    <a:p>
                      <a:pPr algn="ctr"/>
                      <a:r>
                        <a:rPr lang="zh-TW" altLang="en-US" sz="2800" b="1" dirty="0" smtClean="0"/>
                        <a:t>水 墨</a:t>
                      </a:r>
                      <a:endParaRPr lang="zh-TW" altLang="en-US" sz="2800" b="1" dirty="0"/>
                    </a:p>
                  </a:txBody>
                  <a:tcPr/>
                </a:tc>
                <a:tc>
                  <a:txBody>
                    <a:bodyPr/>
                    <a:lstStyle/>
                    <a:p>
                      <a:pPr algn="ctr"/>
                      <a:r>
                        <a:rPr lang="en-US" altLang="zh-TW" sz="2800" b="1" dirty="0" smtClean="0"/>
                        <a:t>100</a:t>
                      </a:r>
                      <a:endParaRPr lang="zh-TW" altLang="en-US" sz="2800" b="1" dirty="0"/>
                    </a:p>
                  </a:txBody>
                  <a:tcPr/>
                </a:tc>
                <a:tc>
                  <a:txBody>
                    <a:bodyPr/>
                    <a:lstStyle/>
                    <a:p>
                      <a:pPr algn="ctr"/>
                      <a:r>
                        <a:rPr lang="en-US" altLang="zh-TW" sz="2800" b="1" dirty="0" smtClean="0"/>
                        <a:t>×2.5</a:t>
                      </a:r>
                    </a:p>
                  </a:txBody>
                  <a:tcPr/>
                </a:tc>
              </a:tr>
              <a:tr h="693406">
                <a:tc>
                  <a:txBody>
                    <a:bodyPr/>
                    <a:lstStyle/>
                    <a:p>
                      <a:pPr algn="ctr"/>
                      <a:r>
                        <a:rPr lang="zh-TW" altLang="en-US" sz="2800" b="1" dirty="0" smtClean="0"/>
                        <a:t>書 法</a:t>
                      </a:r>
                      <a:endParaRPr lang="zh-TW" altLang="en-US" sz="2800" b="1" dirty="0"/>
                    </a:p>
                  </a:txBody>
                  <a:tcPr/>
                </a:tc>
                <a:tc>
                  <a:txBody>
                    <a:bodyPr/>
                    <a:lstStyle/>
                    <a:p>
                      <a:pPr algn="ctr"/>
                      <a:r>
                        <a:rPr lang="en-US" altLang="zh-TW" sz="2800" b="1" dirty="0" smtClean="0"/>
                        <a:t>100</a:t>
                      </a:r>
                      <a:endParaRPr lang="zh-TW" altLang="en-US" sz="2800" b="1" dirty="0"/>
                    </a:p>
                  </a:txBody>
                  <a:tcPr/>
                </a:tc>
                <a:tc>
                  <a:txBody>
                    <a:bodyPr/>
                    <a:lstStyle/>
                    <a:p>
                      <a:pPr algn="ctr"/>
                      <a:r>
                        <a:rPr lang="en-US" altLang="zh-TW" sz="2800" b="1" dirty="0" smtClean="0"/>
                        <a:t>×1.0</a:t>
                      </a:r>
                      <a:endParaRPr lang="zh-TW" altLang="en-US" sz="2800" b="1" dirty="0"/>
                    </a:p>
                  </a:txBody>
                  <a:tcPr/>
                </a:tc>
              </a:tr>
              <a:tr h="561110">
                <a:tc gridSpan="2">
                  <a:txBody>
                    <a:bodyPr/>
                    <a:lstStyle/>
                    <a:p>
                      <a:r>
                        <a:rPr lang="zh-TW" altLang="en-US" sz="2800" b="1" dirty="0" smtClean="0"/>
                        <a:t>術科加權後滿分（甄選總成績 </a:t>
                      </a:r>
                      <a:r>
                        <a:rPr lang="en-US" altLang="zh-TW" sz="2800" b="1" dirty="0" smtClean="0"/>
                        <a:t>)</a:t>
                      </a:r>
                      <a:endParaRPr lang="zh-TW" altLang="en-US" sz="2800" b="1" dirty="0"/>
                    </a:p>
                  </a:txBody>
                  <a:tcPr/>
                </a:tc>
                <a:tc hMerge="1">
                  <a:txBody>
                    <a:bodyPr/>
                    <a:lstStyle/>
                    <a:p>
                      <a:endParaRPr lang="zh-TW" altLang="en-US" dirty="0"/>
                    </a:p>
                  </a:txBody>
                  <a:tcPr/>
                </a:tc>
                <a:tc>
                  <a:txBody>
                    <a:bodyPr/>
                    <a:lstStyle/>
                    <a:p>
                      <a:pPr algn="ctr"/>
                      <a:r>
                        <a:rPr lang="en-US" altLang="zh-TW" sz="2800" b="1" dirty="0" smtClean="0"/>
                        <a:t>1000</a:t>
                      </a:r>
                      <a:endParaRPr lang="zh-TW" altLang="en-US" sz="2800" b="1" dirty="0"/>
                    </a:p>
                  </a:txBody>
                  <a:tcPr/>
                </a:tc>
              </a:tr>
            </a:tbl>
          </a:graphicData>
        </a:graphic>
      </p:graphicFrame>
    </p:spTree>
    <p:extLst>
      <p:ext uri="{BB962C8B-B14F-4D97-AF65-F5344CB8AC3E}">
        <p14:creationId xmlns:p14="http://schemas.microsoft.com/office/powerpoint/2010/main" val="128875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3"/>
          <p:cNvSpPr txBox="1">
            <a:spLocks noChangeArrowheads="1"/>
          </p:cNvSpPr>
          <p:nvPr/>
        </p:nvSpPr>
        <p:spPr bwMode="auto">
          <a:xfrm>
            <a:off x="343209" y="1746204"/>
            <a:ext cx="85344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95000"/>
                    </a:scheme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zh-TW" altLang="en-US" sz="7200" b="1" dirty="0">
                <a:ea typeface="新細明體" panose="02020500000000000000" pitchFamily="18" charset="-120"/>
              </a:rPr>
              <a:t>東安</a:t>
            </a:r>
            <a:r>
              <a:rPr lang="zh-TW" altLang="en-US" sz="7200" b="1" dirty="0" smtClean="0">
                <a:ea typeface="新細明體" panose="02020500000000000000" pitchFamily="18" charset="-120"/>
              </a:rPr>
              <a:t>國中美術班</a:t>
            </a:r>
            <a:endParaRPr lang="en-US" altLang="en-US" sz="7200" b="1" dirty="0">
              <a:solidFill>
                <a:srgbClr val="FF0080"/>
              </a:solidFill>
            </a:endParaRPr>
          </a:p>
        </p:txBody>
      </p:sp>
      <p:sp>
        <p:nvSpPr>
          <p:cNvPr id="2138" name="Text Box 90"/>
          <p:cNvSpPr txBox="1">
            <a:spLocks noChangeArrowheads="1"/>
          </p:cNvSpPr>
          <p:nvPr/>
        </p:nvSpPr>
        <p:spPr bwMode="auto">
          <a:xfrm>
            <a:off x="683568" y="3212976"/>
            <a:ext cx="80032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35921" dir="2700000" algn="ctr" rotWithShape="0">
                    <a:schemeClr val="bg2">
                      <a:alpha val="95000"/>
                    </a:schemeClr>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zh-TW" altLang="en-US" sz="6000" b="1" dirty="0" smtClean="0">
                <a:solidFill>
                  <a:srgbClr val="BF0060"/>
                </a:solidFill>
                <a:latin typeface="細明體" panose="02020509000000000000" pitchFamily="49" charset="-120"/>
                <a:ea typeface="細明體" panose="02020509000000000000" pitchFamily="49" charset="-120"/>
              </a:rPr>
              <a:t>三、設備、課程與教學</a:t>
            </a:r>
            <a:endParaRPr lang="en-US" altLang="en-US" sz="6000" b="1" dirty="0" smtClean="0">
              <a:solidFill>
                <a:srgbClr val="BF0060"/>
              </a:solidFill>
              <a:latin typeface="細明體" panose="02020509000000000000" pitchFamily="49" charset="-120"/>
              <a:ea typeface="細明體" panose="02020509000000000000" pitchFamily="49" charset="-120"/>
            </a:endParaRPr>
          </a:p>
        </p:txBody>
      </p:sp>
      <p:sp>
        <p:nvSpPr>
          <p:cNvPr id="17413" name="投影片編號版面配置區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C37C5-C8B9-488D-9CAC-A30ED17EA4F4}" type="slidenum">
              <a:rPr lang="en-US" altLang="en-US" sz="1400" smtClean="0"/>
              <a:pPr>
                <a:spcBef>
                  <a:spcPct val="0"/>
                </a:spcBef>
                <a:buFontTx/>
                <a:buNone/>
              </a:pPr>
              <a:t>14</a:t>
            </a:fld>
            <a:endParaRPr lang="en-US" altLang="en-US" sz="1400" dirty="0" smtClean="0"/>
          </a:p>
        </p:txBody>
      </p:sp>
    </p:spTree>
    <p:extLst>
      <p:ext uri="{BB962C8B-B14F-4D97-AF65-F5344CB8AC3E}">
        <p14:creationId xmlns:p14="http://schemas.microsoft.com/office/powerpoint/2010/main" val="272430590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86626" y="318730"/>
            <a:ext cx="8229600" cy="1143000"/>
          </a:xfrm>
        </p:spPr>
        <p:txBody>
          <a:bodyPr/>
          <a:lstStyle/>
          <a:p>
            <a:r>
              <a:rPr lang="zh-TW" altLang="en-US" b="1" dirty="0" smtClean="0"/>
              <a:t>現有教學設備</a:t>
            </a:r>
            <a:endParaRPr lang="zh-TW" altLang="en-US" b="1" dirty="0"/>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15</a:t>
            </a:fld>
            <a:endParaRPr lang="en-US" altLang="en-US" dirty="0"/>
          </a:p>
        </p:txBody>
      </p:sp>
      <p:sp>
        <p:nvSpPr>
          <p:cNvPr id="7" name="矩形 6"/>
          <p:cNvSpPr/>
          <p:nvPr/>
        </p:nvSpPr>
        <p:spPr>
          <a:xfrm>
            <a:off x="749498" y="4245243"/>
            <a:ext cx="1467068" cy="400110"/>
          </a:xfrm>
          <a:prstGeom prst="rect">
            <a:avLst/>
          </a:prstGeom>
        </p:spPr>
        <p:txBody>
          <a:bodyPr wrap="none">
            <a:spAutoFit/>
          </a:bodyPr>
          <a:lstStyle/>
          <a:p>
            <a:r>
              <a:rPr lang="zh-TW" altLang="en-US" sz="2000" b="1" dirty="0" smtClean="0"/>
              <a:t>直立式電窯</a:t>
            </a:r>
            <a:endParaRPr lang="zh-TW" altLang="en-US" sz="2000" b="1" dirty="0"/>
          </a:p>
        </p:txBody>
      </p:sp>
      <p:sp>
        <p:nvSpPr>
          <p:cNvPr id="10" name="矩形 9"/>
          <p:cNvSpPr/>
          <p:nvPr/>
        </p:nvSpPr>
        <p:spPr>
          <a:xfrm>
            <a:off x="2534931" y="1473952"/>
            <a:ext cx="2236510" cy="400110"/>
          </a:xfrm>
          <a:prstGeom prst="rect">
            <a:avLst/>
          </a:prstGeom>
        </p:spPr>
        <p:txBody>
          <a:bodyPr wrap="none">
            <a:spAutoFit/>
          </a:bodyPr>
          <a:lstStyle/>
          <a:p>
            <a:r>
              <a:rPr lang="zh-TW" altLang="en-US" sz="2000" b="1" dirty="0" smtClean="0"/>
              <a:t>投影機及電子白板</a:t>
            </a:r>
            <a:endParaRPr lang="zh-TW" altLang="en-US" sz="2000" b="1" dirty="0"/>
          </a:p>
        </p:txBody>
      </p:sp>
      <p:sp>
        <p:nvSpPr>
          <p:cNvPr id="12" name="矩形 11"/>
          <p:cNvSpPr/>
          <p:nvPr/>
        </p:nvSpPr>
        <p:spPr>
          <a:xfrm>
            <a:off x="731799" y="1498323"/>
            <a:ext cx="1467068" cy="400110"/>
          </a:xfrm>
          <a:prstGeom prst="rect">
            <a:avLst/>
          </a:prstGeom>
        </p:spPr>
        <p:txBody>
          <a:bodyPr wrap="none">
            <a:spAutoFit/>
          </a:bodyPr>
          <a:lstStyle/>
          <a:p>
            <a:r>
              <a:rPr lang="zh-TW" altLang="en-US" sz="2000" b="1" dirty="0" smtClean="0"/>
              <a:t>版畫</a:t>
            </a:r>
            <a:r>
              <a:rPr lang="zh-TW" altLang="en-US" sz="2000" b="1" dirty="0"/>
              <a:t>壓印</a:t>
            </a:r>
            <a:r>
              <a:rPr lang="zh-TW" altLang="en-US" sz="2000" b="1" dirty="0" smtClean="0"/>
              <a:t>機</a:t>
            </a:r>
            <a:endParaRPr lang="zh-TW" altLang="en-US" sz="2000" b="1" dirty="0"/>
          </a:p>
        </p:txBody>
      </p:sp>
      <p:sp>
        <p:nvSpPr>
          <p:cNvPr id="15" name="矩形 14"/>
          <p:cNvSpPr/>
          <p:nvPr/>
        </p:nvSpPr>
        <p:spPr>
          <a:xfrm>
            <a:off x="5015664" y="4253186"/>
            <a:ext cx="1723549" cy="400110"/>
          </a:xfrm>
          <a:prstGeom prst="rect">
            <a:avLst/>
          </a:prstGeom>
        </p:spPr>
        <p:txBody>
          <a:bodyPr wrap="none">
            <a:spAutoFit/>
          </a:bodyPr>
          <a:lstStyle/>
          <a:p>
            <a:r>
              <a:rPr lang="zh-TW" altLang="en-US" sz="2000" b="1" dirty="0" smtClean="0"/>
              <a:t>直立式掃描器</a:t>
            </a:r>
            <a:endParaRPr lang="zh-TW" altLang="en-US" sz="2000" b="1" dirty="0"/>
          </a:p>
        </p:txBody>
      </p:sp>
      <p:sp>
        <p:nvSpPr>
          <p:cNvPr id="17" name="矩形 16"/>
          <p:cNvSpPr/>
          <p:nvPr/>
        </p:nvSpPr>
        <p:spPr>
          <a:xfrm>
            <a:off x="5107505" y="1557058"/>
            <a:ext cx="1467068" cy="400110"/>
          </a:xfrm>
          <a:prstGeom prst="rect">
            <a:avLst/>
          </a:prstGeom>
        </p:spPr>
        <p:txBody>
          <a:bodyPr wrap="none">
            <a:spAutoFit/>
          </a:bodyPr>
          <a:lstStyle/>
          <a:p>
            <a:r>
              <a:rPr lang="zh-TW" altLang="en-US" sz="2000" b="1" dirty="0" smtClean="0"/>
              <a:t>四</a:t>
            </a:r>
            <a:r>
              <a:rPr lang="zh-TW" altLang="en-US" sz="2000" b="1" dirty="0"/>
              <a:t>開乾燥</a:t>
            </a:r>
            <a:r>
              <a:rPr lang="zh-TW" altLang="en-US" sz="2000" b="1" dirty="0" smtClean="0"/>
              <a:t>架</a:t>
            </a:r>
            <a:endParaRPr lang="zh-TW" altLang="en-US" sz="2000" b="1" dirty="0"/>
          </a:p>
        </p:txBody>
      </p:sp>
      <p:sp>
        <p:nvSpPr>
          <p:cNvPr id="19" name="矩形 18"/>
          <p:cNvSpPr/>
          <p:nvPr/>
        </p:nvSpPr>
        <p:spPr>
          <a:xfrm>
            <a:off x="2968974" y="4239332"/>
            <a:ext cx="1467068" cy="400110"/>
          </a:xfrm>
          <a:prstGeom prst="rect">
            <a:avLst/>
          </a:prstGeom>
        </p:spPr>
        <p:txBody>
          <a:bodyPr wrap="none">
            <a:spAutoFit/>
          </a:bodyPr>
          <a:lstStyle/>
          <a:p>
            <a:r>
              <a:rPr lang="zh-TW" altLang="en-US" sz="2000" b="1" dirty="0" smtClean="0"/>
              <a:t>電動拉坏機</a:t>
            </a:r>
            <a:endParaRPr lang="zh-TW" altLang="en-US" sz="2000" b="1" dirty="0"/>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07744" y="2169124"/>
            <a:ext cx="2117668" cy="1588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圖片 19"/>
          <p:cNvPicPr>
            <a:picLocks noChangeAspect="1"/>
          </p:cNvPicPr>
          <p:nvPr/>
        </p:nvPicPr>
        <p:blipFill rotWithShape="1">
          <a:blip r:embed="rId3" cstate="print">
            <a:extLst>
              <a:ext uri="{28A0092B-C50C-407E-A947-70E740481C1C}">
                <a14:useLocalDpi xmlns:a14="http://schemas.microsoft.com/office/drawing/2010/main" val="0"/>
              </a:ext>
            </a:extLst>
          </a:blip>
          <a:srcRect l="10022" t="525" r="14338" b="6778"/>
          <a:stretch/>
        </p:blipFill>
        <p:spPr>
          <a:xfrm rot="5400000">
            <a:off x="2578087" y="2004826"/>
            <a:ext cx="2085528" cy="19168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圖片 23"/>
          <p:cNvPicPr>
            <a:picLocks noChangeAspect="1"/>
          </p:cNvPicPr>
          <p:nvPr/>
        </p:nvPicPr>
        <p:blipFill rotWithShape="1">
          <a:blip r:embed="rId4" cstate="print">
            <a:extLst>
              <a:ext uri="{28A0092B-C50C-407E-A947-70E740481C1C}">
                <a14:useLocalDpi xmlns:a14="http://schemas.microsoft.com/office/drawing/2010/main" val="0"/>
              </a:ext>
            </a:extLst>
          </a:blip>
          <a:srcRect l="17451" t="3426" r="7525"/>
          <a:stretch/>
        </p:blipFill>
        <p:spPr>
          <a:xfrm rot="5400000">
            <a:off x="2637531" y="4694112"/>
            <a:ext cx="1966639" cy="1898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圖片 24"/>
          <p:cNvPicPr>
            <a:picLocks noChangeAspect="1"/>
          </p:cNvPicPr>
          <p:nvPr/>
        </p:nvPicPr>
        <p:blipFill rotWithShape="1">
          <a:blip r:embed="rId5" cstate="print">
            <a:extLst>
              <a:ext uri="{28A0092B-C50C-407E-A947-70E740481C1C}">
                <a14:useLocalDpi xmlns:a14="http://schemas.microsoft.com/office/drawing/2010/main" val="0"/>
              </a:ext>
            </a:extLst>
          </a:blip>
          <a:srcRect l="7477" t="6251" r="20956" b="13337"/>
          <a:stretch/>
        </p:blipFill>
        <p:spPr>
          <a:xfrm rot="5400000">
            <a:off x="4886739" y="4778535"/>
            <a:ext cx="1981396" cy="1669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圖片 25"/>
          <p:cNvPicPr>
            <a:picLocks noChangeAspect="1"/>
          </p:cNvPicPr>
          <p:nvPr/>
        </p:nvPicPr>
        <p:blipFill rotWithShape="1">
          <a:blip r:embed="rId6" cstate="print">
            <a:extLst>
              <a:ext uri="{28A0092B-C50C-407E-A947-70E740481C1C}">
                <a14:useLocalDpi xmlns:a14="http://schemas.microsoft.com/office/drawing/2010/main" val="0"/>
              </a:ext>
            </a:extLst>
          </a:blip>
          <a:srcRect l="2969" b="9428"/>
          <a:stretch/>
        </p:blipFill>
        <p:spPr>
          <a:xfrm>
            <a:off x="646433" y="4622695"/>
            <a:ext cx="1640290" cy="2041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圖片 26"/>
          <p:cNvPicPr>
            <a:picLocks noChangeAspect="1"/>
          </p:cNvPicPr>
          <p:nvPr/>
        </p:nvPicPr>
        <p:blipFill rotWithShape="1">
          <a:blip r:embed="rId7" cstate="print">
            <a:extLst>
              <a:ext uri="{28A0092B-C50C-407E-A947-70E740481C1C}">
                <a14:useLocalDpi xmlns:a14="http://schemas.microsoft.com/office/drawing/2010/main" val="0"/>
              </a:ext>
            </a:extLst>
          </a:blip>
          <a:srcRect l="9088" t="16036" r="4339" b="1513"/>
          <a:stretch/>
        </p:blipFill>
        <p:spPr>
          <a:xfrm>
            <a:off x="6973726" y="4884080"/>
            <a:ext cx="1958540" cy="13989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矩形 27"/>
          <p:cNvSpPr/>
          <p:nvPr/>
        </p:nvSpPr>
        <p:spPr>
          <a:xfrm>
            <a:off x="7097613" y="4315023"/>
            <a:ext cx="1723549" cy="400110"/>
          </a:xfrm>
          <a:prstGeom prst="rect">
            <a:avLst/>
          </a:prstGeom>
        </p:spPr>
        <p:txBody>
          <a:bodyPr wrap="none">
            <a:spAutoFit/>
          </a:bodyPr>
          <a:lstStyle/>
          <a:p>
            <a:r>
              <a:rPr lang="zh-TW" altLang="en-US" sz="2000" b="1" dirty="0"/>
              <a:t>可掀式描圖台</a:t>
            </a:r>
          </a:p>
        </p:txBody>
      </p:sp>
      <p:pic>
        <p:nvPicPr>
          <p:cNvPr id="29" name="圖片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1450" y="1952867"/>
            <a:ext cx="1501987" cy="20035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圖片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7876" y="1920485"/>
            <a:ext cx="1550540" cy="20683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矩形 30"/>
          <p:cNvSpPr/>
          <p:nvPr/>
        </p:nvSpPr>
        <p:spPr>
          <a:xfrm>
            <a:off x="7156775" y="1616388"/>
            <a:ext cx="1467068" cy="400110"/>
          </a:xfrm>
          <a:prstGeom prst="rect">
            <a:avLst/>
          </a:prstGeom>
        </p:spPr>
        <p:txBody>
          <a:bodyPr wrap="none">
            <a:spAutoFit/>
          </a:bodyPr>
          <a:lstStyle/>
          <a:p>
            <a:r>
              <a:rPr lang="zh-TW" altLang="en-US" sz="2000" b="1" dirty="0" smtClean="0"/>
              <a:t>實物投影機</a:t>
            </a:r>
            <a:endParaRPr lang="zh-TW" altLang="en-US" sz="2000" b="1" dirty="0"/>
          </a:p>
        </p:txBody>
      </p:sp>
    </p:spTree>
    <p:extLst>
      <p:ext uri="{BB962C8B-B14F-4D97-AF65-F5344CB8AC3E}">
        <p14:creationId xmlns:p14="http://schemas.microsoft.com/office/powerpoint/2010/main" val="3420688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0181" y="344721"/>
            <a:ext cx="8229600" cy="1143000"/>
          </a:xfrm>
        </p:spPr>
        <p:txBody>
          <a:bodyPr/>
          <a:lstStyle/>
          <a:p>
            <a:r>
              <a:rPr lang="zh-TW" altLang="en-US" b="1" dirty="0" smtClean="0"/>
              <a:t>新增購教學設備</a:t>
            </a:r>
            <a:endParaRPr lang="zh-TW" altLang="en-US" b="1" dirty="0"/>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16</a:t>
            </a:fld>
            <a:endParaRPr lang="en-US" altLang="en-US" dirty="0"/>
          </a:p>
        </p:txBody>
      </p:sp>
      <p:pic>
        <p:nvPicPr>
          <p:cNvPr id="6" name="圖片 5"/>
          <p:cNvPicPr>
            <a:picLocks noChangeAspect="1"/>
          </p:cNvPicPr>
          <p:nvPr/>
        </p:nvPicPr>
        <p:blipFill>
          <a:blip r:embed="rId2"/>
          <a:stretch>
            <a:fillRect/>
          </a:stretch>
        </p:blipFill>
        <p:spPr>
          <a:xfrm>
            <a:off x="545415" y="4659716"/>
            <a:ext cx="2392943" cy="1791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矩形 6"/>
          <p:cNvSpPr/>
          <p:nvPr/>
        </p:nvSpPr>
        <p:spPr>
          <a:xfrm>
            <a:off x="1067863" y="4155912"/>
            <a:ext cx="1467068" cy="400110"/>
          </a:xfrm>
          <a:prstGeom prst="rect">
            <a:avLst/>
          </a:prstGeom>
        </p:spPr>
        <p:txBody>
          <a:bodyPr wrap="none">
            <a:spAutoFit/>
          </a:bodyPr>
          <a:lstStyle/>
          <a:p>
            <a:r>
              <a:rPr lang="zh-TW" altLang="en-US" sz="2000" b="1" dirty="0"/>
              <a:t>四開版畫機</a:t>
            </a:r>
          </a:p>
        </p:txBody>
      </p:sp>
      <p:pic>
        <p:nvPicPr>
          <p:cNvPr id="9" name="圖片 8"/>
          <p:cNvPicPr>
            <a:picLocks noChangeAspect="1"/>
          </p:cNvPicPr>
          <p:nvPr/>
        </p:nvPicPr>
        <p:blipFill>
          <a:blip r:embed="rId3"/>
          <a:stretch>
            <a:fillRect/>
          </a:stretch>
        </p:blipFill>
        <p:spPr>
          <a:xfrm>
            <a:off x="3664288" y="1706198"/>
            <a:ext cx="2088835" cy="2227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矩形 9"/>
          <p:cNvSpPr/>
          <p:nvPr/>
        </p:nvSpPr>
        <p:spPr>
          <a:xfrm>
            <a:off x="4303053" y="1341203"/>
            <a:ext cx="954107" cy="400110"/>
          </a:xfrm>
          <a:prstGeom prst="rect">
            <a:avLst/>
          </a:prstGeom>
        </p:spPr>
        <p:txBody>
          <a:bodyPr wrap="none">
            <a:spAutoFit/>
          </a:bodyPr>
          <a:lstStyle/>
          <a:p>
            <a:r>
              <a:rPr lang="zh-TW" altLang="en-US" sz="2000" b="1" dirty="0"/>
              <a:t>陶版機</a:t>
            </a:r>
          </a:p>
        </p:txBody>
      </p:sp>
      <p:pic>
        <p:nvPicPr>
          <p:cNvPr id="11" name="圖片 10"/>
          <p:cNvPicPr>
            <a:picLocks noChangeAspect="1"/>
          </p:cNvPicPr>
          <p:nvPr/>
        </p:nvPicPr>
        <p:blipFill rotWithShape="1">
          <a:blip r:embed="rId4"/>
          <a:srcRect r="54416"/>
          <a:stretch/>
        </p:blipFill>
        <p:spPr>
          <a:xfrm>
            <a:off x="490181" y="1758074"/>
            <a:ext cx="2349450" cy="2099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矩形 11"/>
          <p:cNvSpPr/>
          <p:nvPr/>
        </p:nvSpPr>
        <p:spPr>
          <a:xfrm>
            <a:off x="394073" y="1375901"/>
            <a:ext cx="2807179" cy="400110"/>
          </a:xfrm>
          <a:prstGeom prst="rect">
            <a:avLst/>
          </a:prstGeom>
        </p:spPr>
        <p:txBody>
          <a:bodyPr wrap="none">
            <a:spAutoFit/>
          </a:bodyPr>
          <a:lstStyle/>
          <a:p>
            <a:r>
              <a:rPr lang="en-US" altLang="zh-TW" sz="2000" b="1" dirty="0" smtClean="0"/>
              <a:t>A0</a:t>
            </a:r>
            <a:r>
              <a:rPr lang="zh-TW" altLang="en-US" sz="2000" b="1" dirty="0" smtClean="0"/>
              <a:t>彩色</a:t>
            </a:r>
            <a:r>
              <a:rPr lang="zh-TW" altLang="en-US" sz="2000" b="1" dirty="0"/>
              <a:t>噴墨繪圖印表機</a:t>
            </a:r>
          </a:p>
        </p:txBody>
      </p:sp>
      <p:pic>
        <p:nvPicPr>
          <p:cNvPr id="14" name="圖片 13"/>
          <p:cNvPicPr>
            <a:picLocks noChangeAspect="1"/>
          </p:cNvPicPr>
          <p:nvPr/>
        </p:nvPicPr>
        <p:blipFill rotWithShape="1">
          <a:blip r:embed="rId5"/>
          <a:srcRect t="15168" b="19512"/>
          <a:stretch/>
        </p:blipFill>
        <p:spPr>
          <a:xfrm>
            <a:off x="6262134" y="4641255"/>
            <a:ext cx="2541332" cy="165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矩形 14"/>
          <p:cNvSpPr/>
          <p:nvPr/>
        </p:nvSpPr>
        <p:spPr>
          <a:xfrm>
            <a:off x="6253437" y="4164307"/>
            <a:ext cx="2642070" cy="400110"/>
          </a:xfrm>
          <a:prstGeom prst="rect">
            <a:avLst/>
          </a:prstGeom>
        </p:spPr>
        <p:txBody>
          <a:bodyPr wrap="none">
            <a:spAutoFit/>
          </a:bodyPr>
          <a:lstStyle/>
          <a:p>
            <a:r>
              <a:rPr lang="zh-TW" altLang="en-US" sz="2000" b="1" dirty="0"/>
              <a:t>繪圖板</a:t>
            </a:r>
            <a:r>
              <a:rPr lang="en-US" altLang="zh-TW" sz="2000" b="1" dirty="0"/>
              <a:t>+</a:t>
            </a:r>
            <a:r>
              <a:rPr lang="zh-TW" altLang="en-US" sz="2000" b="1" dirty="0"/>
              <a:t>嵌卡式桌上架</a:t>
            </a:r>
          </a:p>
        </p:txBody>
      </p:sp>
      <p:pic>
        <p:nvPicPr>
          <p:cNvPr id="16" name="圖片 15"/>
          <p:cNvPicPr>
            <a:picLocks noChangeAspect="1"/>
          </p:cNvPicPr>
          <p:nvPr/>
        </p:nvPicPr>
        <p:blipFill>
          <a:blip r:embed="rId6"/>
          <a:stretch>
            <a:fillRect/>
          </a:stretch>
        </p:blipFill>
        <p:spPr>
          <a:xfrm>
            <a:off x="6344545" y="1698080"/>
            <a:ext cx="2219821" cy="2219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矩形 16"/>
          <p:cNvSpPr/>
          <p:nvPr/>
        </p:nvSpPr>
        <p:spPr>
          <a:xfrm>
            <a:off x="6283448" y="1310000"/>
            <a:ext cx="2265364" cy="400110"/>
          </a:xfrm>
          <a:prstGeom prst="rect">
            <a:avLst/>
          </a:prstGeom>
        </p:spPr>
        <p:txBody>
          <a:bodyPr wrap="none">
            <a:spAutoFit/>
          </a:bodyPr>
          <a:lstStyle/>
          <a:p>
            <a:r>
              <a:rPr lang="en-US" altLang="zh-TW" sz="2000" b="1" dirty="0" smtClean="0"/>
              <a:t>65</a:t>
            </a:r>
            <a:r>
              <a:rPr lang="zh-TW" altLang="en-US" sz="2000" b="1" dirty="0"/>
              <a:t>吋大型液晶</a:t>
            </a:r>
            <a:r>
              <a:rPr lang="zh-TW" altLang="en-US" sz="2000" b="1" dirty="0" smtClean="0"/>
              <a:t>電視</a:t>
            </a:r>
            <a:endParaRPr lang="zh-TW" altLang="en-US" sz="2000" b="1" dirty="0"/>
          </a:p>
        </p:txBody>
      </p:sp>
      <p:pic>
        <p:nvPicPr>
          <p:cNvPr id="18" name="圖片 17"/>
          <p:cNvPicPr>
            <a:picLocks noChangeAspect="1"/>
          </p:cNvPicPr>
          <p:nvPr/>
        </p:nvPicPr>
        <p:blipFill>
          <a:blip r:embed="rId7"/>
          <a:stretch>
            <a:fillRect/>
          </a:stretch>
        </p:blipFill>
        <p:spPr>
          <a:xfrm>
            <a:off x="3650382" y="4504165"/>
            <a:ext cx="2102741" cy="2102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矩形 18"/>
          <p:cNvSpPr/>
          <p:nvPr/>
        </p:nvSpPr>
        <p:spPr>
          <a:xfrm>
            <a:off x="4115694" y="4155912"/>
            <a:ext cx="1282723" cy="400110"/>
          </a:xfrm>
          <a:prstGeom prst="rect">
            <a:avLst/>
          </a:prstGeom>
        </p:spPr>
        <p:txBody>
          <a:bodyPr wrap="none">
            <a:spAutoFit/>
          </a:bodyPr>
          <a:lstStyle/>
          <a:p>
            <a:r>
              <a:rPr lang="en-US" altLang="zh-TW" sz="2000" b="1" dirty="0" smtClean="0"/>
              <a:t>3D</a:t>
            </a:r>
            <a:r>
              <a:rPr lang="zh-TW" altLang="en-US" sz="2000" b="1" dirty="0" smtClean="0"/>
              <a:t>列印機</a:t>
            </a:r>
            <a:endParaRPr lang="zh-TW" altLang="en-US" sz="2000" b="1" dirty="0"/>
          </a:p>
        </p:txBody>
      </p:sp>
    </p:spTree>
    <p:extLst>
      <p:ext uri="{BB962C8B-B14F-4D97-AF65-F5344CB8AC3E}">
        <p14:creationId xmlns:p14="http://schemas.microsoft.com/office/powerpoint/2010/main" val="3629659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字方塊 1"/>
          <p:cNvSpPr txBox="1">
            <a:spLocks noChangeArrowheads="1"/>
          </p:cNvSpPr>
          <p:nvPr/>
        </p:nvSpPr>
        <p:spPr bwMode="auto">
          <a:xfrm>
            <a:off x="2054041" y="866258"/>
            <a:ext cx="32624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TW" altLang="en-US" sz="4800" b="1" dirty="0" smtClean="0">
                <a:solidFill>
                  <a:schemeClr val="tx2"/>
                </a:solidFill>
                <a:ea typeface="新細明體" panose="02020500000000000000" pitchFamily="18" charset="-120"/>
              </a:rPr>
              <a:t>課程與教學</a:t>
            </a:r>
            <a:endParaRPr lang="zh-TW" altLang="en-US" sz="4800" b="1" dirty="0">
              <a:solidFill>
                <a:schemeClr val="tx2"/>
              </a:solidFill>
              <a:ea typeface="新細明體" panose="02020500000000000000" pitchFamily="18" charset="-120"/>
            </a:endParaRPr>
          </a:p>
        </p:txBody>
      </p:sp>
      <p:sp>
        <p:nvSpPr>
          <p:cNvPr id="19464" name="投影片編號版面配置區 1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17</a:t>
            </a:fld>
            <a:endParaRPr lang="en-US" altLang="en-US" sz="1400" dirty="0" smtClean="0"/>
          </a:p>
        </p:txBody>
      </p:sp>
      <p:sp>
        <p:nvSpPr>
          <p:cNvPr id="4" name="矩形 3"/>
          <p:cNvSpPr/>
          <p:nvPr/>
        </p:nvSpPr>
        <p:spPr>
          <a:xfrm>
            <a:off x="431540" y="1927328"/>
            <a:ext cx="595035" cy="107721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素</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a:p>
            <a:r>
              <a:rPr lang="zh-TW" altLang="en-US" sz="3200" b="1" dirty="0" smtClean="0">
                <a:solidFill>
                  <a:srgbClr val="002060"/>
                </a:solidFill>
                <a:latin typeface="微軟正黑體" panose="020B0604030504040204" pitchFamily="34" charset="-120"/>
                <a:ea typeface="微軟正黑體" panose="020B0604030504040204" pitchFamily="34" charset="-120"/>
              </a:rPr>
              <a:t>描</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431540" y="3022799"/>
            <a:ext cx="670376"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endParaRPr lang="zh-TW" altLang="en-US" sz="2400" b="1" dirty="0">
              <a:latin typeface="微軟正黑體" panose="020B0604030504040204" pitchFamily="34" charset="-120"/>
              <a:ea typeface="微軟正黑體" panose="020B0604030504040204" pitchFamily="34" charset="-120"/>
            </a:endParaRPr>
          </a:p>
        </p:txBody>
      </p:sp>
      <p:pic>
        <p:nvPicPr>
          <p:cNvPr id="3074" name="Picture 2" descr="E:\訪視\美術班訪視\上課照片\IMG_359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3872" y="2593996"/>
            <a:ext cx="2390904" cy="1793097"/>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192267" y="5589240"/>
            <a:ext cx="2492990" cy="400110"/>
          </a:xfrm>
          <a:prstGeom prst="rect">
            <a:avLst/>
          </a:prstGeom>
        </p:spPr>
        <p:txBody>
          <a:bodyPr wrap="none">
            <a:spAutoFit/>
          </a:bodyPr>
          <a:lstStyle/>
          <a:p>
            <a:r>
              <a:rPr lang="zh-TW" altLang="en-US" sz="2000" b="1" dirty="0" smtClean="0">
                <a:latin typeface="微軟正黑體" panose="020B0604030504040204" pitchFamily="34" charset="-120"/>
                <a:ea typeface="微軟正黑體" panose="020B0604030504040204" pitchFamily="34" charset="-120"/>
              </a:rPr>
              <a:t>教師課堂教學與示範</a:t>
            </a:r>
            <a:endParaRPr lang="zh-TW" altLang="en-US" sz="2000" b="1" dirty="0">
              <a:latin typeface="微軟正黑體" panose="020B0604030504040204" pitchFamily="34" charset="-120"/>
              <a:ea typeface="微軟正黑體" panose="020B0604030504040204" pitchFamily="34" charset="-120"/>
            </a:endParaRPr>
          </a:p>
        </p:txBody>
      </p:sp>
      <p:pic>
        <p:nvPicPr>
          <p:cNvPr id="3075" name="Picture 3" descr="E:\訪視\美術班訪視\上課照片\IMG_3658.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87624" y="1927328"/>
            <a:ext cx="4860540" cy="36452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訪視\美術班訪視\上課照片\IMG_3587.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6147599" y="890066"/>
            <a:ext cx="2377177" cy="16190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訪視\美術班訪視\上課照片\IMG_3666.JPG"/>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33872" y="4453281"/>
            <a:ext cx="2389368" cy="179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7791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文字方塊 1"/>
          <p:cNvSpPr txBox="1">
            <a:spLocks noChangeArrowheads="1"/>
          </p:cNvSpPr>
          <p:nvPr/>
        </p:nvSpPr>
        <p:spPr bwMode="auto">
          <a:xfrm>
            <a:off x="2519772" y="487030"/>
            <a:ext cx="32624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zh-TW" altLang="en-US" sz="4800" b="1" dirty="0" smtClean="0">
                <a:solidFill>
                  <a:schemeClr val="tx2"/>
                </a:solidFill>
                <a:ea typeface="新細明體" panose="02020500000000000000" pitchFamily="18" charset="-120"/>
              </a:rPr>
              <a:t>課程與教學</a:t>
            </a:r>
            <a:endParaRPr lang="zh-TW" altLang="en-US" sz="4800" b="1" dirty="0">
              <a:solidFill>
                <a:schemeClr val="tx2"/>
              </a:solidFill>
              <a:ea typeface="新細明體" panose="02020500000000000000" pitchFamily="18" charset="-120"/>
            </a:endParaRPr>
          </a:p>
        </p:txBody>
      </p:sp>
      <p:sp>
        <p:nvSpPr>
          <p:cNvPr id="19464" name="投影片編號版面配置區 1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18</a:t>
            </a:fld>
            <a:endParaRPr lang="en-US" altLang="en-US" sz="1400" dirty="0" smtClean="0"/>
          </a:p>
        </p:txBody>
      </p:sp>
      <p:sp>
        <p:nvSpPr>
          <p:cNvPr id="4" name="矩形 3"/>
          <p:cNvSpPr/>
          <p:nvPr/>
        </p:nvSpPr>
        <p:spPr>
          <a:xfrm>
            <a:off x="431540" y="1927328"/>
            <a:ext cx="595035" cy="107721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素</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a:p>
            <a:r>
              <a:rPr lang="zh-TW" altLang="en-US" sz="3200" b="1" dirty="0" smtClean="0">
                <a:solidFill>
                  <a:srgbClr val="002060"/>
                </a:solidFill>
                <a:latin typeface="微軟正黑體" panose="020B0604030504040204" pitchFamily="34" charset="-120"/>
                <a:ea typeface="微軟正黑體" panose="020B0604030504040204" pitchFamily="34" charset="-120"/>
              </a:rPr>
              <a:t>描</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431540" y="3022799"/>
            <a:ext cx="670376"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endParaRPr lang="zh-TW" altLang="en-US" sz="2400" b="1" dirty="0">
              <a:latin typeface="微軟正黑體" panose="020B0604030504040204" pitchFamily="34" charset="-120"/>
              <a:ea typeface="微軟正黑體" panose="020B0604030504040204" pitchFamily="34" charset="-120"/>
            </a:endParaRPr>
          </a:p>
        </p:txBody>
      </p:sp>
      <p:sp>
        <p:nvSpPr>
          <p:cNvPr id="12" name="矩形 11"/>
          <p:cNvSpPr/>
          <p:nvPr/>
        </p:nvSpPr>
        <p:spPr>
          <a:xfrm>
            <a:off x="1192267" y="5589240"/>
            <a:ext cx="2492990" cy="400110"/>
          </a:xfrm>
          <a:prstGeom prst="rect">
            <a:avLst/>
          </a:prstGeom>
        </p:spPr>
        <p:txBody>
          <a:bodyPr wrap="none">
            <a:spAutoFit/>
          </a:bodyPr>
          <a:lstStyle/>
          <a:p>
            <a:r>
              <a:rPr lang="zh-TW" altLang="en-US" sz="2000" b="1" dirty="0" smtClean="0">
                <a:latin typeface="微軟正黑體" panose="020B0604030504040204" pitchFamily="34" charset="-120"/>
                <a:ea typeface="微軟正黑體" panose="020B0604030504040204" pitchFamily="34" charset="-120"/>
              </a:rPr>
              <a:t>教師課堂教學與練習</a:t>
            </a:r>
            <a:endParaRPr lang="zh-TW" altLang="en-US" sz="2000" b="1" dirty="0">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4746" y="2563526"/>
            <a:ext cx="2373617" cy="1780213"/>
          </a:xfrm>
          <a:prstGeom prst="rect">
            <a:avLst/>
          </a:prstGeom>
        </p:spPr>
      </p:pic>
      <p:pic>
        <p:nvPicPr>
          <p:cNvPr id="3" name="圖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459" y="4416342"/>
            <a:ext cx="2390904" cy="1793178"/>
          </a:xfrm>
          <a:prstGeom prst="rect">
            <a:avLst/>
          </a:prstGeom>
        </p:spPr>
      </p:pic>
      <p:pic>
        <p:nvPicPr>
          <p:cNvPr id="5" name="圖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3026" y="1617620"/>
            <a:ext cx="4896036" cy="3672027"/>
          </a:xfrm>
          <a:prstGeom prst="rect">
            <a:avLst/>
          </a:prstGeom>
        </p:spPr>
      </p:pic>
      <p:pic>
        <p:nvPicPr>
          <p:cNvPr id="6" name="圖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9910" y="699149"/>
            <a:ext cx="2355717" cy="1766788"/>
          </a:xfrm>
          <a:prstGeom prst="rect">
            <a:avLst/>
          </a:prstGeom>
        </p:spPr>
      </p:pic>
    </p:spTree>
    <p:extLst>
      <p:ext uri="{BB962C8B-B14F-4D97-AF65-F5344CB8AC3E}">
        <p14:creationId xmlns:p14="http://schemas.microsoft.com/office/powerpoint/2010/main" val="188851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19</a:t>
            </a:fld>
            <a:endParaRPr lang="en-US" altLang="en-US" sz="1400" dirty="0" smtClean="0"/>
          </a:p>
        </p:txBody>
      </p:sp>
      <p:sp>
        <p:nvSpPr>
          <p:cNvPr id="4" name="矩形 3"/>
          <p:cNvSpPr/>
          <p:nvPr/>
        </p:nvSpPr>
        <p:spPr>
          <a:xfrm>
            <a:off x="431540" y="1927328"/>
            <a:ext cx="595035" cy="107721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en-US" sz="3200" b="1" dirty="0">
                <a:solidFill>
                  <a:srgbClr val="002060"/>
                </a:solidFill>
                <a:latin typeface="微軟正黑體" panose="020B0604030504040204" pitchFamily="34" charset="-120"/>
                <a:ea typeface="微軟正黑體" panose="020B0604030504040204" pitchFamily="34" charset="-120"/>
              </a:rPr>
              <a:t>水</a:t>
            </a:r>
            <a:endParaRPr lang="en-US" altLang="zh-TW" sz="3200" b="1" dirty="0">
              <a:solidFill>
                <a:srgbClr val="002060"/>
              </a:solidFill>
              <a:latin typeface="微軟正黑體" panose="020B0604030504040204" pitchFamily="34" charset="-120"/>
              <a:ea typeface="微軟正黑體" panose="020B0604030504040204" pitchFamily="34" charset="-120"/>
            </a:endParaRPr>
          </a:p>
          <a:p>
            <a:r>
              <a:rPr lang="zh-TW" altLang="en-US" sz="3200" b="1" dirty="0">
                <a:solidFill>
                  <a:srgbClr val="002060"/>
                </a:solidFill>
                <a:latin typeface="微軟正黑體" panose="020B0604030504040204" pitchFamily="34" charset="-120"/>
                <a:ea typeface="微軟正黑體" panose="020B0604030504040204" pitchFamily="34" charset="-120"/>
              </a:rPr>
              <a:t>彩</a:t>
            </a:r>
            <a:endParaRPr lang="en-US" altLang="zh-TW" sz="3200" b="1" dirty="0">
              <a:solidFill>
                <a:srgbClr val="002060"/>
              </a:solidFill>
              <a:latin typeface="微軟正黑體" panose="020B0604030504040204" pitchFamily="34" charset="-120"/>
              <a:ea typeface="微軟正黑體" panose="020B0604030504040204" pitchFamily="34" charset="-120"/>
            </a:endParaRPr>
          </a:p>
        </p:txBody>
      </p:sp>
      <p:sp>
        <p:nvSpPr>
          <p:cNvPr id="8" name="文字方塊 7"/>
          <p:cNvSpPr txBox="1"/>
          <p:nvPr/>
        </p:nvSpPr>
        <p:spPr>
          <a:xfrm>
            <a:off x="431540" y="3022799"/>
            <a:ext cx="670376"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endParaRPr lang="zh-TW" altLang="en-US" sz="2400" b="1" dirty="0">
              <a:latin typeface="微軟正黑體" panose="020B0604030504040204" pitchFamily="34" charset="-120"/>
              <a:ea typeface="微軟正黑體" panose="020B0604030504040204" pitchFamily="34" charset="-120"/>
            </a:endParaRPr>
          </a:p>
        </p:txBody>
      </p:sp>
      <p:sp>
        <p:nvSpPr>
          <p:cNvPr id="15" name="矩形 14"/>
          <p:cNvSpPr/>
          <p:nvPr/>
        </p:nvSpPr>
        <p:spPr>
          <a:xfrm>
            <a:off x="1223628" y="5337212"/>
            <a:ext cx="1210588" cy="400110"/>
          </a:xfrm>
          <a:prstGeom prst="rect">
            <a:avLst/>
          </a:prstGeom>
        </p:spPr>
        <p:txBody>
          <a:bodyPr wrap="none">
            <a:spAutoFit/>
          </a:bodyPr>
          <a:lstStyle/>
          <a:p>
            <a:r>
              <a:rPr lang="zh-TW" altLang="en-US" sz="2000" b="1" dirty="0" smtClean="0">
                <a:solidFill>
                  <a:schemeClr val="accent1"/>
                </a:solidFill>
                <a:latin typeface="微軟正黑體" panose="020B0604030504040204" pitchFamily="34" charset="-120"/>
                <a:ea typeface="微軟正黑體" panose="020B0604030504040204" pitchFamily="34" charset="-120"/>
              </a:rPr>
              <a:t>教師示範</a:t>
            </a:r>
            <a:endParaRPr lang="zh-TW" altLang="en-US" sz="2000" b="1" dirty="0">
              <a:solidFill>
                <a:schemeClr val="accent1"/>
              </a:solidFill>
              <a:latin typeface="微軟正黑體" panose="020B0604030504040204" pitchFamily="34" charset="-120"/>
              <a:ea typeface="微軟正黑體" panose="020B0604030504040204" pitchFamily="34" charset="-120"/>
            </a:endParaRPr>
          </a:p>
        </p:txBody>
      </p:sp>
      <p:sp>
        <p:nvSpPr>
          <p:cNvPr id="2" name="矩形 1"/>
          <p:cNvSpPr/>
          <p:nvPr/>
        </p:nvSpPr>
        <p:spPr>
          <a:xfrm>
            <a:off x="2940784" y="836712"/>
            <a:ext cx="3262432"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課程與教學</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3628" y="1881342"/>
            <a:ext cx="4607827" cy="3455870"/>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3167" y="1751790"/>
            <a:ext cx="2939313" cy="2204485"/>
          </a:xfrm>
          <a:prstGeom prst="rect">
            <a:avLst/>
          </a:prstGeom>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098" y="4032831"/>
            <a:ext cx="2940382" cy="2205287"/>
          </a:xfrm>
          <a:prstGeom prst="rect">
            <a:avLst/>
          </a:prstGeom>
        </p:spPr>
      </p:pic>
    </p:spTree>
    <p:extLst>
      <p:ext uri="{BB962C8B-B14F-4D97-AF65-F5344CB8AC3E}">
        <p14:creationId xmlns:p14="http://schemas.microsoft.com/office/powerpoint/2010/main" val="160700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3"/>
          <p:cNvSpPr txBox="1">
            <a:spLocks noChangeArrowheads="1"/>
          </p:cNvSpPr>
          <p:nvPr/>
        </p:nvSpPr>
        <p:spPr bwMode="auto">
          <a:xfrm>
            <a:off x="343209" y="692696"/>
            <a:ext cx="85344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95000"/>
                    </a:scheme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zh-TW" altLang="en-US" sz="7200" b="1" dirty="0">
                <a:ea typeface="新細明體" panose="02020500000000000000" pitchFamily="18" charset="-120"/>
              </a:rPr>
              <a:t>東安</a:t>
            </a:r>
            <a:r>
              <a:rPr lang="zh-TW" altLang="en-US" sz="7200" b="1" dirty="0" smtClean="0">
                <a:ea typeface="新細明體" panose="02020500000000000000" pitchFamily="18" charset="-120"/>
              </a:rPr>
              <a:t>國中美術班</a:t>
            </a:r>
            <a:endParaRPr lang="en-US" altLang="en-US" sz="7200" b="1" dirty="0">
              <a:solidFill>
                <a:srgbClr val="FF0080"/>
              </a:solidFill>
            </a:endParaRPr>
          </a:p>
        </p:txBody>
      </p:sp>
      <p:sp>
        <p:nvSpPr>
          <p:cNvPr id="2138" name="Text Box 90"/>
          <p:cNvSpPr txBox="1">
            <a:spLocks noChangeArrowheads="1"/>
          </p:cNvSpPr>
          <p:nvPr/>
        </p:nvSpPr>
        <p:spPr bwMode="auto">
          <a:xfrm>
            <a:off x="1257609" y="1896457"/>
            <a:ext cx="6705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35921" dir="2700000" algn="ctr" rotWithShape="0">
                    <a:schemeClr val="bg2">
                      <a:alpha val="95000"/>
                    </a:scheme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defRPr/>
            </a:pPr>
            <a:r>
              <a:rPr lang="zh-TW" altLang="en-US" sz="3600" b="1" dirty="0" smtClean="0">
                <a:solidFill>
                  <a:srgbClr val="BF0060"/>
                </a:solidFill>
                <a:latin typeface="細明體" panose="02020509000000000000" pitchFamily="49" charset="-120"/>
                <a:ea typeface="細明體" panose="02020509000000000000" pitchFamily="49" charset="-120"/>
              </a:rPr>
              <a:t>報告大綱</a:t>
            </a:r>
            <a:endParaRPr lang="en-US" altLang="zh-TW" sz="3600" b="1" dirty="0" smtClean="0">
              <a:solidFill>
                <a:srgbClr val="BF0060"/>
              </a:solidFill>
              <a:latin typeface="細明體" panose="02020509000000000000" pitchFamily="49" charset="-120"/>
              <a:ea typeface="細明體" panose="02020509000000000000" pitchFamily="49" charset="-120"/>
            </a:endParaRPr>
          </a:p>
          <a:p>
            <a:pPr eaLnBrk="1" hangingPunct="1">
              <a:spcBef>
                <a:spcPct val="50000"/>
              </a:spcBef>
              <a:defRPr/>
            </a:pPr>
            <a:r>
              <a:rPr lang="zh-TW" altLang="en-US" sz="3600" b="1" dirty="0" smtClean="0">
                <a:solidFill>
                  <a:srgbClr val="BF0060"/>
                </a:solidFill>
                <a:latin typeface="細明體" panose="02020509000000000000" pitchFamily="49" charset="-120"/>
                <a:ea typeface="細明體" panose="02020509000000000000" pitchFamily="49" charset="-120"/>
              </a:rPr>
              <a:t>一、課程規劃</a:t>
            </a:r>
            <a:endParaRPr lang="en-US" altLang="zh-TW" sz="3600" b="1" dirty="0" smtClean="0">
              <a:solidFill>
                <a:srgbClr val="BF0060"/>
              </a:solidFill>
              <a:latin typeface="細明體" panose="02020509000000000000" pitchFamily="49" charset="-120"/>
              <a:ea typeface="細明體" panose="02020509000000000000" pitchFamily="49" charset="-120"/>
            </a:endParaRPr>
          </a:p>
          <a:p>
            <a:pPr eaLnBrk="1" hangingPunct="1">
              <a:spcBef>
                <a:spcPct val="50000"/>
              </a:spcBef>
              <a:defRPr/>
            </a:pPr>
            <a:r>
              <a:rPr lang="zh-TW" altLang="en-US" sz="3600" b="1" dirty="0" smtClean="0">
                <a:solidFill>
                  <a:srgbClr val="BF0060"/>
                </a:solidFill>
                <a:latin typeface="細明體" panose="02020509000000000000" pitchFamily="49" charset="-120"/>
                <a:ea typeface="細明體" panose="02020509000000000000" pitchFamily="49" charset="-120"/>
              </a:rPr>
              <a:t>二、升學管道介紹</a:t>
            </a:r>
            <a:endParaRPr lang="en-US" altLang="zh-TW" sz="3600" b="1" dirty="0" smtClean="0">
              <a:solidFill>
                <a:srgbClr val="BF0060"/>
              </a:solidFill>
              <a:latin typeface="細明體" panose="02020509000000000000" pitchFamily="49" charset="-120"/>
              <a:ea typeface="細明體" panose="02020509000000000000" pitchFamily="49" charset="-120"/>
            </a:endParaRPr>
          </a:p>
          <a:p>
            <a:pPr eaLnBrk="1" hangingPunct="1">
              <a:spcBef>
                <a:spcPct val="50000"/>
              </a:spcBef>
              <a:defRPr/>
            </a:pPr>
            <a:r>
              <a:rPr lang="zh-TW" altLang="en-US" sz="3600" b="1" dirty="0" smtClean="0">
                <a:solidFill>
                  <a:srgbClr val="BF0060"/>
                </a:solidFill>
                <a:latin typeface="細明體" panose="02020509000000000000" pitchFamily="49" charset="-120"/>
                <a:ea typeface="細明體" panose="02020509000000000000" pitchFamily="49" charset="-120"/>
              </a:rPr>
              <a:t>三、設備、課程與教學</a:t>
            </a:r>
            <a:endParaRPr lang="en-US" altLang="zh-TW" sz="3600" b="1" dirty="0" smtClean="0">
              <a:solidFill>
                <a:srgbClr val="BF0060"/>
              </a:solidFill>
              <a:latin typeface="細明體" panose="02020509000000000000" pitchFamily="49" charset="-120"/>
              <a:ea typeface="細明體" panose="02020509000000000000" pitchFamily="49" charset="-120"/>
            </a:endParaRPr>
          </a:p>
          <a:p>
            <a:pPr eaLnBrk="1" hangingPunct="1">
              <a:spcBef>
                <a:spcPct val="50000"/>
              </a:spcBef>
              <a:defRPr/>
            </a:pPr>
            <a:r>
              <a:rPr lang="zh-TW" altLang="en-US" sz="3600" b="1" dirty="0" smtClean="0">
                <a:solidFill>
                  <a:srgbClr val="BF0060"/>
                </a:solidFill>
                <a:latin typeface="細明體" panose="02020509000000000000" pitchFamily="49" charset="-120"/>
                <a:ea typeface="細明體" panose="02020509000000000000" pitchFamily="49" charset="-120"/>
              </a:rPr>
              <a:t>四、有關經費</a:t>
            </a:r>
            <a:endParaRPr lang="en-US" altLang="en-US" sz="3600" b="1" dirty="0" smtClean="0">
              <a:solidFill>
                <a:srgbClr val="BF0060"/>
              </a:solidFill>
              <a:latin typeface="細明體" panose="02020509000000000000" pitchFamily="49" charset="-120"/>
              <a:ea typeface="細明體" panose="02020509000000000000" pitchFamily="49" charset="-120"/>
            </a:endParaRPr>
          </a:p>
        </p:txBody>
      </p:sp>
      <p:sp>
        <p:nvSpPr>
          <p:cNvPr id="17413" name="投影片編號版面配置區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C37C5-C8B9-488D-9CAC-A30ED17EA4F4}" type="slidenum">
              <a:rPr lang="en-US" altLang="en-US" sz="1400" smtClean="0"/>
              <a:pPr>
                <a:spcBef>
                  <a:spcPct val="0"/>
                </a:spcBef>
                <a:buFontTx/>
                <a:buNone/>
              </a:pPr>
              <a:t>2</a:t>
            </a:fld>
            <a:endParaRPr lang="en-US" altLang="en-US" sz="1400" dirty="0" smtClean="0"/>
          </a:p>
        </p:txBody>
      </p:sp>
    </p:spTree>
    <p:extLst>
      <p:ext uri="{BB962C8B-B14F-4D97-AF65-F5344CB8AC3E}">
        <p14:creationId xmlns:p14="http://schemas.microsoft.com/office/powerpoint/2010/main" val="108370777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20</a:t>
            </a:fld>
            <a:endParaRPr lang="en-US" altLang="en-US" sz="1400" dirty="0" smtClean="0"/>
          </a:p>
        </p:txBody>
      </p:sp>
      <p:sp>
        <p:nvSpPr>
          <p:cNvPr id="4" name="矩形 3"/>
          <p:cNvSpPr/>
          <p:nvPr/>
        </p:nvSpPr>
        <p:spPr>
          <a:xfrm>
            <a:off x="431540" y="1927328"/>
            <a:ext cx="595035" cy="107721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水</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a:p>
            <a:r>
              <a:rPr lang="zh-TW" altLang="en-US" sz="3200" b="1" dirty="0" smtClean="0">
                <a:solidFill>
                  <a:srgbClr val="002060"/>
                </a:solidFill>
                <a:latin typeface="微軟正黑體" panose="020B0604030504040204" pitchFamily="34" charset="-120"/>
                <a:ea typeface="微軟正黑體" panose="020B0604030504040204" pitchFamily="34" charset="-120"/>
              </a:rPr>
              <a:t>彩</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pic>
        <p:nvPicPr>
          <p:cNvPr id="1027" name="Picture 3" descr="E:\訪視\美術班訪視\上課照片\IMG_355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1155838" y="4040465"/>
            <a:ext cx="2041290" cy="1391311"/>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431540" y="3022799"/>
            <a:ext cx="670376"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endParaRPr lang="zh-TW" altLang="en-US" sz="2400" b="1" dirty="0">
              <a:latin typeface="微軟正黑體" panose="020B0604030504040204" pitchFamily="34" charset="-120"/>
              <a:ea typeface="微軟正黑體" panose="020B0604030504040204" pitchFamily="34" charset="-120"/>
            </a:endParaRPr>
          </a:p>
        </p:txBody>
      </p:sp>
      <p:sp>
        <p:nvSpPr>
          <p:cNvPr id="11" name="矩形 10"/>
          <p:cNvSpPr/>
          <p:nvPr/>
        </p:nvSpPr>
        <p:spPr>
          <a:xfrm>
            <a:off x="1199098" y="5814906"/>
            <a:ext cx="1723549" cy="400110"/>
          </a:xfrm>
          <a:prstGeom prst="rect">
            <a:avLst/>
          </a:prstGeom>
        </p:spPr>
        <p:txBody>
          <a:bodyPr wrap="none">
            <a:spAutoFit/>
          </a:bodyPr>
          <a:lstStyle/>
          <a:p>
            <a:r>
              <a:rPr lang="zh-TW" altLang="en-US" sz="2000" b="1" dirty="0">
                <a:solidFill>
                  <a:schemeClr val="accent4"/>
                </a:solidFill>
                <a:latin typeface="微軟正黑體" panose="020B0604030504040204" pitchFamily="34" charset="-120"/>
                <a:ea typeface="微軟正黑體" panose="020B0604030504040204" pitchFamily="34" charset="-120"/>
              </a:rPr>
              <a:t>學生課堂實作</a:t>
            </a:r>
          </a:p>
        </p:txBody>
      </p:sp>
      <p:sp>
        <p:nvSpPr>
          <p:cNvPr id="2" name="矩形 1"/>
          <p:cNvSpPr/>
          <p:nvPr/>
        </p:nvSpPr>
        <p:spPr>
          <a:xfrm>
            <a:off x="3079460" y="641787"/>
            <a:ext cx="3262432"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課程與教學</a:t>
            </a:r>
          </a:p>
        </p:txBody>
      </p:sp>
      <p:pic>
        <p:nvPicPr>
          <p:cNvPr id="3" name="圖片 2"/>
          <p:cNvPicPr>
            <a:picLocks noChangeAspect="1"/>
          </p:cNvPicPr>
          <p:nvPr/>
        </p:nvPicPr>
        <p:blipFill>
          <a:blip r:embed="rId5"/>
          <a:stretch>
            <a:fillRect/>
          </a:stretch>
        </p:blipFill>
        <p:spPr>
          <a:xfrm>
            <a:off x="1165860" y="1934790"/>
            <a:ext cx="2031267" cy="1932804"/>
          </a:xfrm>
          <a:prstGeom prst="rect">
            <a:avLst/>
          </a:prstGeom>
        </p:spPr>
      </p:pic>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36412" y="1922245"/>
            <a:ext cx="5544675" cy="415850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21</a:t>
            </a:fld>
            <a:endParaRPr lang="en-US" altLang="en-US" sz="1400" dirty="0" smtClean="0"/>
          </a:p>
        </p:txBody>
      </p:sp>
      <p:sp>
        <p:nvSpPr>
          <p:cNvPr id="4" name="矩形 3"/>
          <p:cNvSpPr/>
          <p:nvPr/>
        </p:nvSpPr>
        <p:spPr>
          <a:xfrm>
            <a:off x="251520" y="1952836"/>
            <a:ext cx="595035" cy="1077218"/>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水</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a:p>
            <a:r>
              <a:rPr lang="zh-TW" altLang="en-US" sz="3200" b="1" dirty="0" smtClean="0">
                <a:solidFill>
                  <a:srgbClr val="002060"/>
                </a:solidFill>
                <a:latin typeface="微軟正黑體" panose="020B0604030504040204" pitchFamily="34" charset="-120"/>
                <a:ea typeface="微軟正黑體" panose="020B0604030504040204" pitchFamily="34" charset="-120"/>
              </a:rPr>
              <a:t>墨</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215516" y="3053688"/>
            <a:ext cx="675185"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endParaRPr lang="zh-TW" altLang="en-US" sz="2400" b="1" dirty="0">
              <a:latin typeface="微軟正黑體" panose="020B0604030504040204" pitchFamily="34" charset="-120"/>
              <a:ea typeface="微軟正黑體" panose="020B0604030504040204" pitchFamily="34" charset="-120"/>
            </a:endParaRPr>
          </a:p>
        </p:txBody>
      </p:sp>
      <p:sp>
        <p:nvSpPr>
          <p:cNvPr id="15" name="矩形 14"/>
          <p:cNvSpPr/>
          <p:nvPr/>
        </p:nvSpPr>
        <p:spPr>
          <a:xfrm>
            <a:off x="1043608" y="6237312"/>
            <a:ext cx="1723549" cy="400110"/>
          </a:xfrm>
          <a:prstGeom prst="rect">
            <a:avLst/>
          </a:prstGeom>
        </p:spPr>
        <p:txBody>
          <a:bodyPr wrap="none">
            <a:spAutoFit/>
          </a:bodyPr>
          <a:lstStyle/>
          <a:p>
            <a:r>
              <a:rPr lang="zh-TW" altLang="en-US" sz="2000" b="1" dirty="0" smtClean="0">
                <a:solidFill>
                  <a:schemeClr val="accent4"/>
                </a:solidFill>
                <a:latin typeface="微軟正黑體" panose="020B0604030504040204" pitchFamily="34" charset="-120"/>
                <a:ea typeface="微軟正黑體" panose="020B0604030504040204" pitchFamily="34" charset="-120"/>
              </a:rPr>
              <a:t>學生課堂實作</a:t>
            </a:r>
            <a:endParaRPr lang="zh-TW" altLang="en-US" sz="2000" b="1" dirty="0">
              <a:solidFill>
                <a:schemeClr val="accent4"/>
              </a:solidFill>
              <a:latin typeface="微軟正黑體" panose="020B0604030504040204" pitchFamily="34" charset="-120"/>
              <a:ea typeface="微軟正黑體" panose="020B0604030504040204" pitchFamily="34" charset="-120"/>
            </a:endParaRPr>
          </a:p>
        </p:txBody>
      </p:sp>
      <p:sp>
        <p:nvSpPr>
          <p:cNvPr id="2" name="矩形 1"/>
          <p:cNvSpPr/>
          <p:nvPr/>
        </p:nvSpPr>
        <p:spPr>
          <a:xfrm>
            <a:off x="3264883" y="666249"/>
            <a:ext cx="3262432"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課程與教學</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2083" y="4741342"/>
            <a:ext cx="1888234" cy="1416176"/>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98768" y="2073700"/>
            <a:ext cx="4670611" cy="3502958"/>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608" y="4652796"/>
            <a:ext cx="1948570" cy="1461428"/>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608" y="1530398"/>
            <a:ext cx="3999081" cy="2999311"/>
          </a:xfrm>
          <a:prstGeom prst="rect">
            <a:avLst/>
          </a:prstGeom>
        </p:spPr>
      </p:pic>
    </p:spTree>
    <p:extLst>
      <p:ext uri="{BB962C8B-B14F-4D97-AF65-F5344CB8AC3E}">
        <p14:creationId xmlns:p14="http://schemas.microsoft.com/office/powerpoint/2010/main" val="3746822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22</a:t>
            </a:fld>
            <a:endParaRPr lang="en-US" altLang="en-US" sz="1400" dirty="0" smtClean="0"/>
          </a:p>
        </p:txBody>
      </p:sp>
      <p:sp>
        <p:nvSpPr>
          <p:cNvPr id="4" name="矩形 3"/>
          <p:cNvSpPr/>
          <p:nvPr/>
        </p:nvSpPr>
        <p:spPr>
          <a:xfrm>
            <a:off x="251520" y="1952836"/>
            <a:ext cx="579753" cy="106745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書</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a:p>
            <a:r>
              <a:rPr lang="zh-TW" altLang="en-US" sz="3200" b="1" dirty="0" smtClean="0">
                <a:solidFill>
                  <a:srgbClr val="002060"/>
                </a:solidFill>
                <a:latin typeface="微軟正黑體" panose="020B0604030504040204" pitchFamily="34" charset="-120"/>
                <a:ea typeface="微軟正黑體" panose="020B0604030504040204" pitchFamily="34" charset="-120"/>
              </a:rPr>
              <a:t>法</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215516" y="3053688"/>
            <a:ext cx="675185"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1</a:t>
            </a:r>
            <a:r>
              <a:rPr lang="zh-TW" altLang="en-US" sz="2400" b="1" dirty="0" smtClean="0">
                <a:latin typeface="微軟正黑體" panose="020B0604030504040204" pitchFamily="34" charset="-120"/>
                <a:ea typeface="微軟正黑體" panose="020B0604030504040204" pitchFamily="34" charset="-120"/>
              </a:rPr>
              <a:t>節</a:t>
            </a:r>
            <a:endParaRPr lang="zh-TW" altLang="en-US" sz="2400" b="1" dirty="0">
              <a:latin typeface="微軟正黑體" panose="020B0604030504040204" pitchFamily="34" charset="-120"/>
              <a:ea typeface="微軟正黑體" panose="020B0604030504040204" pitchFamily="34" charset="-120"/>
            </a:endParaRPr>
          </a:p>
        </p:txBody>
      </p:sp>
      <p:sp>
        <p:nvSpPr>
          <p:cNvPr id="11" name="矩形 10"/>
          <p:cNvSpPr/>
          <p:nvPr/>
        </p:nvSpPr>
        <p:spPr>
          <a:xfrm>
            <a:off x="890701" y="6042733"/>
            <a:ext cx="1210588" cy="400110"/>
          </a:xfrm>
          <a:prstGeom prst="rect">
            <a:avLst/>
          </a:prstGeom>
        </p:spPr>
        <p:txBody>
          <a:bodyPr wrap="none">
            <a:spAutoFit/>
          </a:bodyPr>
          <a:lstStyle/>
          <a:p>
            <a:r>
              <a:rPr lang="zh-TW" altLang="en-US" sz="2000" b="1" dirty="0" smtClean="0">
                <a:solidFill>
                  <a:schemeClr val="accent4"/>
                </a:solidFill>
                <a:latin typeface="微軟正黑體" panose="020B0604030504040204" pitchFamily="34" charset="-120"/>
                <a:ea typeface="微軟正黑體" panose="020B0604030504040204" pitchFamily="34" charset="-120"/>
              </a:rPr>
              <a:t>上課紀錄</a:t>
            </a:r>
            <a:endParaRPr lang="zh-TW" altLang="en-US" sz="2000" b="1" dirty="0">
              <a:solidFill>
                <a:schemeClr val="accent4"/>
              </a:solidFill>
              <a:latin typeface="微軟正黑體" panose="020B0604030504040204" pitchFamily="34" charset="-120"/>
              <a:ea typeface="微軟正黑體" panose="020B0604030504040204" pitchFamily="34" charset="-120"/>
            </a:endParaRPr>
          </a:p>
        </p:txBody>
      </p:sp>
      <p:sp>
        <p:nvSpPr>
          <p:cNvPr id="2" name="矩形 1"/>
          <p:cNvSpPr/>
          <p:nvPr/>
        </p:nvSpPr>
        <p:spPr>
          <a:xfrm>
            <a:off x="2101289" y="799489"/>
            <a:ext cx="3262432"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課程與教學</a:t>
            </a:r>
          </a:p>
        </p:txBody>
      </p:sp>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7703" y="583138"/>
            <a:ext cx="2323184" cy="1742388"/>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701" y="1749871"/>
            <a:ext cx="5405454" cy="4054092"/>
          </a:xfrm>
          <a:prstGeom prst="rect">
            <a:avLst/>
          </a:prstGeom>
        </p:spPr>
      </p:pic>
      <p:pic>
        <p:nvPicPr>
          <p:cNvPr id="6" name="圖片 5"/>
          <p:cNvPicPr>
            <a:picLocks noChangeAspect="1"/>
          </p:cNvPicPr>
          <p:nvPr/>
        </p:nvPicPr>
        <p:blipFill rotWithShape="1">
          <a:blip r:embed="rId5"/>
          <a:srcRect l="34178" t="15776" r="12169" b="4465"/>
          <a:stretch/>
        </p:blipFill>
        <p:spPr>
          <a:xfrm rot="5400000">
            <a:off x="6548023" y="2297920"/>
            <a:ext cx="2103538" cy="2344178"/>
          </a:xfrm>
          <a:prstGeom prst="rect">
            <a:avLst/>
          </a:prstGeom>
        </p:spPr>
      </p:pic>
      <p:pic>
        <p:nvPicPr>
          <p:cNvPr id="7" name="圖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7703" y="4554959"/>
            <a:ext cx="2294631" cy="1720973"/>
          </a:xfrm>
          <a:prstGeom prst="rect">
            <a:avLst/>
          </a:prstGeom>
        </p:spPr>
      </p:pic>
    </p:spTree>
    <p:extLst>
      <p:ext uri="{BB962C8B-B14F-4D97-AF65-F5344CB8AC3E}">
        <p14:creationId xmlns:p14="http://schemas.microsoft.com/office/powerpoint/2010/main" val="1835989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23</a:t>
            </a:fld>
            <a:endParaRPr lang="en-US" altLang="en-US" sz="1400" dirty="0" smtClean="0"/>
          </a:p>
        </p:txBody>
      </p:sp>
      <p:sp>
        <p:nvSpPr>
          <p:cNvPr id="14" name="文字方塊 13"/>
          <p:cNvSpPr txBox="1"/>
          <p:nvPr/>
        </p:nvSpPr>
        <p:spPr>
          <a:xfrm>
            <a:off x="215516" y="4005064"/>
            <a:ext cx="675185"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endParaRPr lang="zh-TW" altLang="en-US" sz="2400" b="1" dirty="0">
              <a:latin typeface="微軟正黑體" panose="020B0604030504040204" pitchFamily="34" charset="-120"/>
              <a:ea typeface="微軟正黑體" panose="020B0604030504040204" pitchFamily="34" charset="-120"/>
            </a:endParaRPr>
          </a:p>
        </p:txBody>
      </p:sp>
      <p:sp>
        <p:nvSpPr>
          <p:cNvPr id="11" name="矩形 10"/>
          <p:cNvSpPr/>
          <p:nvPr/>
        </p:nvSpPr>
        <p:spPr>
          <a:xfrm>
            <a:off x="971600" y="5657182"/>
            <a:ext cx="1210588" cy="400110"/>
          </a:xfrm>
          <a:prstGeom prst="rect">
            <a:avLst/>
          </a:prstGeom>
        </p:spPr>
        <p:txBody>
          <a:bodyPr wrap="none">
            <a:spAutoFit/>
          </a:bodyPr>
          <a:lstStyle/>
          <a:p>
            <a:r>
              <a:rPr lang="zh-TW" altLang="en-US" sz="2000" b="1" dirty="0" smtClean="0">
                <a:solidFill>
                  <a:schemeClr val="accent4"/>
                </a:solidFill>
                <a:latin typeface="微軟正黑體" panose="020B0604030504040204" pitchFamily="34" charset="-120"/>
                <a:ea typeface="微軟正黑體" panose="020B0604030504040204" pitchFamily="34" charset="-120"/>
              </a:rPr>
              <a:t>課堂實作</a:t>
            </a:r>
            <a:endParaRPr lang="zh-TW" altLang="en-US" sz="2000" b="1" dirty="0">
              <a:solidFill>
                <a:schemeClr val="accent4"/>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879812" y="696827"/>
            <a:ext cx="3262432"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課程與教學</a:t>
            </a:r>
          </a:p>
        </p:txBody>
      </p:sp>
      <p:pic>
        <p:nvPicPr>
          <p:cNvPr id="8" name="圖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4177" y="1647250"/>
            <a:ext cx="2585832" cy="1939374"/>
          </a:xfrm>
          <a:prstGeom prst="rect">
            <a:avLst/>
          </a:prstGeom>
        </p:spPr>
      </p:pic>
      <p:pic>
        <p:nvPicPr>
          <p:cNvPr id="9" name="圖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9698" y="3680230"/>
            <a:ext cx="2570311" cy="1927733"/>
          </a:xfrm>
          <a:prstGeom prst="rect">
            <a:avLst/>
          </a:prstGeom>
        </p:spPr>
      </p:pic>
      <p:pic>
        <p:nvPicPr>
          <p:cNvPr id="12" name="圖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99" y="1637855"/>
            <a:ext cx="5293477" cy="3970108"/>
          </a:xfrm>
          <a:prstGeom prst="rect">
            <a:avLst/>
          </a:prstGeom>
        </p:spPr>
      </p:pic>
      <p:sp>
        <p:nvSpPr>
          <p:cNvPr id="18" name="矩形 17"/>
          <p:cNvSpPr/>
          <p:nvPr/>
        </p:nvSpPr>
        <p:spPr>
          <a:xfrm>
            <a:off x="215516" y="1624392"/>
            <a:ext cx="595035" cy="2062103"/>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基</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a:p>
            <a:r>
              <a:rPr lang="zh-TW" altLang="en-US" sz="3200" b="1" dirty="0" smtClean="0">
                <a:solidFill>
                  <a:srgbClr val="002060"/>
                </a:solidFill>
                <a:latin typeface="微軟正黑體" panose="020B0604030504040204" pitchFamily="34" charset="-120"/>
                <a:ea typeface="微軟正黑體" panose="020B0604030504040204" pitchFamily="34" charset="-120"/>
              </a:rPr>
              <a:t>礎</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a:p>
            <a:r>
              <a:rPr lang="zh-TW" altLang="en-US" sz="3200" b="1" dirty="0" smtClean="0">
                <a:solidFill>
                  <a:srgbClr val="002060"/>
                </a:solidFill>
                <a:latin typeface="微軟正黑體" panose="020B0604030504040204" pitchFamily="34" charset="-120"/>
                <a:ea typeface="微軟正黑體" panose="020B0604030504040204" pitchFamily="34" charset="-120"/>
              </a:rPr>
              <a:t>設</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a:p>
            <a:r>
              <a:rPr lang="zh-TW" altLang="en-US" sz="3200" b="1" dirty="0" smtClean="0">
                <a:solidFill>
                  <a:srgbClr val="002060"/>
                </a:solidFill>
                <a:latin typeface="微軟正黑體" panose="020B0604030504040204" pitchFamily="34" charset="-120"/>
                <a:ea typeface="微軟正黑體" panose="020B0604030504040204" pitchFamily="34" charset="-120"/>
              </a:rPr>
              <a:t>計</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85332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24</a:t>
            </a:fld>
            <a:endParaRPr lang="en-US" altLang="en-US" sz="1400" dirty="0" smtClean="0"/>
          </a:p>
        </p:txBody>
      </p:sp>
      <p:sp>
        <p:nvSpPr>
          <p:cNvPr id="14" name="文字方塊 13"/>
          <p:cNvSpPr txBox="1"/>
          <p:nvPr/>
        </p:nvSpPr>
        <p:spPr>
          <a:xfrm>
            <a:off x="215516" y="3161244"/>
            <a:ext cx="675185"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endParaRPr lang="zh-TW" altLang="en-US" sz="2400" b="1" dirty="0">
              <a:latin typeface="微軟正黑體" panose="020B0604030504040204" pitchFamily="34" charset="-120"/>
              <a:ea typeface="微軟正黑體" panose="020B0604030504040204" pitchFamily="34" charset="-120"/>
            </a:endParaRPr>
          </a:p>
        </p:txBody>
      </p:sp>
      <p:sp>
        <p:nvSpPr>
          <p:cNvPr id="11" name="矩形 10"/>
          <p:cNvSpPr/>
          <p:nvPr/>
        </p:nvSpPr>
        <p:spPr>
          <a:xfrm>
            <a:off x="971600" y="5657182"/>
            <a:ext cx="1210588" cy="400110"/>
          </a:xfrm>
          <a:prstGeom prst="rect">
            <a:avLst/>
          </a:prstGeom>
        </p:spPr>
        <p:txBody>
          <a:bodyPr wrap="none">
            <a:spAutoFit/>
          </a:bodyPr>
          <a:lstStyle/>
          <a:p>
            <a:r>
              <a:rPr lang="zh-TW" altLang="en-US" sz="2000" b="1" dirty="0" smtClean="0">
                <a:solidFill>
                  <a:schemeClr val="accent4"/>
                </a:solidFill>
                <a:latin typeface="微軟正黑體" panose="020B0604030504040204" pitchFamily="34" charset="-120"/>
                <a:ea typeface="微軟正黑體" panose="020B0604030504040204" pitchFamily="34" charset="-120"/>
              </a:rPr>
              <a:t>課堂實作</a:t>
            </a:r>
            <a:endParaRPr lang="zh-TW" altLang="en-US" sz="2000" b="1" dirty="0">
              <a:solidFill>
                <a:schemeClr val="accent4"/>
              </a:solidFill>
              <a:latin typeface="微軟正黑體" panose="020B0604030504040204" pitchFamily="34" charset="-120"/>
              <a:ea typeface="微軟正黑體" panose="020B0604030504040204" pitchFamily="34" charset="-120"/>
            </a:endParaRPr>
          </a:p>
        </p:txBody>
      </p:sp>
      <p:sp>
        <p:nvSpPr>
          <p:cNvPr id="7" name="矩形 6"/>
          <p:cNvSpPr/>
          <p:nvPr/>
        </p:nvSpPr>
        <p:spPr>
          <a:xfrm>
            <a:off x="2879812" y="696827"/>
            <a:ext cx="3262432"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課程與教學</a:t>
            </a:r>
          </a:p>
        </p:txBody>
      </p:sp>
      <p:sp>
        <p:nvSpPr>
          <p:cNvPr id="2" name="矩形 1"/>
          <p:cNvSpPr/>
          <p:nvPr/>
        </p:nvSpPr>
        <p:spPr>
          <a:xfrm>
            <a:off x="247377" y="1650269"/>
            <a:ext cx="611461" cy="1077218"/>
          </a:xfrm>
          <a:prstGeom prst="rect">
            <a:avLst/>
          </a:prstGeom>
          <a:solidFill>
            <a:schemeClr val="accent5">
              <a:lumMod val="60000"/>
              <a:lumOff val="40000"/>
            </a:schemeClr>
          </a:solidFill>
        </p:spPr>
        <p:txBody>
          <a:bodyPr wrap="square">
            <a:spAutoFit/>
          </a:bodyPr>
          <a:lstStyle/>
          <a:p>
            <a:pPr lvl="0"/>
            <a:r>
              <a:rPr lang="zh-TW" altLang="en-US" sz="3200" b="1" dirty="0" smtClean="0">
                <a:solidFill>
                  <a:srgbClr val="002060"/>
                </a:solidFill>
                <a:latin typeface="微軟正黑體" panose="020B0604030504040204" pitchFamily="34" charset="-120"/>
                <a:ea typeface="微軟正黑體" panose="020B0604030504040204" pitchFamily="34" charset="-120"/>
              </a:rPr>
              <a:t>版畫</a:t>
            </a:r>
            <a:endParaRPr lang="en-US" altLang="zh-TW" sz="3200" b="1" dirty="0">
              <a:solidFill>
                <a:srgbClr val="00206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cstate="print">
            <a:extLst>
              <a:ext uri="{28A0092B-C50C-407E-A947-70E740481C1C}">
                <a14:useLocalDpi xmlns:a14="http://schemas.microsoft.com/office/drawing/2010/main" val="0"/>
              </a:ext>
            </a:extLst>
          </a:blip>
          <a:srcRect l="13520" t="9078" r="3563" b="2477"/>
          <a:stretch/>
        </p:blipFill>
        <p:spPr>
          <a:xfrm>
            <a:off x="971600" y="1662488"/>
            <a:ext cx="4773424" cy="3818739"/>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123" y="1650269"/>
            <a:ext cx="2905824" cy="2179368"/>
          </a:xfrm>
          <a:prstGeom prst="rect">
            <a:avLst/>
          </a:prstGeom>
        </p:spPr>
      </p:pic>
      <p:pic>
        <p:nvPicPr>
          <p:cNvPr id="10" name="圖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2606" y="3928787"/>
            <a:ext cx="2907171" cy="2180378"/>
          </a:xfrm>
          <a:prstGeom prst="rect">
            <a:avLst/>
          </a:prstGeom>
        </p:spPr>
      </p:pic>
    </p:spTree>
    <p:extLst>
      <p:ext uri="{BB962C8B-B14F-4D97-AF65-F5344CB8AC3E}">
        <p14:creationId xmlns:p14="http://schemas.microsoft.com/office/powerpoint/2010/main" val="4138904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25</a:t>
            </a:fld>
            <a:endParaRPr lang="en-US" altLang="en-US" sz="1400" dirty="0" smtClean="0"/>
          </a:p>
        </p:txBody>
      </p:sp>
      <p:sp>
        <p:nvSpPr>
          <p:cNvPr id="4" name="矩形 3"/>
          <p:cNvSpPr/>
          <p:nvPr/>
        </p:nvSpPr>
        <p:spPr>
          <a:xfrm>
            <a:off x="392949" y="1842891"/>
            <a:ext cx="639181" cy="304698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創意美術課程</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304095" y="4932143"/>
            <a:ext cx="675185" cy="461665"/>
          </a:xfrm>
          <a:prstGeom prst="rect">
            <a:avLst/>
          </a:prstGeom>
          <a:noFill/>
        </p:spPr>
        <p:txBody>
          <a:bodyPr wrap="none" rtlCol="0">
            <a:spAutoFit/>
          </a:bodyPr>
          <a:lstStyle/>
          <a:p>
            <a:r>
              <a:rPr lang="en-US" altLang="zh-TW" sz="2400" b="1" dirty="0" smtClean="0">
                <a:latin typeface="微軟正黑體" panose="020B0604030504040204" pitchFamily="34" charset="-120"/>
                <a:ea typeface="微軟正黑體" panose="020B0604030504040204" pitchFamily="34" charset="-120"/>
              </a:rPr>
              <a:t>2</a:t>
            </a:r>
            <a:r>
              <a:rPr lang="zh-TW" altLang="en-US" sz="2400" b="1" dirty="0" smtClean="0">
                <a:latin typeface="微軟正黑體" panose="020B0604030504040204" pitchFamily="34" charset="-120"/>
                <a:ea typeface="微軟正黑體" panose="020B0604030504040204" pitchFamily="34" charset="-120"/>
              </a:rPr>
              <a:t>節</a:t>
            </a:r>
            <a:endParaRPr lang="zh-TW" altLang="en-US" sz="2400" b="1" dirty="0">
              <a:latin typeface="微軟正黑體" panose="020B0604030504040204" pitchFamily="34" charset="-120"/>
              <a:ea typeface="微軟正黑體" panose="020B0604030504040204" pitchFamily="34" charset="-120"/>
            </a:endParaRPr>
          </a:p>
        </p:txBody>
      </p:sp>
      <p:sp>
        <p:nvSpPr>
          <p:cNvPr id="7" name="矩形 6"/>
          <p:cNvSpPr/>
          <p:nvPr/>
        </p:nvSpPr>
        <p:spPr>
          <a:xfrm>
            <a:off x="2879812" y="696827"/>
            <a:ext cx="3262432"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課程與教學</a:t>
            </a:r>
          </a:p>
        </p:txBody>
      </p:sp>
      <p:pic>
        <p:nvPicPr>
          <p:cNvPr id="5" name="圖片 4"/>
          <p:cNvPicPr>
            <a:picLocks noChangeAspect="1"/>
          </p:cNvPicPr>
          <p:nvPr/>
        </p:nvPicPr>
        <p:blipFill>
          <a:blip r:embed="rId3"/>
          <a:stretch>
            <a:fillRect/>
          </a:stretch>
        </p:blipFill>
        <p:spPr>
          <a:xfrm>
            <a:off x="4778295" y="1527824"/>
            <a:ext cx="3456391" cy="2589595"/>
          </a:xfrm>
          <a:prstGeom prst="rect">
            <a:avLst/>
          </a:prstGeom>
          <a:effectLst>
            <a:softEdge rad="0"/>
          </a:effectLst>
        </p:spPr>
      </p:pic>
      <p:sp>
        <p:nvSpPr>
          <p:cNvPr id="9" name="矩形 8"/>
          <p:cNvSpPr/>
          <p:nvPr/>
        </p:nvSpPr>
        <p:spPr>
          <a:xfrm>
            <a:off x="1156263" y="6144086"/>
            <a:ext cx="1723549" cy="400110"/>
          </a:xfrm>
          <a:prstGeom prst="rect">
            <a:avLst/>
          </a:prstGeom>
        </p:spPr>
        <p:txBody>
          <a:bodyPr wrap="none">
            <a:spAutoFit/>
          </a:bodyPr>
          <a:lstStyle/>
          <a:p>
            <a:pPr lvl="0"/>
            <a:r>
              <a:rPr lang="zh-TW" altLang="en-US" sz="2000" b="1" dirty="0">
                <a:solidFill>
                  <a:srgbClr val="404040"/>
                </a:solidFill>
                <a:latin typeface="微軟正黑體" panose="020B0604030504040204" pitchFamily="34" charset="-120"/>
                <a:ea typeface="微軟正黑體" panose="020B0604030504040204" pitchFamily="34" charset="-120"/>
              </a:rPr>
              <a:t>學生課堂實作</a:t>
            </a:r>
          </a:p>
        </p:txBody>
      </p:sp>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217" y="4093023"/>
            <a:ext cx="3468759" cy="2601569"/>
          </a:xfrm>
          <a:prstGeom prst="rect">
            <a:avLst/>
          </a:prstGeom>
          <a:effectLst>
            <a:softEdge rad="0"/>
          </a:effectLst>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3298" y="2085143"/>
            <a:ext cx="4506858" cy="3380143"/>
          </a:xfrm>
          <a:prstGeom prst="rect">
            <a:avLst/>
          </a:prstGeom>
        </p:spPr>
      </p:pic>
    </p:spTree>
    <p:extLst>
      <p:ext uri="{BB962C8B-B14F-4D97-AF65-F5344CB8AC3E}">
        <p14:creationId xmlns:p14="http://schemas.microsoft.com/office/powerpoint/2010/main" val="21618014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cstate="print">
            <a:extLst>
              <a:ext uri="{28A0092B-C50C-407E-A947-70E740481C1C}">
                <a14:useLocalDpi xmlns:a14="http://schemas.microsoft.com/office/drawing/2010/main" val="0"/>
              </a:ext>
            </a:extLst>
          </a:blip>
          <a:srcRect l="62" t="-102663" r="-109956" b="-1102"/>
          <a:stretch/>
        </p:blipFill>
        <p:spPr>
          <a:xfrm>
            <a:off x="6726948" y="680751"/>
            <a:ext cx="4691054" cy="3518291"/>
          </a:xfrm>
          <a:prstGeom prst="rect">
            <a:avLst/>
          </a:prstGeom>
        </p:spPr>
      </p:pic>
      <p:sp>
        <p:nvSpPr>
          <p:cNvPr id="19464" name="投影片編號版面配置區 16"/>
          <p:cNvSpPr>
            <a:spLocks noGrp="1"/>
          </p:cNvSpPr>
          <p:nvPr>
            <p:ph type="sldNum" sz="quarter" idx="12"/>
          </p:nvPr>
        </p:nvSpPr>
        <p:spPr>
          <a:xfrm>
            <a:off x="6444208" y="6165850"/>
            <a:ext cx="21336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26</a:t>
            </a:fld>
            <a:endParaRPr lang="en-US" altLang="en-US" sz="1400" dirty="0" smtClean="0"/>
          </a:p>
        </p:txBody>
      </p:sp>
      <p:sp>
        <p:nvSpPr>
          <p:cNvPr id="4" name="矩形 3"/>
          <p:cNvSpPr/>
          <p:nvPr/>
        </p:nvSpPr>
        <p:spPr>
          <a:xfrm>
            <a:off x="292726" y="1992008"/>
            <a:ext cx="639181" cy="310854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2800" b="1" dirty="0" smtClean="0">
                <a:solidFill>
                  <a:srgbClr val="002060"/>
                </a:solidFill>
                <a:latin typeface="微軟正黑體" panose="020B0604030504040204" pitchFamily="34" charset="-120"/>
                <a:ea typeface="微軟正黑體" panose="020B0604030504040204" pitchFamily="34" charset="-120"/>
              </a:rPr>
              <a:t>故宮博物館參觀</a:t>
            </a:r>
            <a:endParaRPr lang="en-US" altLang="zh-TW" sz="2800" b="1" dirty="0" smtClean="0">
              <a:solidFill>
                <a:srgbClr val="002060"/>
              </a:solidFill>
              <a:latin typeface="微軟正黑體" panose="020B0604030504040204" pitchFamily="34" charset="-120"/>
              <a:ea typeface="微軟正黑體" panose="020B0604030504040204" pitchFamily="34" charset="-120"/>
            </a:endParaRPr>
          </a:p>
        </p:txBody>
      </p:sp>
      <p:sp>
        <p:nvSpPr>
          <p:cNvPr id="2" name="矩形 1"/>
          <p:cNvSpPr/>
          <p:nvPr/>
        </p:nvSpPr>
        <p:spPr>
          <a:xfrm>
            <a:off x="1039538" y="898016"/>
            <a:ext cx="5109091" cy="830997"/>
          </a:xfrm>
          <a:prstGeom prst="rect">
            <a:avLst/>
          </a:prstGeom>
        </p:spPr>
        <p:txBody>
          <a:bodyPr wrap="none">
            <a:spAutoFit/>
          </a:bodyPr>
          <a:lstStyle/>
          <a:p>
            <a:pPr lvl="0" algn="ctr"/>
            <a:r>
              <a:rPr lang="zh-TW" altLang="en-US" sz="4800" b="1" dirty="0" smtClean="0">
                <a:solidFill>
                  <a:srgbClr val="FF0080"/>
                </a:solidFill>
                <a:ea typeface="新細明體" panose="02020500000000000000" pitchFamily="18" charset="-120"/>
              </a:rPr>
              <a:t>藝術教學參觀活動</a:t>
            </a:r>
            <a:endParaRPr lang="zh-TW" altLang="en-US" sz="4800" b="1" dirty="0">
              <a:solidFill>
                <a:srgbClr val="FF0080"/>
              </a:solidFill>
              <a:ea typeface="新細明體" panose="02020500000000000000" pitchFamily="18" charset="-120"/>
            </a:endParaRPr>
          </a:p>
        </p:txBody>
      </p:sp>
      <p:pic>
        <p:nvPicPr>
          <p:cNvPr id="3" name="圖片 2"/>
          <p:cNvPicPr>
            <a:picLocks noChangeAspect="1"/>
          </p:cNvPicPr>
          <p:nvPr/>
        </p:nvPicPr>
        <p:blipFill rotWithShape="1">
          <a:blip r:embed="rId4" cstate="print">
            <a:extLst>
              <a:ext uri="{28A0092B-C50C-407E-A947-70E740481C1C}">
                <a14:useLocalDpi xmlns:a14="http://schemas.microsoft.com/office/drawing/2010/main" val="0"/>
              </a:ext>
            </a:extLst>
          </a:blip>
          <a:srcRect t="16059" b="8342"/>
          <a:stretch/>
        </p:blipFill>
        <p:spPr>
          <a:xfrm>
            <a:off x="1015784" y="1958350"/>
            <a:ext cx="5601244" cy="3175861"/>
          </a:xfrm>
          <a:prstGeom prst="rect">
            <a:avLst/>
          </a:prstGeom>
        </p:spPr>
      </p:pic>
      <p:pic>
        <p:nvPicPr>
          <p:cNvPr id="7" name="圖片 6"/>
          <p:cNvPicPr>
            <a:picLocks noChangeAspect="1"/>
          </p:cNvPicPr>
          <p:nvPr/>
        </p:nvPicPr>
        <p:blipFill rotWithShape="1">
          <a:blip r:embed="rId5" cstate="print">
            <a:extLst>
              <a:ext uri="{28A0092B-C50C-407E-A947-70E740481C1C}">
                <a14:useLocalDpi xmlns:a14="http://schemas.microsoft.com/office/drawing/2010/main" val="0"/>
              </a:ext>
            </a:extLst>
          </a:blip>
          <a:srcRect l="42131" t="2751" r="12594" b="-2751"/>
          <a:stretch/>
        </p:blipFill>
        <p:spPr>
          <a:xfrm rot="5400000">
            <a:off x="7118937" y="579827"/>
            <a:ext cx="1387453" cy="2298372"/>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1249" y="4256575"/>
            <a:ext cx="2250601" cy="1687951"/>
          </a:xfrm>
          <a:prstGeom prst="rect">
            <a:avLst/>
          </a:prstGeom>
        </p:spPr>
      </p:pic>
    </p:spTree>
    <p:extLst>
      <p:ext uri="{BB962C8B-B14F-4D97-AF65-F5344CB8AC3E}">
        <p14:creationId xmlns:p14="http://schemas.microsoft.com/office/powerpoint/2010/main" val="457418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xfrm>
            <a:off x="6300192" y="6047789"/>
            <a:ext cx="21336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27</a:t>
            </a:fld>
            <a:endParaRPr lang="en-US" altLang="en-US" sz="1400" dirty="0" smtClean="0"/>
          </a:p>
        </p:txBody>
      </p:sp>
      <p:sp>
        <p:nvSpPr>
          <p:cNvPr id="4" name="矩形 3"/>
          <p:cNvSpPr/>
          <p:nvPr/>
        </p:nvSpPr>
        <p:spPr>
          <a:xfrm>
            <a:off x="218248" y="1630768"/>
            <a:ext cx="639181" cy="35394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中壢藝術館參觀</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2" name="矩形 1"/>
          <p:cNvSpPr/>
          <p:nvPr/>
        </p:nvSpPr>
        <p:spPr>
          <a:xfrm>
            <a:off x="1258215" y="673241"/>
            <a:ext cx="5109091"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藝術教學參觀</a:t>
            </a:r>
            <a:r>
              <a:rPr lang="zh-TW" altLang="en-US" sz="4800" b="1" dirty="0" smtClean="0">
                <a:solidFill>
                  <a:srgbClr val="FF0080"/>
                </a:solidFill>
                <a:ea typeface="新細明體" panose="02020500000000000000" pitchFamily="18" charset="-120"/>
              </a:rPr>
              <a:t>活動</a:t>
            </a:r>
            <a:endParaRPr lang="zh-TW" altLang="en-US" sz="4800" b="1" dirty="0">
              <a:solidFill>
                <a:srgbClr val="FF0080"/>
              </a:solidFill>
              <a:ea typeface="新細明體" panose="02020500000000000000" pitchFamily="18" charset="-120"/>
            </a:endParaRPr>
          </a:p>
        </p:txBody>
      </p:sp>
      <p:pic>
        <p:nvPicPr>
          <p:cNvPr id="11" name="圖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588" y="1630768"/>
            <a:ext cx="5766347" cy="4324760"/>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7156" y="1088740"/>
            <a:ext cx="2157616" cy="1618212"/>
          </a:xfrm>
          <a:prstGeom prst="rect">
            <a:avLst/>
          </a:prstGeom>
        </p:spPr>
      </p:pic>
      <p:pic>
        <p:nvPicPr>
          <p:cNvPr id="14" name="圖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0522" y="2793070"/>
            <a:ext cx="2112400" cy="1584300"/>
          </a:xfrm>
          <a:prstGeom prst="rect">
            <a:avLst/>
          </a:prstGeom>
        </p:spPr>
      </p:pic>
      <p:pic>
        <p:nvPicPr>
          <p:cNvPr id="15" name="圖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7156" y="4438185"/>
            <a:ext cx="2098834" cy="1574126"/>
          </a:xfrm>
          <a:prstGeom prst="rect">
            <a:avLst/>
          </a:prstGeom>
        </p:spPr>
      </p:pic>
    </p:spTree>
    <p:extLst>
      <p:ext uri="{BB962C8B-B14F-4D97-AF65-F5344CB8AC3E}">
        <p14:creationId xmlns:p14="http://schemas.microsoft.com/office/powerpoint/2010/main" val="3575111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xfrm>
            <a:off x="6300192" y="6047789"/>
            <a:ext cx="21336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28</a:t>
            </a:fld>
            <a:endParaRPr lang="en-US" altLang="en-US" sz="1400" dirty="0" smtClean="0"/>
          </a:p>
        </p:txBody>
      </p:sp>
      <p:sp>
        <p:nvSpPr>
          <p:cNvPr id="4" name="矩形 3"/>
          <p:cNvSpPr/>
          <p:nvPr/>
        </p:nvSpPr>
        <p:spPr>
          <a:xfrm>
            <a:off x="218248" y="1630768"/>
            <a:ext cx="639181" cy="353943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鶯歌陶博館參觀</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2" name="矩形 1"/>
          <p:cNvSpPr/>
          <p:nvPr/>
        </p:nvSpPr>
        <p:spPr>
          <a:xfrm>
            <a:off x="1218348" y="653355"/>
            <a:ext cx="5109092"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藝術教學參觀活動</a:t>
            </a: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638" y="788272"/>
            <a:ext cx="2246655" cy="1684991"/>
          </a:xfrm>
          <a:prstGeom prst="rect">
            <a:avLst/>
          </a:prstGeom>
        </p:spPr>
      </p:pic>
      <p:pic>
        <p:nvPicPr>
          <p:cNvPr id="8" name="圖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3449" y="2588892"/>
            <a:ext cx="2228844" cy="1671633"/>
          </a:xfrm>
          <a:prstGeom prst="rect">
            <a:avLst/>
          </a:prstGeom>
        </p:spPr>
      </p:pic>
      <p:pic>
        <p:nvPicPr>
          <p:cNvPr id="9" name="圖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723" y="1596912"/>
            <a:ext cx="5634343" cy="4225757"/>
          </a:xfrm>
          <a:prstGeom prst="rect">
            <a:avLst/>
          </a:prstGeom>
        </p:spPr>
      </p:pic>
      <p:pic>
        <p:nvPicPr>
          <p:cNvPr id="5" name="圖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3449" y="4376154"/>
            <a:ext cx="2272321" cy="1704241"/>
          </a:xfrm>
          <a:prstGeom prst="rect">
            <a:avLst/>
          </a:prstGeom>
        </p:spPr>
      </p:pic>
    </p:spTree>
    <p:extLst>
      <p:ext uri="{BB962C8B-B14F-4D97-AF65-F5344CB8AC3E}">
        <p14:creationId xmlns:p14="http://schemas.microsoft.com/office/powerpoint/2010/main" val="2903053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投影片編號版面配置區 16"/>
          <p:cNvSpPr>
            <a:spLocks noGrp="1"/>
          </p:cNvSpPr>
          <p:nvPr>
            <p:ph type="sldNum" sz="quarter" idx="12"/>
          </p:nvPr>
        </p:nvSpPr>
        <p:spPr>
          <a:xfrm>
            <a:off x="6300192" y="6047789"/>
            <a:ext cx="21336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B32926-9E4B-4DDB-BA8A-6D679F4147D0}" type="slidenum">
              <a:rPr lang="en-US" altLang="en-US" sz="1400" smtClean="0"/>
              <a:pPr>
                <a:spcBef>
                  <a:spcPct val="0"/>
                </a:spcBef>
                <a:buFontTx/>
                <a:buNone/>
              </a:pPr>
              <a:t>29</a:t>
            </a:fld>
            <a:endParaRPr lang="en-US" altLang="en-US" sz="1400" dirty="0" smtClean="0"/>
          </a:p>
        </p:txBody>
      </p:sp>
      <p:sp>
        <p:nvSpPr>
          <p:cNvPr id="4" name="矩形 3"/>
          <p:cNvSpPr/>
          <p:nvPr/>
        </p:nvSpPr>
        <p:spPr>
          <a:xfrm>
            <a:off x="218248" y="1630768"/>
            <a:ext cx="639181" cy="3046988"/>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zh-TW" altLang="en-US" sz="3200" b="1" dirty="0" smtClean="0">
                <a:solidFill>
                  <a:srgbClr val="002060"/>
                </a:solidFill>
                <a:latin typeface="微軟正黑體" panose="020B0604030504040204" pitchFamily="34" charset="-120"/>
                <a:ea typeface="微軟正黑體" panose="020B0604030504040204" pitchFamily="34" charset="-120"/>
              </a:rPr>
              <a:t>平鎮高中參訪</a:t>
            </a:r>
            <a:endParaRPr lang="en-US" altLang="zh-TW" sz="3200" b="1" dirty="0" smtClean="0">
              <a:solidFill>
                <a:srgbClr val="002060"/>
              </a:solidFill>
              <a:latin typeface="微軟正黑體" panose="020B0604030504040204" pitchFamily="34" charset="-120"/>
              <a:ea typeface="微軟正黑體" panose="020B0604030504040204" pitchFamily="34" charset="-120"/>
            </a:endParaRPr>
          </a:p>
        </p:txBody>
      </p:sp>
      <p:sp>
        <p:nvSpPr>
          <p:cNvPr id="2" name="矩形 1"/>
          <p:cNvSpPr/>
          <p:nvPr/>
        </p:nvSpPr>
        <p:spPr>
          <a:xfrm>
            <a:off x="1668450" y="548680"/>
            <a:ext cx="5109091" cy="830997"/>
          </a:xfrm>
          <a:prstGeom prst="rect">
            <a:avLst/>
          </a:prstGeom>
        </p:spPr>
        <p:txBody>
          <a:bodyPr wrap="none">
            <a:spAutoFit/>
          </a:bodyPr>
          <a:lstStyle/>
          <a:p>
            <a:pPr lvl="0" algn="ctr"/>
            <a:r>
              <a:rPr lang="zh-TW" altLang="en-US" sz="4800" b="1" dirty="0">
                <a:solidFill>
                  <a:srgbClr val="FF0080"/>
                </a:solidFill>
                <a:ea typeface="新細明體" panose="02020500000000000000" pitchFamily="18" charset="-120"/>
              </a:rPr>
              <a:t>藝術教學參觀</a:t>
            </a:r>
            <a:r>
              <a:rPr lang="zh-TW" altLang="en-US" sz="4800" b="1" dirty="0" smtClean="0">
                <a:solidFill>
                  <a:srgbClr val="FF0080"/>
                </a:solidFill>
                <a:ea typeface="新細明體" panose="02020500000000000000" pitchFamily="18" charset="-120"/>
              </a:rPr>
              <a:t>活動</a:t>
            </a:r>
            <a:endParaRPr lang="zh-TW" altLang="en-US" sz="4800" b="1" dirty="0">
              <a:solidFill>
                <a:srgbClr val="FF0080"/>
              </a:solidFill>
              <a:ea typeface="新細明體" panose="02020500000000000000" pitchFamily="18" charset="-120"/>
            </a:endParaRPr>
          </a:p>
        </p:txBody>
      </p:sp>
      <p:pic>
        <p:nvPicPr>
          <p:cNvPr id="5" name="圖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407473" y="1363234"/>
            <a:ext cx="2433628" cy="1825221"/>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25" y="1630768"/>
            <a:ext cx="5325968" cy="3994476"/>
          </a:xfrm>
          <a:prstGeom prst="rect">
            <a:avLst/>
          </a:prstGeom>
        </p:spPr>
      </p:pic>
      <p:pic>
        <p:nvPicPr>
          <p:cNvPr id="7" name="圖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505" y="2976950"/>
            <a:ext cx="2424112" cy="1818084"/>
          </a:xfrm>
          <a:prstGeom prst="rect">
            <a:avLst/>
          </a:prstGeom>
        </p:spPr>
      </p:pic>
      <p:pic>
        <p:nvPicPr>
          <p:cNvPr id="8" name="圖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16989" y="4806627"/>
            <a:ext cx="2433628" cy="1825221"/>
          </a:xfrm>
          <a:prstGeom prst="rect">
            <a:avLst/>
          </a:prstGeom>
        </p:spPr>
      </p:pic>
    </p:spTree>
    <p:extLst>
      <p:ext uri="{BB962C8B-B14F-4D97-AF65-F5344CB8AC3E}">
        <p14:creationId xmlns:p14="http://schemas.microsoft.com/office/powerpoint/2010/main" val="3390732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3"/>
          <p:cNvSpPr txBox="1">
            <a:spLocks noChangeArrowheads="1"/>
          </p:cNvSpPr>
          <p:nvPr/>
        </p:nvSpPr>
        <p:spPr bwMode="auto">
          <a:xfrm>
            <a:off x="343209" y="1746204"/>
            <a:ext cx="85344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95000"/>
                    </a:scheme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zh-TW" altLang="en-US" sz="7200" b="1" dirty="0">
                <a:ea typeface="新細明體" panose="02020500000000000000" pitchFamily="18" charset="-120"/>
              </a:rPr>
              <a:t>東安</a:t>
            </a:r>
            <a:r>
              <a:rPr lang="zh-TW" altLang="en-US" sz="7200" b="1" dirty="0" smtClean="0">
                <a:ea typeface="新細明體" panose="02020500000000000000" pitchFamily="18" charset="-120"/>
              </a:rPr>
              <a:t>國中美術班</a:t>
            </a:r>
            <a:endParaRPr lang="en-US" altLang="en-US" sz="7200" b="1" dirty="0">
              <a:solidFill>
                <a:srgbClr val="FF0080"/>
              </a:solidFill>
            </a:endParaRPr>
          </a:p>
        </p:txBody>
      </p:sp>
      <p:sp>
        <p:nvSpPr>
          <p:cNvPr id="2138" name="Text Box 90"/>
          <p:cNvSpPr txBox="1">
            <a:spLocks noChangeArrowheads="1"/>
          </p:cNvSpPr>
          <p:nvPr/>
        </p:nvSpPr>
        <p:spPr bwMode="auto">
          <a:xfrm>
            <a:off x="1079612" y="3212976"/>
            <a:ext cx="6705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35921" dir="2700000" algn="ctr" rotWithShape="0">
                    <a:schemeClr val="bg2">
                      <a:alpha val="95000"/>
                    </a:scheme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zh-TW" altLang="en-US" sz="6000" b="1" dirty="0" smtClean="0">
                <a:solidFill>
                  <a:srgbClr val="BF0060"/>
                </a:solidFill>
                <a:latin typeface="細明體" panose="02020509000000000000" pitchFamily="49" charset="-120"/>
                <a:ea typeface="細明體" panose="02020509000000000000" pitchFamily="49" charset="-120"/>
              </a:rPr>
              <a:t>一、專業課程規劃</a:t>
            </a:r>
            <a:endParaRPr lang="en-US" altLang="en-US" sz="6000" b="1" dirty="0" smtClean="0">
              <a:solidFill>
                <a:srgbClr val="BF0060"/>
              </a:solidFill>
              <a:latin typeface="細明體" panose="02020509000000000000" pitchFamily="49" charset="-120"/>
              <a:ea typeface="細明體" panose="02020509000000000000" pitchFamily="49" charset="-120"/>
            </a:endParaRPr>
          </a:p>
        </p:txBody>
      </p:sp>
      <p:sp>
        <p:nvSpPr>
          <p:cNvPr id="17413" name="投影片編號版面配置區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C37C5-C8B9-488D-9CAC-A30ED17EA4F4}" type="slidenum">
              <a:rPr lang="en-US" altLang="en-US" sz="1400" smtClean="0"/>
              <a:pPr>
                <a:spcBef>
                  <a:spcPct val="0"/>
                </a:spcBef>
                <a:buFontTx/>
                <a:buNone/>
              </a:pPr>
              <a:t>3</a:t>
            </a:fld>
            <a:endParaRPr lang="en-US" altLang="en-US" sz="1400"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3"/>
          <p:cNvSpPr txBox="1">
            <a:spLocks noChangeArrowheads="1"/>
          </p:cNvSpPr>
          <p:nvPr/>
        </p:nvSpPr>
        <p:spPr bwMode="auto">
          <a:xfrm>
            <a:off x="343209" y="1746204"/>
            <a:ext cx="85344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95000"/>
                    </a:scheme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zh-TW" altLang="en-US" sz="7200" b="1" dirty="0">
                <a:ea typeface="新細明體" panose="02020500000000000000" pitchFamily="18" charset="-120"/>
              </a:rPr>
              <a:t>東安</a:t>
            </a:r>
            <a:r>
              <a:rPr lang="zh-TW" altLang="en-US" sz="7200" b="1" dirty="0" smtClean="0">
                <a:ea typeface="新細明體" panose="02020500000000000000" pitchFamily="18" charset="-120"/>
              </a:rPr>
              <a:t>國中美術班</a:t>
            </a:r>
            <a:endParaRPr lang="en-US" altLang="en-US" sz="7200" b="1" dirty="0">
              <a:solidFill>
                <a:srgbClr val="FF0080"/>
              </a:solidFill>
            </a:endParaRPr>
          </a:p>
        </p:txBody>
      </p:sp>
      <p:sp>
        <p:nvSpPr>
          <p:cNvPr id="2138" name="Text Box 90"/>
          <p:cNvSpPr txBox="1">
            <a:spLocks noChangeArrowheads="1"/>
          </p:cNvSpPr>
          <p:nvPr/>
        </p:nvSpPr>
        <p:spPr bwMode="auto">
          <a:xfrm>
            <a:off x="1079612" y="3212976"/>
            <a:ext cx="6705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35921" dir="2700000" algn="ctr" rotWithShape="0">
                    <a:schemeClr val="bg2">
                      <a:alpha val="95000"/>
                    </a:scheme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zh-TW" altLang="en-US" sz="6000" b="1" dirty="0" smtClean="0">
                <a:solidFill>
                  <a:srgbClr val="BF0060"/>
                </a:solidFill>
                <a:latin typeface="細明體" panose="02020509000000000000" pitchFamily="49" charset="-120"/>
                <a:ea typeface="細明體" panose="02020509000000000000" pitchFamily="49" charset="-120"/>
              </a:rPr>
              <a:t>四、有關經費</a:t>
            </a:r>
            <a:endParaRPr lang="en-US" altLang="en-US" sz="6000" b="1" dirty="0" smtClean="0">
              <a:solidFill>
                <a:srgbClr val="BF0060"/>
              </a:solidFill>
              <a:latin typeface="細明體" panose="02020509000000000000" pitchFamily="49" charset="-120"/>
              <a:ea typeface="細明體" panose="02020509000000000000" pitchFamily="49" charset="-120"/>
            </a:endParaRPr>
          </a:p>
        </p:txBody>
      </p:sp>
      <p:sp>
        <p:nvSpPr>
          <p:cNvPr id="17413" name="投影片編號版面配置區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C37C5-C8B9-488D-9CAC-A30ED17EA4F4}" type="slidenum">
              <a:rPr lang="en-US" altLang="en-US" sz="1400" smtClean="0"/>
              <a:pPr>
                <a:spcBef>
                  <a:spcPct val="0"/>
                </a:spcBef>
                <a:buFontTx/>
                <a:buNone/>
              </a:pPr>
              <a:t>30</a:t>
            </a:fld>
            <a:endParaRPr lang="en-US" altLang="en-US" sz="1400" dirty="0" smtClean="0"/>
          </a:p>
        </p:txBody>
      </p:sp>
    </p:spTree>
    <p:extLst>
      <p:ext uri="{BB962C8B-B14F-4D97-AF65-F5344CB8AC3E}">
        <p14:creationId xmlns:p14="http://schemas.microsoft.com/office/powerpoint/2010/main" val="340199488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rotWithShape="1">
          <a:blip r:embed="rId2" cstate="print">
            <a:extLst>
              <a:ext uri="{28A0092B-C50C-407E-A947-70E740481C1C}">
                <a14:useLocalDpi xmlns:a14="http://schemas.microsoft.com/office/drawing/2010/main" val="0"/>
              </a:ext>
            </a:extLst>
          </a:blip>
          <a:srcRect l="17241" t="-1572" r="-17241" b="1572"/>
          <a:stretch/>
        </p:blipFill>
        <p:spPr>
          <a:xfrm rot="5400000">
            <a:off x="2442500" y="5371854"/>
            <a:ext cx="2561149" cy="19208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標題 1"/>
          <p:cNvSpPr>
            <a:spLocks noGrp="1"/>
          </p:cNvSpPr>
          <p:nvPr>
            <p:ph type="title"/>
          </p:nvPr>
        </p:nvSpPr>
        <p:spPr>
          <a:xfrm>
            <a:off x="457200" y="163466"/>
            <a:ext cx="8229600" cy="1143000"/>
          </a:xfrm>
        </p:spPr>
        <p:txBody>
          <a:bodyPr/>
          <a:lstStyle/>
          <a:p>
            <a:r>
              <a:rPr lang="zh-TW" altLang="en-US" b="1" dirty="0" smtClean="0"/>
              <a:t>極力爭取校外資源</a:t>
            </a:r>
            <a:endParaRPr lang="zh-TW" altLang="en-US" b="1" dirty="0"/>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31</a:t>
            </a:fld>
            <a:endParaRPr lang="en-US" altLang="en-US" dirty="0"/>
          </a:p>
        </p:txBody>
      </p:sp>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889" y="2806901"/>
            <a:ext cx="2242293" cy="168172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矩形 7"/>
          <p:cNvSpPr/>
          <p:nvPr/>
        </p:nvSpPr>
        <p:spPr>
          <a:xfrm>
            <a:off x="295695" y="1100632"/>
            <a:ext cx="8460940" cy="2677656"/>
          </a:xfrm>
          <a:prstGeom prst="rect">
            <a:avLst/>
          </a:prstGeom>
        </p:spPr>
        <p:txBody>
          <a:bodyPr wrap="square">
            <a:spAutoFit/>
          </a:bodyPr>
          <a:lstStyle/>
          <a:p>
            <a:r>
              <a:rPr lang="zh-TW" altLang="en-US" sz="2400" b="1" dirty="0" smtClean="0"/>
              <a:t>       為了讓</a:t>
            </a:r>
            <a:r>
              <a:rPr lang="zh-TW" altLang="en-US" sz="2400" b="1" dirty="0"/>
              <a:t>美術班</a:t>
            </a:r>
            <a:r>
              <a:rPr lang="zh-TW" altLang="en-US" sz="2400" b="1" dirty="0" smtClean="0"/>
              <a:t>學生有更好</a:t>
            </a:r>
            <a:r>
              <a:rPr lang="zh-TW" altLang="en-US" sz="2400" b="1" dirty="0" smtClean="0">
                <a:latin typeface="新細明體" panose="02020500000000000000" pitchFamily="18" charset="-120"/>
                <a:ea typeface="新細明體" panose="02020500000000000000" pitchFamily="18" charset="-120"/>
              </a:rPr>
              <a:t>、</a:t>
            </a:r>
            <a:r>
              <a:rPr lang="zh-TW" altLang="en-US" sz="2400" b="1" dirty="0" smtClean="0"/>
              <a:t>更多的學習資源並減輕家長們的經濟負擔</a:t>
            </a:r>
            <a:r>
              <a:rPr lang="zh-TW" altLang="en-US" sz="2400" b="1" dirty="0" smtClean="0">
                <a:latin typeface="標楷體" panose="03000509000000000000" pitchFamily="65" charset="-120"/>
                <a:ea typeface="標楷體" panose="03000509000000000000" pitchFamily="65" charset="-120"/>
              </a:rPr>
              <a:t>，</a:t>
            </a:r>
            <a:r>
              <a:rPr lang="zh-TW" altLang="en-US" sz="2400" b="1" dirty="0" smtClean="0">
                <a:latin typeface="細明體" panose="02020509000000000000" pitchFamily="49" charset="-120"/>
                <a:ea typeface="細明體" panose="02020509000000000000" pitchFamily="49" charset="-120"/>
              </a:rPr>
              <a:t>在校長努力奔走下不斷爭取經費及各項補助</a:t>
            </a:r>
            <a:r>
              <a:rPr lang="zh-TW" altLang="en-US" sz="2400" b="1" dirty="0" smtClean="0">
                <a:latin typeface="標楷體" panose="03000509000000000000" pitchFamily="65" charset="-120"/>
                <a:ea typeface="標楷體" panose="03000509000000000000" pitchFamily="65" charset="-120"/>
              </a:rPr>
              <a:t>，</a:t>
            </a:r>
            <a:r>
              <a:rPr lang="zh-TW" altLang="en-US" sz="2400" b="1" dirty="0" smtClean="0">
                <a:latin typeface="細明體" panose="02020509000000000000" pitchFamily="49" charset="-120"/>
                <a:ea typeface="細明體" panose="02020509000000000000" pitchFamily="49" charset="-120"/>
              </a:rPr>
              <a:t>目的就是為了照顧好美術班的每一位孩子</a:t>
            </a:r>
            <a:r>
              <a:rPr lang="en-US" altLang="zh-TW" sz="2400" b="1" dirty="0" smtClean="0">
                <a:latin typeface="細明體" panose="02020509000000000000" pitchFamily="49" charset="-120"/>
                <a:ea typeface="細明體" panose="02020509000000000000" pitchFamily="49" charset="-120"/>
              </a:rPr>
              <a:t>…</a:t>
            </a:r>
          </a:p>
          <a:p>
            <a:pPr eaLnBrk="1" fontAlgn="t" hangingPunct="1"/>
            <a:r>
              <a:rPr lang="zh-TW" altLang="en-US" sz="2400" b="1" dirty="0" smtClean="0"/>
              <a:t>        </a:t>
            </a:r>
            <a:r>
              <a:rPr lang="en-US" altLang="zh-TW" sz="2400" b="1" dirty="0" smtClean="0"/>
              <a:t>1.</a:t>
            </a:r>
            <a:r>
              <a:rPr lang="zh-TW" altLang="zh-TW" sz="2400" b="1" dirty="0"/>
              <a:t>暑假新生美術班營隊</a:t>
            </a:r>
          </a:p>
          <a:p>
            <a:pPr eaLnBrk="1" fontAlgn="t" hangingPunct="1"/>
            <a:r>
              <a:rPr lang="zh-TW" altLang="en-US" sz="2400" b="1" dirty="0" smtClean="0"/>
              <a:t>        </a:t>
            </a:r>
            <a:r>
              <a:rPr lang="en-US" altLang="zh-TW" sz="2400" b="1" dirty="0" smtClean="0"/>
              <a:t>2.</a:t>
            </a:r>
            <a:r>
              <a:rPr lang="zh-TW" altLang="zh-TW" sz="2400" b="1" dirty="0" smtClean="0"/>
              <a:t>暑假</a:t>
            </a:r>
            <a:r>
              <a:rPr lang="zh-TW" altLang="zh-TW" sz="2400" b="1" dirty="0"/>
              <a:t>美術班術科營隊</a:t>
            </a:r>
          </a:p>
          <a:p>
            <a:pPr eaLnBrk="1" fontAlgn="t" hangingPunct="1"/>
            <a:r>
              <a:rPr lang="zh-TW" altLang="en-US" sz="2400" b="1" dirty="0" smtClean="0"/>
              <a:t>        </a:t>
            </a:r>
            <a:r>
              <a:rPr lang="en-US" altLang="zh-TW" sz="2400" b="1" dirty="0" smtClean="0"/>
              <a:t>3.</a:t>
            </a:r>
            <a:r>
              <a:rPr lang="zh-TW" altLang="zh-TW" sz="2400" b="1" dirty="0" smtClean="0"/>
              <a:t>寒假</a:t>
            </a:r>
            <a:r>
              <a:rPr lang="zh-TW" altLang="zh-TW" sz="2400" b="1" dirty="0"/>
              <a:t>美術班術科營隊</a:t>
            </a:r>
          </a:p>
          <a:p>
            <a:pPr eaLnBrk="1" fontAlgn="t" hangingPunct="1"/>
            <a:r>
              <a:rPr lang="zh-TW" altLang="en-US" sz="2400" b="1" dirty="0" smtClean="0"/>
              <a:t>        </a:t>
            </a:r>
            <a:r>
              <a:rPr lang="en-US" altLang="zh-TW" sz="2400" b="1" dirty="0" smtClean="0"/>
              <a:t>4.</a:t>
            </a:r>
            <a:r>
              <a:rPr lang="zh-TW" altLang="zh-TW" sz="2400" b="1" dirty="0" smtClean="0"/>
              <a:t>第九</a:t>
            </a:r>
            <a:r>
              <a:rPr lang="zh-TW" altLang="zh-TW" sz="2400" b="1" dirty="0"/>
              <a:t>節加強</a:t>
            </a:r>
            <a:r>
              <a:rPr lang="zh-TW" altLang="zh-TW" sz="2400" b="1" dirty="0" smtClean="0"/>
              <a:t>課程</a:t>
            </a:r>
            <a:endParaRPr lang="zh-TW" altLang="zh-TW" sz="2400" b="1" dirty="0"/>
          </a:p>
        </p:txBody>
      </p:sp>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695" y="5416105"/>
            <a:ext cx="2196244" cy="16471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6001" y="4056904"/>
            <a:ext cx="1812267" cy="13592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圖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5020" y="5068624"/>
            <a:ext cx="2115134" cy="15863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圖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1595" y="4836782"/>
            <a:ext cx="2460790" cy="184559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5" name="圖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3620" y="3089921"/>
            <a:ext cx="2472507" cy="18543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圖片 15"/>
          <p:cNvPicPr>
            <a:picLocks noChangeAspect="1"/>
          </p:cNvPicPr>
          <p:nvPr/>
        </p:nvPicPr>
        <p:blipFill rotWithShape="1">
          <a:blip r:embed="rId9" cstate="print">
            <a:extLst>
              <a:ext uri="{28A0092B-C50C-407E-A947-70E740481C1C}">
                <a14:useLocalDpi xmlns:a14="http://schemas.microsoft.com/office/drawing/2010/main" val="0"/>
              </a:ext>
            </a:extLst>
          </a:blip>
          <a:srcRect t="14821" r="8910"/>
          <a:stretch/>
        </p:blipFill>
        <p:spPr>
          <a:xfrm>
            <a:off x="295695" y="4002539"/>
            <a:ext cx="2099940" cy="14727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006187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1520" y="152636"/>
            <a:ext cx="8686800" cy="1143000"/>
          </a:xfrm>
        </p:spPr>
        <p:txBody>
          <a:bodyPr/>
          <a:lstStyle/>
          <a:p>
            <a:r>
              <a:rPr lang="zh-TW" altLang="en-US" b="1" dirty="0" smtClean="0"/>
              <a:t>美術</a:t>
            </a:r>
            <a:r>
              <a:rPr lang="zh-TW" altLang="en-US" b="1" dirty="0"/>
              <a:t>班上課耗材</a:t>
            </a:r>
            <a:r>
              <a:rPr lang="en-US" altLang="zh-TW" b="1" dirty="0"/>
              <a:t>/</a:t>
            </a:r>
            <a:r>
              <a:rPr lang="zh-TW" altLang="en-US" b="1" dirty="0"/>
              <a:t>每學期</a:t>
            </a:r>
            <a:r>
              <a:rPr lang="zh-TW" altLang="en-US" b="1" dirty="0" smtClean="0"/>
              <a:t>收費</a:t>
            </a:r>
            <a:r>
              <a:rPr lang="en-US" altLang="zh-TW" b="1" dirty="0" smtClean="0"/>
              <a:t>700</a:t>
            </a:r>
            <a:r>
              <a:rPr lang="zh-TW" altLang="en-US" b="1" dirty="0" smtClean="0"/>
              <a:t>元</a:t>
            </a:r>
            <a:endParaRPr lang="zh-TW" altLang="en-US" b="1" dirty="0"/>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32</a:t>
            </a:fld>
            <a:endParaRPr lang="en-US" altLang="en-US" dirty="0"/>
          </a:p>
        </p:txBody>
      </p:sp>
      <p:graphicFrame>
        <p:nvGraphicFramePr>
          <p:cNvPr id="6" name="表格 5"/>
          <p:cNvGraphicFramePr>
            <a:graphicFrameLocks noGrp="1"/>
          </p:cNvGraphicFramePr>
          <p:nvPr>
            <p:extLst>
              <p:ext uri="{D42A27DB-BD31-4B8C-83A1-F6EECF244321}">
                <p14:modId xmlns:p14="http://schemas.microsoft.com/office/powerpoint/2010/main" val="3343147863"/>
              </p:ext>
            </p:extLst>
          </p:nvPr>
        </p:nvGraphicFramePr>
        <p:xfrm>
          <a:off x="109642" y="1098063"/>
          <a:ext cx="8208913" cy="5623412"/>
        </p:xfrm>
        <a:graphic>
          <a:graphicData uri="http://schemas.openxmlformats.org/drawingml/2006/table">
            <a:tbl>
              <a:tblPr firstRow="1" firstCol="1" bandRow="1"/>
              <a:tblGrid>
                <a:gridCol w="612068"/>
                <a:gridCol w="1382065"/>
                <a:gridCol w="1553695"/>
                <a:gridCol w="1553695"/>
                <a:gridCol w="1553695"/>
                <a:gridCol w="1553695"/>
              </a:tblGrid>
              <a:tr h="410283">
                <a:tc>
                  <a:txBody>
                    <a:bodyPr/>
                    <a:lstStyle/>
                    <a:p>
                      <a:pP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科目</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素描</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個人</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水彩</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個人</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水墨</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全班</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/30</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人</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書法</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全班</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/30</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人</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版畫</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全班</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/30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人</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個人</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83">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4k</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橫紋素描紙</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10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(10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4k</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日本水彩紙</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10</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(15</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216</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棉紙</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4k-1</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刀</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(1000</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刀</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筆畫練習</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3</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(45</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4k</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圖畫紙</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2</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(420</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15425">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4K</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法國</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 ARCHES </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水彩紙</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 185P- 2</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(60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毛邊紙</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10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(45</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4k</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黃素描紙</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300</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(7</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83">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對開宣紙</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1</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刀</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(1200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黑色水性油墨</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1kg(320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/kg)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83">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門聯宣紙</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2</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(660</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黃色水性油墨</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0.5kg(320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/kg)</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83">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單字春聯宣紙</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1</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(150</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a:effectLst/>
                          <a:latin typeface="Calibri" panose="020F0502020204030204" pitchFamily="34" charset="0"/>
                          <a:ea typeface="新細明體" panose="02020500000000000000" pitchFamily="18" charset="-120"/>
                          <a:cs typeface="Times New Roman" panose="02020603050405020304" pitchFamily="18" charset="0"/>
                        </a:rPr>
                        <a:t>包</a:t>
                      </a: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紅色水性油墨</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0.5kg(320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/kg)</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83">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藍色水性油墨</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0.5kg(320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/kg)</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9347">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smtClean="0">
                          <a:effectLst/>
                          <a:latin typeface="Calibri" panose="020F0502020204030204" pitchFamily="34" charset="0"/>
                          <a:ea typeface="新細明體" panose="02020500000000000000" pitchFamily="18" charset="-120"/>
                          <a:cs typeface="Times New Roman" panose="02020603050405020304" pitchFamily="18" charset="0"/>
                        </a:rPr>
                        <a:t>木板</a:t>
                      </a:r>
                      <a:r>
                        <a:rPr lang="en-US" altLang="zh-TW" sz="1600" b="1" kern="100" dirty="0" smtClean="0">
                          <a:effectLst/>
                          <a:latin typeface="Calibri" panose="020F0502020204030204" pitchFamily="34" charset="0"/>
                          <a:ea typeface="新細明體" panose="02020500000000000000" pitchFamily="18" charset="-120"/>
                          <a:cs typeface="Times New Roman" panose="02020603050405020304" pitchFamily="18" charset="0"/>
                        </a:rPr>
                        <a:t>4k</a:t>
                      </a:r>
                      <a:r>
                        <a:rPr lang="en-US" sz="1600" b="1" kern="100" dirty="0" smtClean="0">
                          <a:effectLst/>
                          <a:latin typeface="Calibri" panose="020F0502020204030204" pitchFamily="34" charset="0"/>
                          <a:ea typeface="新細明體" panose="02020500000000000000" pitchFamily="18" charset="-120"/>
                          <a:cs typeface="Times New Roman" panose="02020603050405020304" pitchFamily="18" charset="0"/>
                        </a:rPr>
                        <a:t>(120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429">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6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橡膠</a:t>
                      </a:r>
                      <a:r>
                        <a:rPr lang="zh-TW" sz="1600" b="1" kern="100" dirty="0" smtClean="0">
                          <a:effectLst/>
                          <a:latin typeface="Calibri" panose="020F0502020204030204" pitchFamily="34" charset="0"/>
                          <a:ea typeface="新細明體" panose="02020500000000000000" pitchFamily="18" charset="-120"/>
                          <a:cs typeface="Times New Roman" panose="02020603050405020304" pitchFamily="18" charset="0"/>
                        </a:rPr>
                        <a:t>板</a:t>
                      </a:r>
                      <a:r>
                        <a:rPr lang="en-US" altLang="zh-TW" sz="1600" b="1" kern="100" dirty="0" smtClean="0">
                          <a:effectLst/>
                          <a:latin typeface="Calibri" panose="020F0502020204030204" pitchFamily="34" charset="0"/>
                          <a:ea typeface="新細明體" panose="02020500000000000000" pitchFamily="18" charset="-120"/>
                          <a:cs typeface="Times New Roman" panose="02020603050405020304" pitchFamily="18" charset="0"/>
                        </a:rPr>
                        <a:t>4k</a:t>
                      </a:r>
                      <a:r>
                        <a:rPr lang="en-US" sz="1600" b="1" kern="100" dirty="0" smtClean="0">
                          <a:effectLst/>
                          <a:latin typeface="Calibri" panose="020F0502020204030204" pitchFamily="34" charset="0"/>
                          <a:ea typeface="新細明體" panose="02020500000000000000" pitchFamily="18" charset="-120"/>
                          <a:cs typeface="Times New Roman" panose="02020603050405020304" pitchFamily="18" charset="0"/>
                        </a:rPr>
                        <a:t>(70</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元</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張</a:t>
                      </a:r>
                      <a:r>
                        <a:rPr lang="en-US" sz="1600" b="1" kern="100" dirty="0">
                          <a:effectLst/>
                          <a:latin typeface="Calibri" panose="020F0502020204030204" pitchFamily="34" charset="0"/>
                          <a:ea typeface="新細明體" panose="02020500000000000000" pitchFamily="18"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5103">
                <a:tc>
                  <a:txBody>
                    <a:bodyPr/>
                    <a:lstStyle/>
                    <a:p>
                      <a:pPr>
                        <a:spcAft>
                          <a:spcPts val="0"/>
                        </a:spcAft>
                      </a:pPr>
                      <a:r>
                        <a:rPr lang="zh-TW" sz="1400" b="1" kern="100" dirty="0" smtClean="0">
                          <a:effectLst/>
                          <a:latin typeface="Calibri" panose="020F0502020204030204" pitchFamily="34" charset="0"/>
                          <a:ea typeface="新細明體" panose="02020500000000000000" pitchFamily="18" charset="-120"/>
                          <a:cs typeface="Times New Roman" panose="02020603050405020304" pitchFamily="18" charset="0"/>
                        </a:rPr>
                        <a:t>金額</a:t>
                      </a:r>
                      <a:endParaRPr lang="zh-TW" sz="1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effectLst/>
                          <a:latin typeface="Calibri" panose="020F0502020204030204" pitchFamily="34" charset="0"/>
                          <a:ea typeface="新細明體" panose="02020500000000000000" pitchFamily="18" charset="-120"/>
                          <a:cs typeface="Times New Roman" panose="02020603050405020304" pitchFamily="18" charset="0"/>
                        </a:rPr>
                        <a:t>100</a:t>
                      </a:r>
                      <a:r>
                        <a:rPr lang="zh-TW" sz="2000" b="1" kern="100" dirty="0">
                          <a:effectLst/>
                          <a:latin typeface="Calibri" panose="020F0502020204030204" pitchFamily="34" charset="0"/>
                          <a:ea typeface="新細明體" panose="02020500000000000000" pitchFamily="18" charset="-120"/>
                          <a:cs typeface="Times New Roman" panose="02020603050405020304" pitchFamily="18" charset="0"/>
                        </a:rPr>
                        <a:t>元</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effectLst/>
                          <a:latin typeface="Calibri" panose="020F0502020204030204" pitchFamily="34" charset="0"/>
                          <a:ea typeface="新細明體" panose="02020500000000000000" pitchFamily="18" charset="-120"/>
                          <a:cs typeface="Times New Roman" panose="02020603050405020304" pitchFamily="18" charset="0"/>
                        </a:rPr>
                        <a:t>210</a:t>
                      </a:r>
                      <a:r>
                        <a:rPr lang="zh-TW" sz="2000" b="1" kern="100" dirty="0">
                          <a:effectLst/>
                          <a:latin typeface="Calibri" panose="020F0502020204030204" pitchFamily="34" charset="0"/>
                          <a:ea typeface="新細明體" panose="02020500000000000000" pitchFamily="18" charset="-120"/>
                          <a:cs typeface="Times New Roman" panose="02020603050405020304" pitchFamily="18" charset="0"/>
                        </a:rPr>
                        <a:t>元</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a:effectLst/>
                          <a:latin typeface="Calibri" panose="020F0502020204030204" pitchFamily="34" charset="0"/>
                          <a:ea typeface="新細明體" panose="02020500000000000000" pitchFamily="18" charset="-120"/>
                          <a:cs typeface="Times New Roman" panose="02020603050405020304" pitchFamily="18" charset="0"/>
                        </a:rPr>
                        <a:t>35</a:t>
                      </a:r>
                      <a:r>
                        <a:rPr lang="zh-TW" sz="2000" b="1" kern="100">
                          <a:effectLst/>
                          <a:latin typeface="Calibri" panose="020F0502020204030204" pitchFamily="34" charset="0"/>
                          <a:ea typeface="新細明體" panose="02020500000000000000" pitchFamily="18" charset="-120"/>
                          <a:cs typeface="Times New Roman" panose="02020603050405020304" pitchFamily="18" charset="0"/>
                        </a:rPr>
                        <a:t>元</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a:effectLst/>
                          <a:latin typeface="Calibri" panose="020F0502020204030204" pitchFamily="34" charset="0"/>
                          <a:ea typeface="新細明體" panose="02020500000000000000" pitchFamily="18" charset="-120"/>
                          <a:cs typeface="Times New Roman" panose="02020603050405020304" pitchFamily="18" charset="0"/>
                        </a:rPr>
                        <a:t>110</a:t>
                      </a:r>
                      <a:r>
                        <a:rPr lang="zh-TW" sz="2000" b="1" kern="100">
                          <a:effectLst/>
                          <a:latin typeface="Calibri" panose="020F0502020204030204" pitchFamily="34" charset="0"/>
                          <a:ea typeface="新細明體" panose="02020500000000000000" pitchFamily="18" charset="-120"/>
                          <a:cs typeface="Times New Roman" panose="02020603050405020304" pitchFamily="18" charset="0"/>
                        </a:rPr>
                        <a:t>元</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effectLst/>
                          <a:latin typeface="Calibri" panose="020F0502020204030204" pitchFamily="34" charset="0"/>
                          <a:ea typeface="新細明體" panose="02020500000000000000" pitchFamily="18" charset="-120"/>
                          <a:cs typeface="Times New Roman" panose="02020603050405020304" pitchFamily="18" charset="0"/>
                        </a:rPr>
                        <a:t>315</a:t>
                      </a:r>
                      <a:r>
                        <a:rPr lang="zh-TW" sz="2000" b="1" kern="100" dirty="0">
                          <a:effectLst/>
                          <a:latin typeface="Calibri" panose="020F0502020204030204" pitchFamily="34" charset="0"/>
                          <a:ea typeface="新細明體" panose="02020500000000000000" pitchFamily="18" charset="-120"/>
                          <a:cs typeface="Times New Roman" panose="02020603050405020304" pitchFamily="18" charset="0"/>
                        </a:rPr>
                        <a:t>元</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442">
                <a:tc>
                  <a:txBody>
                    <a:bodyPr/>
                    <a:lstStyle/>
                    <a:p>
                      <a:pPr>
                        <a:spcAft>
                          <a:spcPts val="0"/>
                        </a:spcAft>
                      </a:pPr>
                      <a:r>
                        <a:rPr lang="zh-TW" sz="2000" b="1" kern="100" dirty="0">
                          <a:effectLst/>
                          <a:latin typeface="Calibri" panose="020F0502020204030204" pitchFamily="34" charset="0"/>
                          <a:ea typeface="新細明體" panose="02020500000000000000" pitchFamily="18" charset="-120"/>
                          <a:cs typeface="Times New Roman" panose="02020603050405020304" pitchFamily="18" charset="0"/>
                        </a:rPr>
                        <a:t>總計</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a:effectLst/>
                          <a:latin typeface="Calibri" panose="020F0502020204030204" pitchFamily="34" charset="0"/>
                          <a:ea typeface="新細明體" panose="02020500000000000000" pitchFamily="18" charset="-120"/>
                          <a:cs typeface="Times New Roman" panose="02020603050405020304" pitchFamily="18" charset="0"/>
                        </a:rPr>
                        <a:t> </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effectLst/>
                          <a:latin typeface="Calibri" panose="020F0502020204030204" pitchFamily="34" charset="0"/>
                          <a:ea typeface="新細明體" panose="02020500000000000000" pitchFamily="18" charset="-120"/>
                          <a:cs typeface="Times New Roman" panose="02020603050405020304" pitchFamily="18" charset="0"/>
                        </a:rPr>
                        <a:t>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000" b="1" kern="100" dirty="0">
                          <a:effectLst/>
                          <a:latin typeface="Calibri" panose="020F0502020204030204" pitchFamily="34" charset="0"/>
                          <a:ea typeface="新細明體" panose="02020500000000000000" pitchFamily="18" charset="-120"/>
                          <a:cs typeface="Times New Roman" panose="02020603050405020304" pitchFamily="18" charset="0"/>
                        </a:rPr>
                        <a:t>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711835">
                        <a:spcAft>
                          <a:spcPts val="0"/>
                        </a:spcAft>
                      </a:pPr>
                      <a:r>
                        <a:rPr lang="en-US" sz="40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770</a:t>
                      </a:r>
                      <a:r>
                        <a:rPr lang="zh-TW" sz="4000" b="1"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元</a:t>
                      </a:r>
                      <a:endParaRPr lang="zh-TW" sz="40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55507" marR="555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3989696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3"/>
          <p:cNvSpPr txBox="1">
            <a:spLocks noChangeArrowheads="1"/>
          </p:cNvSpPr>
          <p:nvPr/>
        </p:nvSpPr>
        <p:spPr bwMode="auto">
          <a:xfrm>
            <a:off x="251520" y="1304764"/>
            <a:ext cx="85344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95000"/>
                    </a:scheme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zh-TW" altLang="en-US" sz="7200" b="1" dirty="0">
                <a:ea typeface="新細明體" panose="02020500000000000000" pitchFamily="18" charset="-120"/>
              </a:rPr>
              <a:t>東安</a:t>
            </a:r>
            <a:r>
              <a:rPr lang="zh-TW" altLang="en-US" sz="7200" b="1" dirty="0" smtClean="0">
                <a:ea typeface="新細明體" panose="02020500000000000000" pitchFamily="18" charset="-120"/>
              </a:rPr>
              <a:t>國中美術班</a:t>
            </a:r>
            <a:endParaRPr lang="en-US" altLang="en-US" sz="7200" b="1" dirty="0">
              <a:solidFill>
                <a:srgbClr val="FF0080"/>
              </a:solidFill>
            </a:endParaRPr>
          </a:p>
        </p:txBody>
      </p:sp>
      <p:sp>
        <p:nvSpPr>
          <p:cNvPr id="2138" name="Text Box 90"/>
          <p:cNvSpPr txBox="1">
            <a:spLocks noChangeArrowheads="1"/>
          </p:cNvSpPr>
          <p:nvPr/>
        </p:nvSpPr>
        <p:spPr bwMode="auto">
          <a:xfrm>
            <a:off x="647564" y="3390798"/>
            <a:ext cx="748883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35921" dir="2700000" algn="ctr" rotWithShape="0">
                    <a:schemeClr val="bg2">
                      <a:alpha val="95000"/>
                    </a:schemeClr>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zh-TW" altLang="en-US" sz="4600" b="1" dirty="0" smtClean="0">
                <a:solidFill>
                  <a:srgbClr val="BF0060"/>
                </a:solidFill>
                <a:latin typeface="細明體" panose="02020509000000000000" pitchFamily="49" charset="-120"/>
                <a:ea typeface="細明體" panose="02020509000000000000" pitchFamily="49" charset="-120"/>
              </a:rPr>
              <a:t>懇請各位家長的協助與配合</a:t>
            </a:r>
            <a:endParaRPr lang="en-US" altLang="zh-TW" sz="4600" b="1" dirty="0" smtClean="0">
              <a:solidFill>
                <a:srgbClr val="BF0060"/>
              </a:solidFill>
              <a:latin typeface="細明體" panose="02020509000000000000" pitchFamily="49" charset="-120"/>
              <a:ea typeface="細明體" panose="02020509000000000000" pitchFamily="49" charset="-120"/>
            </a:endParaRPr>
          </a:p>
        </p:txBody>
      </p:sp>
      <p:sp>
        <p:nvSpPr>
          <p:cNvPr id="17413" name="投影片編號版面配置區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C37C5-C8B9-488D-9CAC-A30ED17EA4F4}" type="slidenum">
              <a:rPr lang="en-US" altLang="en-US" sz="1400" smtClean="0"/>
              <a:pPr>
                <a:spcBef>
                  <a:spcPct val="0"/>
                </a:spcBef>
                <a:buFontTx/>
                <a:buNone/>
              </a:pPr>
              <a:t>33</a:t>
            </a:fld>
            <a:endParaRPr lang="en-US" altLang="en-US" sz="1400" dirty="0" smtClean="0"/>
          </a:p>
        </p:txBody>
      </p:sp>
    </p:spTree>
    <p:extLst>
      <p:ext uri="{BB962C8B-B14F-4D97-AF65-F5344CB8AC3E}">
        <p14:creationId xmlns:p14="http://schemas.microsoft.com/office/powerpoint/2010/main" val="40816762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pPr>
              <a:defRPr/>
            </a:pPr>
            <a:fld id="{DFE65973-48E1-43AF-B130-B42D1BC195D5}" type="slidenum">
              <a:rPr lang="en-US" altLang="en-US" smtClean="0"/>
              <a:pPr>
                <a:defRPr/>
              </a:pPr>
              <a:t>34</a:t>
            </a:fld>
            <a:endParaRPr lang="en-US" altLang="en-US" dirty="0"/>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58009" y="969548"/>
            <a:ext cx="6573631" cy="4930224"/>
          </a:xfrm>
          <a:prstGeom prst="rect">
            <a:avLst/>
          </a:prstGeom>
        </p:spPr>
      </p:pic>
    </p:spTree>
    <p:extLst>
      <p:ext uri="{BB962C8B-B14F-4D97-AF65-F5344CB8AC3E}">
        <p14:creationId xmlns:p14="http://schemas.microsoft.com/office/powerpoint/2010/main" val="864318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b="1" dirty="0"/>
              <a:t>東安</a:t>
            </a:r>
            <a:r>
              <a:rPr lang="zh-TW" altLang="zh-TW" b="1" dirty="0" smtClean="0"/>
              <a:t>國中美術班與</a:t>
            </a:r>
            <a:r>
              <a:rPr lang="zh-TW" altLang="zh-TW" b="1" dirty="0"/>
              <a:t>普通</a:t>
            </a:r>
            <a:r>
              <a:rPr lang="zh-TW" altLang="zh-TW" b="1" dirty="0" smtClean="0"/>
              <a:t>班</a:t>
            </a:r>
            <a:r>
              <a:rPr lang="en-US" altLang="zh-TW" b="1" dirty="0" smtClean="0"/>
              <a:t/>
            </a:r>
            <a:br>
              <a:rPr lang="en-US" altLang="zh-TW" b="1" dirty="0" smtClean="0"/>
            </a:br>
            <a:r>
              <a:rPr lang="zh-TW" altLang="zh-TW" b="1" dirty="0" smtClean="0"/>
              <a:t>課程</a:t>
            </a:r>
            <a:r>
              <a:rPr lang="zh-TW" altLang="zh-TW" b="1" dirty="0"/>
              <a:t>內容比較</a:t>
            </a:r>
            <a:endParaRPr lang="zh-TW" altLang="en-US" dirty="0"/>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4</a:t>
            </a:fld>
            <a:endParaRPr lang="en-US" altLang="en-US" dirty="0"/>
          </a:p>
        </p:txBody>
      </p:sp>
      <p:graphicFrame>
        <p:nvGraphicFramePr>
          <p:cNvPr id="8" name="表格 7"/>
          <p:cNvGraphicFramePr>
            <a:graphicFrameLocks noGrp="1"/>
          </p:cNvGraphicFramePr>
          <p:nvPr>
            <p:extLst>
              <p:ext uri="{D42A27DB-BD31-4B8C-83A1-F6EECF244321}">
                <p14:modId xmlns:p14="http://schemas.microsoft.com/office/powerpoint/2010/main" val="1767551835"/>
              </p:ext>
            </p:extLst>
          </p:nvPr>
        </p:nvGraphicFramePr>
        <p:xfrm>
          <a:off x="575556" y="2144563"/>
          <a:ext cx="7812869" cy="4393915"/>
        </p:xfrm>
        <a:graphic>
          <a:graphicData uri="http://schemas.openxmlformats.org/drawingml/2006/table">
            <a:tbl>
              <a:tblPr firstRow="1" firstCol="1" bandRow="1"/>
              <a:tblGrid>
                <a:gridCol w="3373880"/>
                <a:gridCol w="618726"/>
                <a:gridCol w="2609982"/>
                <a:gridCol w="1210281"/>
              </a:tblGrid>
              <a:tr h="492475">
                <a:tc gridSpan="2">
                  <a:txBody>
                    <a:bodyPr/>
                    <a:lstStyle/>
                    <a:p>
                      <a:pPr algn="ctr">
                        <a:spcAft>
                          <a:spcPts val="0"/>
                        </a:spcAft>
                      </a:pPr>
                      <a:r>
                        <a:rPr lang="zh-TW" sz="2000" b="1" kern="100" dirty="0">
                          <a:effectLst/>
                          <a:latin typeface="Calibri" panose="020F0502020204030204" pitchFamily="34" charset="0"/>
                          <a:ea typeface="標楷體" panose="03000509000000000000" pitchFamily="65" charset="-120"/>
                          <a:cs typeface="Times New Roman" panose="02020603050405020304" pitchFamily="18" charset="0"/>
                        </a:rPr>
                        <a:t>普通班</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zh-TW" altLang="en-US"/>
                    </a:p>
                  </a:txBody>
                  <a:tcPr/>
                </a:tc>
                <a:tc gridSpan="2">
                  <a:txBody>
                    <a:bodyPr/>
                    <a:lstStyle/>
                    <a:p>
                      <a:pPr algn="ctr">
                        <a:spcAft>
                          <a:spcPts val="0"/>
                        </a:spcAft>
                      </a:pPr>
                      <a:r>
                        <a:rPr lang="zh-TW" sz="2000" b="1" kern="100" dirty="0">
                          <a:effectLst/>
                          <a:latin typeface="Calibri" panose="020F0502020204030204" pitchFamily="34" charset="0"/>
                          <a:ea typeface="標楷體" panose="03000509000000000000" pitchFamily="65" charset="-120"/>
                          <a:cs typeface="Times New Roman" panose="02020603050405020304" pitchFamily="18" charset="0"/>
                        </a:rPr>
                        <a:t>美術班</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zh-TW" altLang="en-US"/>
                    </a:p>
                  </a:txBody>
                  <a:tcPr/>
                </a:tc>
              </a:tr>
              <a:tr h="240395">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國文</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閱讀</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6</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國文</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閱讀</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6</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395">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英文</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外師</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英文</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外師</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395">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數學</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數學</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395">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社會</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歷史</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地理</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公民</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社會</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歷史</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地理</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公民</a:t>
                      </a:r>
                      <a:r>
                        <a:rPr lang="en-US" sz="16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395">
                <a:tc>
                  <a:txBody>
                    <a:bodyPr/>
                    <a:lstStyle/>
                    <a:p>
                      <a:pPr algn="ctr">
                        <a:spcAft>
                          <a:spcPts val="0"/>
                        </a:spcAft>
                      </a:pPr>
                      <a:r>
                        <a:rPr lang="zh-TW" sz="1600" kern="100">
                          <a:effectLst/>
                          <a:latin typeface="Calibri" panose="020F0502020204030204" pitchFamily="34" charset="0"/>
                          <a:ea typeface="標楷體" panose="03000509000000000000" pitchFamily="65" charset="-120"/>
                          <a:cs typeface="Times New Roman" panose="02020603050405020304" pitchFamily="18" charset="0"/>
                        </a:rPr>
                        <a:t>自然</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4</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自然</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4</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395">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班週會</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600" kern="100" dirty="0">
                          <a:effectLst/>
                          <a:latin typeface="Calibri" panose="020F0502020204030204" pitchFamily="34" charset="0"/>
                          <a:ea typeface="標楷體" panose="03000509000000000000" pitchFamily="65" charset="-120"/>
                          <a:cs typeface="Times New Roman" panose="02020603050405020304" pitchFamily="18" charset="0"/>
                        </a:rPr>
                        <a:t>班週會</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600"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0395">
                <a:tc>
                  <a:txBody>
                    <a:bodyPr/>
                    <a:lstStyle/>
                    <a:p>
                      <a:pPr algn="ct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健康</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體育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健康</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體育</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240395">
                <a:tc>
                  <a:txBody>
                    <a:bodyPr/>
                    <a:lstStyle/>
                    <a:p>
                      <a:pPr algn="ct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電腦</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音樂表演</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240395">
                <a:tc>
                  <a:txBody>
                    <a:bodyPr/>
                    <a:lstStyle/>
                    <a:p>
                      <a:pPr algn="ct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聯課活動</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基礎素描</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240395">
                <a:tc>
                  <a:txBody>
                    <a:bodyPr/>
                    <a:lstStyle/>
                    <a:p>
                      <a:pPr algn="ct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綜合活動</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家政童軍</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輔導</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600" b="1" kern="100">
                          <a:effectLst/>
                          <a:latin typeface="Calibri" panose="020F0502020204030204" pitchFamily="34" charset="0"/>
                          <a:ea typeface="標楷體" panose="03000509000000000000" pitchFamily="65" charset="-120"/>
                          <a:cs typeface="Times New Roman" panose="02020603050405020304" pitchFamily="18" charset="0"/>
                        </a:rPr>
                        <a:t>基礎水彩</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240395">
                <a:tc>
                  <a:txBody>
                    <a:bodyPr/>
                    <a:lstStyle/>
                    <a:p>
                      <a:pPr algn="ct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藝術與人文</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音樂</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表演</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視覺</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600" b="1" kern="100">
                          <a:effectLst/>
                          <a:latin typeface="Calibri" panose="020F0502020204030204" pitchFamily="34" charset="0"/>
                          <a:ea typeface="標楷體" panose="03000509000000000000" pitchFamily="65" charset="-120"/>
                          <a:cs typeface="Times New Roman" panose="02020603050405020304" pitchFamily="18" charset="0"/>
                        </a:rPr>
                        <a:t>基礎水墨</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240395">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600" b="1" kern="100">
                          <a:effectLst/>
                          <a:latin typeface="Calibri" panose="020F0502020204030204" pitchFamily="34" charset="0"/>
                          <a:ea typeface="標楷體" panose="03000509000000000000" pitchFamily="65" charset="-120"/>
                          <a:cs typeface="Times New Roman" panose="02020603050405020304" pitchFamily="18" charset="0"/>
                        </a:rPr>
                        <a:t>基礎設計</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240395">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600" b="1" kern="100">
                          <a:effectLst/>
                          <a:latin typeface="Calibri" panose="020F0502020204030204" pitchFamily="34" charset="0"/>
                          <a:ea typeface="標楷體" panose="03000509000000000000" pitchFamily="65" charset="-120"/>
                          <a:cs typeface="Times New Roman" panose="02020603050405020304" pitchFamily="18" charset="0"/>
                        </a:rPr>
                        <a:t>書法</a:t>
                      </a:r>
                      <a:endParaRPr lang="zh-TW" sz="16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6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721183">
                <a:tc gridSpan="2">
                  <a:txBody>
                    <a:bodyPr/>
                    <a:lstStyle/>
                    <a:p>
                      <a:pP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基礎學科</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23</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a:t>
                      </a:r>
                      <a:r>
                        <a:rPr lang="zh-TW" sz="16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健體領域</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節＋電腦</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節＋班週會</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節＋聯課活動</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節＋藝術與人文</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節＋綜合活動</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EDEDED"/>
                    </a:solidFill>
                  </a:tcPr>
                </a:tc>
                <a:tc hMerge="1">
                  <a:txBody>
                    <a:bodyPr/>
                    <a:lstStyle/>
                    <a:p>
                      <a:endParaRPr lang="zh-TW" altLang="en-US"/>
                    </a:p>
                  </a:txBody>
                  <a:tcPr/>
                </a:tc>
                <a:tc gridSpan="2">
                  <a:txBody>
                    <a:bodyPr/>
                    <a:lstStyle/>
                    <a:p>
                      <a:pPr>
                        <a:spcAft>
                          <a:spcPts val="0"/>
                        </a:spcAft>
                      </a:pP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基礎學科</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23</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節＋健體領域</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2</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節＋音樂表演</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節＋班週會</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節＋專業美術術科</a:t>
                      </a:r>
                      <a:r>
                        <a:rPr lang="en-US" sz="1600" b="1" kern="100" dirty="0">
                          <a:effectLst/>
                          <a:latin typeface="Calibri" panose="020F0502020204030204" pitchFamily="34" charset="0"/>
                          <a:ea typeface="標楷體" panose="03000509000000000000" pitchFamily="65" charset="-120"/>
                          <a:cs typeface="Times New Roman" panose="02020603050405020304" pitchFamily="18" charset="0"/>
                        </a:rPr>
                        <a:t>8</a:t>
                      </a:r>
                      <a:r>
                        <a:rPr lang="zh-TW" sz="1600" b="1" kern="100" dirty="0">
                          <a:effectLst/>
                          <a:latin typeface="Calibri" panose="020F0502020204030204" pitchFamily="34" charset="0"/>
                          <a:ea typeface="標楷體" panose="03000509000000000000" pitchFamily="65" charset="-120"/>
                          <a:cs typeface="Times New Roman" panose="02020603050405020304" pitchFamily="18" charset="0"/>
                        </a:rPr>
                        <a:t>節</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FBE4D5"/>
                    </a:solidFill>
                  </a:tcPr>
                </a:tc>
                <a:tc hMerge="1">
                  <a:txBody>
                    <a:bodyPr/>
                    <a:lstStyle/>
                    <a:p>
                      <a:endParaRPr lang="zh-TW" altLang="en-US"/>
                    </a:p>
                  </a:txBody>
                  <a:tcPr/>
                </a:tc>
              </a:tr>
            </a:tbl>
          </a:graphicData>
        </a:graphic>
      </p:graphicFrame>
      <p:sp>
        <p:nvSpPr>
          <p:cNvPr id="9" name="Rectangle 2"/>
          <p:cNvSpPr>
            <a:spLocks noChangeArrowheads="1"/>
          </p:cNvSpPr>
          <p:nvPr/>
        </p:nvSpPr>
        <p:spPr bwMode="auto">
          <a:xfrm>
            <a:off x="575556" y="1482843"/>
            <a:ext cx="7455887"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一</a:t>
            </a:r>
            <a:r>
              <a:rPr kumimoji="0" lang="zh-TW" b="1" i="0" u="none" strike="noStrike" cap="none" normalizeH="0" baseline="0" dirty="0" smtClean="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a:t>
            </a:r>
            <a:r>
              <a:rPr kumimoji="0" lang="zh-TW"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普通班與美術班課程內容比較</a:t>
            </a:r>
            <a:r>
              <a:rPr kumimoji="0" lang="zh-TW" b="1" i="0" u="none" strike="noStrike" cap="none" normalizeH="0" baseline="0" dirty="0" smtClean="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a:t>
            </a:r>
            <a:r>
              <a:rPr kumimoji="0" lang="en-US" altLang="zh-TW"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r>
              <a:rPr kumimoji="0" lang="zh-TW" altLang="en-US"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一週</a:t>
            </a:r>
            <a:r>
              <a:rPr kumimoji="0" lang="en-US" altLang="zh-TW"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5</a:t>
            </a:r>
            <a:r>
              <a:rPr kumimoji="0" lang="zh-TW" altLang="en-US"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天，每天</a:t>
            </a:r>
            <a:r>
              <a:rPr kumimoji="0" lang="en-US" altLang="zh-TW"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7</a:t>
            </a:r>
            <a:r>
              <a:rPr kumimoji="0" lang="zh-TW" altLang="en-US"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節，共</a:t>
            </a:r>
            <a:r>
              <a:rPr kumimoji="0" lang="en-US" altLang="zh-TW"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35</a:t>
            </a:r>
            <a:r>
              <a:rPr kumimoji="0" lang="zh-TW" altLang="en-US"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節計算</a:t>
            </a:r>
            <a:r>
              <a:rPr kumimoji="0" lang="en-US" altLang="zh-TW"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a:t>
            </a:r>
            <a:endParaRPr kumimoji="0" lang="en-US" altLang="zh-TW"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0" lang="en-US" altLang="zh-TW"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0" lang="en-US" altLang="zh-TW" sz="20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7</a:t>
            </a:r>
            <a:r>
              <a:rPr kumimoji="0" lang="zh-TW" altLang="en-US" sz="20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年級</a:t>
            </a:r>
            <a:r>
              <a:rPr kumimoji="0" lang="zh-TW" altLang="en-US" sz="2000" b="1" i="0" u="none" strike="noStrike" cap="none" normalizeH="0" baseline="0" dirty="0" smtClean="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a:t>
            </a:r>
            <a:endParaRPr kumimoji="0" lang="zh-TW" altLang="en-US" sz="20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8319322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5</a:t>
            </a:fld>
            <a:endParaRPr lang="en-US" altLang="en-US" dirty="0"/>
          </a:p>
        </p:txBody>
      </p:sp>
      <p:sp>
        <p:nvSpPr>
          <p:cNvPr id="9" name="Rectangle 2"/>
          <p:cNvSpPr>
            <a:spLocks noChangeArrowheads="1"/>
          </p:cNvSpPr>
          <p:nvPr/>
        </p:nvSpPr>
        <p:spPr bwMode="auto">
          <a:xfrm>
            <a:off x="575556" y="144502"/>
            <a:ext cx="1556836"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b="0"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 </a:t>
            </a:r>
            <a:r>
              <a:rPr kumimoji="0" lang="en-US" altLang="zh-TW" sz="2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8</a:t>
            </a:r>
            <a:r>
              <a:rPr kumimoji="0" lang="zh-TW" altLang="en-US" sz="2800" b="1" i="0" u="none" strike="noStrike" cap="none" normalizeH="0" baseline="0" dirty="0" smtClean="0">
                <a:ln>
                  <a:noFill/>
                </a:ln>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年級</a:t>
            </a:r>
            <a:r>
              <a:rPr kumimoji="0" lang="zh-TW" altLang="en-US" sz="2800" b="1" i="0" u="none" strike="noStrike" cap="none" normalizeH="0" baseline="0" dirty="0" smtClean="0">
                <a:ln>
                  <a:noFill/>
                </a:ln>
                <a:solidFill>
                  <a:schemeClr val="tx1"/>
                </a:solidFill>
                <a:effectLst/>
                <a:latin typeface="新細明體" panose="02020500000000000000" pitchFamily="18" charset="-120"/>
                <a:ea typeface="新細明體" panose="02020500000000000000" pitchFamily="18" charset="-120"/>
                <a:cs typeface="Times New Roman" panose="02020603050405020304" pitchFamily="18" charset="0"/>
              </a:rPr>
              <a:t>：</a:t>
            </a:r>
            <a:endParaRPr kumimoji="0" lang="zh-TW" altLang="en-US" sz="2800" b="0" i="0" u="none" strike="noStrike" cap="none" normalizeH="0" baseline="0" dirty="0" smtClean="0">
              <a:ln>
                <a:noFill/>
              </a:ln>
              <a:solidFill>
                <a:schemeClr val="tx1"/>
              </a:solidFill>
              <a:effectLst/>
            </a:endParaRPr>
          </a:p>
        </p:txBody>
      </p:sp>
      <p:graphicFrame>
        <p:nvGraphicFramePr>
          <p:cNvPr id="4" name="表格 3"/>
          <p:cNvGraphicFramePr>
            <a:graphicFrameLocks noGrp="1"/>
          </p:cNvGraphicFramePr>
          <p:nvPr>
            <p:extLst>
              <p:ext uri="{D42A27DB-BD31-4B8C-83A1-F6EECF244321}">
                <p14:modId xmlns:p14="http://schemas.microsoft.com/office/powerpoint/2010/main" val="1990015636"/>
              </p:ext>
            </p:extLst>
          </p:nvPr>
        </p:nvGraphicFramePr>
        <p:xfrm>
          <a:off x="445122" y="944721"/>
          <a:ext cx="7871293" cy="5538624"/>
        </p:xfrm>
        <a:graphic>
          <a:graphicData uri="http://schemas.openxmlformats.org/drawingml/2006/table">
            <a:tbl>
              <a:tblPr firstRow="1" firstCol="1" bandRow="1"/>
              <a:tblGrid>
                <a:gridCol w="3399110"/>
                <a:gridCol w="623352"/>
                <a:gridCol w="2629500"/>
                <a:gridCol w="1219331"/>
              </a:tblGrid>
              <a:tr h="415891">
                <a:tc gridSpan="2">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普通班</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zh-TW" altLang="en-US"/>
                    </a:p>
                  </a:txBody>
                  <a:tcPr/>
                </a:tc>
                <a:tc gridSpan="2">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美術班</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zh-TW" altLang="en-US"/>
                    </a:p>
                  </a:txBody>
                  <a:tcPr/>
                </a:tc>
              </a:tr>
              <a:tr h="356478">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國文</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國文</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smtClean="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78">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英文</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外師</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英文</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外師</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smtClean="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78">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數學</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數學</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smtClean="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78">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社會</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歷史</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地理</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公民</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4</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社會</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歷史</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地理</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公民</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smtClean="0">
                          <a:effectLst/>
                          <a:latin typeface="標楷體" panose="03000509000000000000" pitchFamily="65" charset="-120"/>
                          <a:ea typeface="新細明體" panose="02020500000000000000" pitchFamily="18" charset="-120"/>
                          <a:cs typeface="Times New Roman" panose="02020603050405020304" pitchFamily="18" charset="0"/>
                        </a:rPr>
                        <a:t>4</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78">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自然</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自然</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smtClean="0">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78">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班週會</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班週會</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6478">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健康</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體育</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健康</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體育</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56478">
                <a:tc>
                  <a:txBody>
                    <a:bodyPr/>
                    <a:lstStyle/>
                    <a:p>
                      <a:pPr algn="ctr">
                        <a:spcAft>
                          <a:spcPts val="0"/>
                        </a:spcAft>
                      </a:pP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電腦</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音樂表演</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56478">
                <a:tc>
                  <a:txBody>
                    <a:bodyPr/>
                    <a:lstStyle/>
                    <a:p>
                      <a:pPr algn="ctr">
                        <a:spcAft>
                          <a:spcPts val="0"/>
                        </a:spcAft>
                      </a:pP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綜合活動</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家政童軍</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輔導</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進階素描</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56478">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藝術與人文</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音樂</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表演</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視覺</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進階水彩</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56478">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書畫應用</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56478">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設計表現</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844997">
                <a:tc gridSpan="2">
                  <a:txBody>
                    <a:bodyPr/>
                    <a:lstStyle/>
                    <a:p>
                      <a:pP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基礎學科</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24</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節相同＋班週會</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健體領域</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節＋電腦</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節＋藝術與人文</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節＋綜合活動</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EDEDED"/>
                    </a:solidFill>
                  </a:tcPr>
                </a:tc>
                <a:tc hMerge="1">
                  <a:txBody>
                    <a:bodyPr/>
                    <a:lstStyle/>
                    <a:p>
                      <a:endParaRPr lang="zh-TW" altLang="en-US"/>
                    </a:p>
                  </a:txBody>
                  <a:tcPr/>
                </a:tc>
                <a:tc gridSpan="2">
                  <a:txBody>
                    <a:bodyPr/>
                    <a:lstStyle/>
                    <a:p>
                      <a:pP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基礎學科</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24</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節相同＋班週會</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節＋健體領域</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節＋音樂表演</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節＋專業美術術科</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8</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FBE4D5"/>
                    </a:solidFill>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3840101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a:xfrm>
            <a:off x="-864604" y="260648"/>
            <a:ext cx="3831704" cy="476250"/>
          </a:xfrm>
        </p:spPr>
        <p:txBody>
          <a:bodyPr/>
          <a:lstStyle/>
          <a:p>
            <a:pPr>
              <a:defRPr/>
            </a:pPr>
            <a:r>
              <a:rPr lang="en-US" altLang="zh-TW" sz="2800" b="1" dirty="0" smtClean="0"/>
              <a:t>9</a:t>
            </a:r>
            <a:r>
              <a:rPr lang="zh-TW" altLang="en-US" sz="2800" b="1" dirty="0" smtClean="0"/>
              <a:t>年級</a:t>
            </a:r>
            <a:endParaRPr lang="en-US" altLang="en-US" sz="2800" b="1" dirty="0"/>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6</a:t>
            </a:fld>
            <a:endParaRPr lang="en-US" altLang="en-US" dirty="0"/>
          </a:p>
        </p:txBody>
      </p:sp>
      <p:graphicFrame>
        <p:nvGraphicFramePr>
          <p:cNvPr id="8" name="表格 7"/>
          <p:cNvGraphicFramePr>
            <a:graphicFrameLocks noGrp="1"/>
          </p:cNvGraphicFramePr>
          <p:nvPr>
            <p:extLst>
              <p:ext uri="{D42A27DB-BD31-4B8C-83A1-F6EECF244321}">
                <p14:modId xmlns:p14="http://schemas.microsoft.com/office/powerpoint/2010/main" val="1585875491"/>
              </p:ext>
            </p:extLst>
          </p:nvPr>
        </p:nvGraphicFramePr>
        <p:xfrm>
          <a:off x="359532" y="839179"/>
          <a:ext cx="8028892" cy="5599405"/>
        </p:xfrm>
        <a:graphic>
          <a:graphicData uri="http://schemas.openxmlformats.org/drawingml/2006/table">
            <a:tbl>
              <a:tblPr firstRow="1" firstCol="1" bandRow="1"/>
              <a:tblGrid>
                <a:gridCol w="3571406"/>
                <a:gridCol w="621304"/>
                <a:gridCol w="2620858"/>
                <a:gridCol w="1215324"/>
              </a:tblGrid>
              <a:tr h="703288">
                <a:tc gridSpan="2">
                  <a:txBody>
                    <a:bodyPr/>
                    <a:lstStyle/>
                    <a:p>
                      <a:pPr algn="ctr">
                        <a:spcAft>
                          <a:spcPts val="0"/>
                        </a:spcAft>
                      </a:pPr>
                      <a:r>
                        <a:rPr lang="zh-TW" sz="2000" b="1" kern="100" dirty="0">
                          <a:effectLst/>
                          <a:latin typeface="Calibri" panose="020F0502020204030204" pitchFamily="34" charset="0"/>
                          <a:ea typeface="標楷體" panose="03000509000000000000" pitchFamily="65" charset="-120"/>
                          <a:cs typeface="Times New Roman" panose="02020603050405020304" pitchFamily="18" charset="0"/>
                        </a:rPr>
                        <a:t>普通班</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zh-TW" altLang="en-US"/>
                    </a:p>
                  </a:txBody>
                  <a:tcPr/>
                </a:tc>
                <a:tc gridSpan="2">
                  <a:txBody>
                    <a:bodyPr/>
                    <a:lstStyle/>
                    <a:p>
                      <a:pPr algn="ctr">
                        <a:spcAft>
                          <a:spcPts val="0"/>
                        </a:spcAft>
                      </a:pPr>
                      <a:r>
                        <a:rPr lang="zh-TW" sz="2000" b="1" kern="100" dirty="0">
                          <a:effectLst/>
                          <a:latin typeface="Calibri" panose="020F0502020204030204" pitchFamily="34" charset="0"/>
                          <a:ea typeface="標楷體" panose="03000509000000000000" pitchFamily="65" charset="-120"/>
                          <a:cs typeface="Times New Roman" panose="02020603050405020304" pitchFamily="18" charset="0"/>
                        </a:rPr>
                        <a:t>美術班</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hMerge="1">
                  <a:txBody>
                    <a:bodyPr/>
                    <a:lstStyle/>
                    <a:p>
                      <a:endParaRPr lang="zh-TW" altLang="en-US"/>
                    </a:p>
                  </a:txBody>
                  <a:tcPr/>
                </a:tc>
              </a:tr>
              <a:tr h="370287">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國文</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5.5</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a:effectLst/>
                          <a:latin typeface="Calibri" panose="020F0502020204030204" pitchFamily="34" charset="0"/>
                          <a:ea typeface="標楷體" panose="03000509000000000000" pitchFamily="65" charset="-120"/>
                          <a:cs typeface="Times New Roman" panose="02020603050405020304" pitchFamily="18" charset="0"/>
                        </a:rPr>
                        <a:t>國文</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7030A0"/>
                          </a:solidFill>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287">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英文</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4.5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英文</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7030A0"/>
                          </a:solidFill>
                          <a:effectLst/>
                          <a:latin typeface="標楷體" panose="03000509000000000000" pitchFamily="65" charset="-120"/>
                          <a:ea typeface="新細明體" panose="02020500000000000000" pitchFamily="18" charset="-120"/>
                          <a:cs typeface="Times New Roman" panose="02020603050405020304" pitchFamily="18" charset="0"/>
                        </a:rPr>
                        <a:t>4</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287">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數學</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數學</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7030A0"/>
                          </a:solidFill>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287">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社會</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歷史</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地理</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公民</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社會</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歷史</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地理</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公民</a:t>
                      </a:r>
                      <a:r>
                        <a:rPr lang="en-US" sz="1800"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7030A0"/>
                          </a:solidFill>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287">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自然</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自然</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7030A0"/>
                          </a:solidFill>
                          <a:effectLst/>
                          <a:latin typeface="標楷體" panose="03000509000000000000" pitchFamily="65" charset="-120"/>
                          <a:ea typeface="新細明體" panose="02020500000000000000" pitchFamily="18" charset="-120"/>
                          <a:cs typeface="Times New Roman" panose="02020603050405020304" pitchFamily="18" charset="0"/>
                        </a:rPr>
                        <a:t>5</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287">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班週會</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kern="100" dirty="0">
                          <a:effectLst/>
                          <a:latin typeface="Calibri" panose="020F0502020204030204" pitchFamily="34" charset="0"/>
                          <a:ea typeface="標楷體" panose="03000509000000000000" pitchFamily="65" charset="-120"/>
                          <a:cs typeface="Times New Roman" panose="02020603050405020304" pitchFamily="18" charset="0"/>
                        </a:rPr>
                        <a:t>班週會</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100" dirty="0">
                          <a:solidFill>
                            <a:srgbClr val="7030A0"/>
                          </a:solidFill>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287">
                <a:tc>
                  <a:txBody>
                    <a:bodyPr/>
                    <a:lstStyle/>
                    <a:p>
                      <a:pPr algn="ctr">
                        <a:spcAft>
                          <a:spcPts val="0"/>
                        </a:spcAft>
                      </a:pP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健康</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體育</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健康</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體育</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70287">
                <a:tc>
                  <a:txBody>
                    <a:bodyPr/>
                    <a:lstStyle/>
                    <a:p>
                      <a:pPr algn="ctr">
                        <a:spcAft>
                          <a:spcPts val="0"/>
                        </a:spcAft>
                      </a:pP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綜合活動</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家政童軍</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輔導</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音樂表演</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1</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70287">
                <a:tc>
                  <a:txBody>
                    <a:bodyPr/>
                    <a:lstStyle/>
                    <a:p>
                      <a:pPr algn="ctr">
                        <a:spcAft>
                          <a:spcPts val="0"/>
                        </a:spcAft>
                      </a:pP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藝術與人文</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音樂</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表演</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視覺</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技法表現</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70287">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a:effectLst/>
                          <a:latin typeface="Calibri" panose="020F0502020204030204" pitchFamily="34" charset="0"/>
                          <a:ea typeface="標楷體" panose="03000509000000000000" pitchFamily="65" charset="-120"/>
                          <a:cs typeface="Times New Roman" panose="02020603050405020304" pitchFamily="18" charset="0"/>
                        </a:rPr>
                        <a:t>書畫表現</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3</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370287">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 </a:t>
                      </a:r>
                      <a:endParaRPr lang="zh-TW" sz="18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視覺傳達</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algn="ctr">
                        <a:spcAft>
                          <a:spcPts val="0"/>
                        </a:spcAft>
                      </a:pPr>
                      <a:r>
                        <a:rPr lang="en-US" sz="1800" b="1" kern="100" dirty="0">
                          <a:effectLst/>
                          <a:latin typeface="標楷體" panose="03000509000000000000" pitchFamily="65" charset="-120"/>
                          <a:ea typeface="新細明體" panose="02020500000000000000" pitchFamily="18" charset="-120"/>
                          <a:cs typeface="Times New Roman" panose="02020603050405020304" pitchFamily="18" charset="0"/>
                        </a:rPr>
                        <a:t>2</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r h="740573">
                <a:tc gridSpan="2">
                  <a:txBody>
                    <a:bodyPr/>
                    <a:lstStyle/>
                    <a:p>
                      <a:pP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基礎學科</a:t>
                      </a:r>
                      <a:r>
                        <a:rPr lang="en-US" sz="1800" b="1" kern="100" dirty="0">
                          <a:solidFill>
                            <a:srgbClr val="FF0000"/>
                          </a:solidFill>
                          <a:effectLst/>
                          <a:latin typeface="Calibri" panose="020F0502020204030204" pitchFamily="34" charset="0"/>
                          <a:ea typeface="標楷體" panose="03000509000000000000" pitchFamily="65" charset="-120"/>
                          <a:cs typeface="Times New Roman" panose="02020603050405020304" pitchFamily="18" charset="0"/>
                        </a:rPr>
                        <a:t>25</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節＋班週會</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a:t>
                      </a:r>
                      <a:r>
                        <a:rPr lang="zh-TW" sz="1800" b="1" kern="100" dirty="0">
                          <a:effectLst/>
                          <a:latin typeface="Calibri" panose="020F0502020204030204" pitchFamily="34" charset="0"/>
                          <a:ea typeface="新細明體" panose="02020500000000000000" pitchFamily="18" charset="-120"/>
                          <a:cs typeface="Times New Roman" panose="02020603050405020304" pitchFamily="18" charset="0"/>
                        </a:rPr>
                        <a:t>＋</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健體領域</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節＋藝術與人文</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節＋綜合活動</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3</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571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EDEDED"/>
                    </a:solidFill>
                  </a:tcPr>
                </a:tc>
                <a:tc hMerge="1">
                  <a:txBody>
                    <a:bodyPr/>
                    <a:lstStyle/>
                    <a:p>
                      <a:endParaRPr lang="zh-TW" altLang="en-US"/>
                    </a:p>
                  </a:txBody>
                  <a:tcPr/>
                </a:tc>
                <a:tc gridSpan="2">
                  <a:txBody>
                    <a:bodyPr/>
                    <a:lstStyle/>
                    <a:p>
                      <a:pPr>
                        <a:spcAft>
                          <a:spcPts val="0"/>
                        </a:spcAft>
                      </a:pP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基礎學科</a:t>
                      </a:r>
                      <a:r>
                        <a:rPr lang="en-US" sz="1800" b="1" kern="100" dirty="0">
                          <a:solidFill>
                            <a:srgbClr val="7030A0"/>
                          </a:solidFill>
                          <a:effectLst/>
                          <a:latin typeface="Calibri" panose="020F0502020204030204" pitchFamily="34" charset="0"/>
                          <a:ea typeface="標楷體" panose="03000509000000000000" pitchFamily="65" charset="-120"/>
                          <a:cs typeface="Times New Roman" panose="02020603050405020304" pitchFamily="18" charset="0"/>
                        </a:rPr>
                        <a:t>24</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節＋健體領域</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節＋班週會</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節＋音樂表演</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1</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節＋專業美術術科</a:t>
                      </a:r>
                      <a:r>
                        <a:rPr lang="en-US" sz="1800" b="1" kern="100" dirty="0">
                          <a:effectLst/>
                          <a:latin typeface="Calibri" panose="020F0502020204030204" pitchFamily="34" charset="0"/>
                          <a:ea typeface="標楷體" panose="03000509000000000000" pitchFamily="65" charset="-120"/>
                          <a:cs typeface="Times New Roman" panose="02020603050405020304" pitchFamily="18" charset="0"/>
                        </a:rPr>
                        <a:t>8</a:t>
                      </a:r>
                      <a:r>
                        <a:rPr lang="zh-TW" sz="1800" b="1" kern="100" dirty="0">
                          <a:effectLst/>
                          <a:latin typeface="Calibri" panose="020F0502020204030204" pitchFamily="34" charset="0"/>
                          <a:ea typeface="標楷體" panose="03000509000000000000" pitchFamily="65" charset="-120"/>
                          <a:cs typeface="Times New Roman" panose="02020603050405020304" pitchFamily="18" charset="0"/>
                        </a:rPr>
                        <a:t>節</a:t>
                      </a:r>
                      <a:endParaRPr lang="zh-TW" sz="18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lnL w="19050" cap="flat" cmpd="dbl"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solidFill>
                      <a:srgbClr val="FBE4D5"/>
                    </a:solidFill>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3944413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6876" y="332656"/>
            <a:ext cx="8229600" cy="1143000"/>
          </a:xfrm>
        </p:spPr>
        <p:txBody>
          <a:bodyPr/>
          <a:lstStyle/>
          <a:p>
            <a:r>
              <a:rPr lang="zh-TW" altLang="en-US" b="1" dirty="0" smtClean="0">
                <a:latin typeface="細明體" panose="02020509000000000000" pitchFamily="49" charset="-120"/>
                <a:ea typeface="細明體" panose="02020509000000000000" pitchFamily="49" charset="-120"/>
              </a:rPr>
              <a:t>術科專業</a:t>
            </a:r>
            <a:r>
              <a:rPr lang="zh-TW" altLang="en-US" b="1" dirty="0">
                <a:latin typeface="細明體" panose="02020509000000000000" pitchFamily="49" charset="-120"/>
                <a:ea typeface="細明體" panose="02020509000000000000" pitchFamily="49" charset="-120"/>
              </a:rPr>
              <a:t>課程規劃</a:t>
            </a:r>
            <a:r>
              <a:rPr lang="zh-TW" altLang="en-US" dirty="0"/>
              <a:t/>
            </a:r>
            <a:br>
              <a:rPr lang="zh-TW" altLang="en-US" dirty="0"/>
            </a:br>
            <a:endParaRPr lang="zh-TW" altLang="en-US" dirty="0"/>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7</a:t>
            </a:fld>
            <a:endParaRPr lang="en-US" altLang="en-US" dirty="0"/>
          </a:p>
        </p:txBody>
      </p:sp>
      <p:graphicFrame>
        <p:nvGraphicFramePr>
          <p:cNvPr id="7" name="表格 6"/>
          <p:cNvGraphicFramePr>
            <a:graphicFrameLocks noGrp="1"/>
          </p:cNvGraphicFramePr>
          <p:nvPr>
            <p:extLst>
              <p:ext uri="{D42A27DB-BD31-4B8C-83A1-F6EECF244321}">
                <p14:modId xmlns:p14="http://schemas.microsoft.com/office/powerpoint/2010/main" val="2585106205"/>
              </p:ext>
            </p:extLst>
          </p:nvPr>
        </p:nvGraphicFramePr>
        <p:xfrm>
          <a:off x="316372" y="1052736"/>
          <a:ext cx="8540104" cy="5668740"/>
        </p:xfrm>
        <a:graphic>
          <a:graphicData uri="http://schemas.openxmlformats.org/drawingml/2006/table">
            <a:tbl>
              <a:tblPr firstRow="1" firstCol="1" bandRow="1"/>
              <a:tblGrid>
                <a:gridCol w="859369"/>
                <a:gridCol w="2533857"/>
                <a:gridCol w="2533857"/>
                <a:gridCol w="2613021"/>
              </a:tblGrid>
              <a:tr h="657901">
                <a:tc>
                  <a:txBody>
                    <a:bodyPr/>
                    <a:lstStyle/>
                    <a:p>
                      <a:pPr algn="ctr">
                        <a:spcAft>
                          <a:spcPts val="0"/>
                        </a:spcAft>
                      </a:pPr>
                      <a:r>
                        <a:rPr lang="zh-TW" sz="1200" kern="100" dirty="0">
                          <a:effectLst/>
                          <a:latin typeface="細明體" panose="02020509000000000000" pitchFamily="49" charset="-120"/>
                          <a:ea typeface="細明體" panose="02020509000000000000" pitchFamily="49" charset="-120"/>
                          <a:cs typeface="Times New Roman" panose="02020603050405020304" pitchFamily="18" charset="0"/>
                        </a:rPr>
                        <a:t>年級</a:t>
                      </a:r>
                      <a:r>
                        <a:rPr lang="en-US" sz="1200" kern="100" dirty="0">
                          <a:effectLst/>
                          <a:latin typeface="細明體" panose="02020509000000000000" pitchFamily="49" charset="-120"/>
                          <a:ea typeface="細明體" panose="02020509000000000000" pitchFamily="49" charset="-120"/>
                          <a:cs typeface="Times New Roman" panose="02020603050405020304" pitchFamily="18" charset="0"/>
                        </a:rPr>
                        <a:t>     </a:t>
                      </a:r>
                      <a:endParaRPr lang="zh-TW" sz="1200" kern="100" dirty="0">
                        <a:effectLst/>
                        <a:latin typeface="細明體" panose="02020509000000000000" pitchFamily="49" charset="-120"/>
                        <a:ea typeface="細明體" panose="02020509000000000000" pitchFamily="49" charset="-120"/>
                        <a:cs typeface="Times New Roman" panose="02020603050405020304" pitchFamily="18" charset="0"/>
                      </a:endParaRPr>
                    </a:p>
                    <a:p>
                      <a:pPr>
                        <a:spcAft>
                          <a:spcPts val="0"/>
                        </a:spcAft>
                      </a:pPr>
                      <a:r>
                        <a:rPr lang="zh-TW" sz="1200" kern="100" dirty="0">
                          <a:effectLst/>
                          <a:latin typeface="細明體" panose="02020509000000000000" pitchFamily="49" charset="-120"/>
                          <a:ea typeface="細明體" panose="02020509000000000000" pitchFamily="49" charset="-120"/>
                          <a:cs typeface="Times New Roman" panose="02020603050405020304" pitchFamily="18" charset="0"/>
                        </a:rPr>
                        <a:t>項目</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ctr">
                        <a:spcAft>
                          <a:spcPts val="0"/>
                        </a:spcAft>
                      </a:pP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七年級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八年級</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九年級</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9063">
                <a:tc>
                  <a:txBody>
                    <a:bodyPr/>
                    <a:lstStyle/>
                    <a:p>
                      <a:pPr algn="ctr">
                        <a:spcAft>
                          <a:spcPts val="0"/>
                        </a:spcAft>
                      </a:pPr>
                      <a:r>
                        <a:rPr lang="zh-TW" sz="1600" b="1" kern="100" dirty="0">
                          <a:effectLst/>
                          <a:latin typeface="細明體" panose="02020509000000000000" pitchFamily="49" charset="-120"/>
                          <a:ea typeface="細明體" panose="02020509000000000000" pitchFamily="49" charset="-120"/>
                          <a:cs typeface="Times New Roman" panose="02020603050405020304" pitchFamily="18" charset="0"/>
                        </a:rPr>
                        <a:t>內容</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1600" kern="100" dirty="0">
                          <a:effectLst/>
                          <a:latin typeface="細明體" panose="02020509000000000000" pitchFamily="49" charset="-120"/>
                          <a:ea typeface="細明體" panose="02020509000000000000" pitchFamily="49" charset="-120"/>
                          <a:cs typeface="Times New Roman" panose="02020603050405020304" pitchFamily="18" charset="0"/>
                        </a:rPr>
                        <a:t>著重</a:t>
                      </a:r>
                      <a:r>
                        <a:rPr lang="zh-TW" sz="1600" b="1" i="1" kern="100" dirty="0">
                          <a:effectLst/>
                          <a:latin typeface="細明體" panose="02020509000000000000" pitchFamily="49" charset="-120"/>
                          <a:ea typeface="細明體" panose="02020509000000000000" pitchFamily="49" charset="-120"/>
                          <a:cs typeface="Times New Roman" panose="02020603050405020304" pitchFamily="18" charset="0"/>
                        </a:rPr>
                        <a:t>基礎課程</a:t>
                      </a:r>
                      <a:r>
                        <a:rPr lang="zh-TW" sz="1600" kern="100" dirty="0">
                          <a:effectLst/>
                          <a:latin typeface="細明體" panose="02020509000000000000" pitchFamily="49" charset="-120"/>
                          <a:ea typeface="細明體" panose="02020509000000000000" pitchFamily="49" charset="-120"/>
                          <a:cs typeface="Times New Roman" panose="02020603050405020304" pitchFamily="18" charset="0"/>
                        </a:rPr>
                        <a:t>為主。透過紮實的基礎技法訓練與基本美術素養。培養觀察力、造形能力，並熟悉各種材料、工具之使用。</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1600" kern="100" dirty="0">
                          <a:effectLst/>
                          <a:latin typeface="細明體" panose="02020509000000000000" pitchFamily="49" charset="-120"/>
                          <a:ea typeface="細明體" panose="02020509000000000000" pitchFamily="49" charset="-120"/>
                          <a:cs typeface="Times New Roman" panose="02020603050405020304" pitchFamily="18" charset="0"/>
                        </a:rPr>
                        <a:t>著重</a:t>
                      </a:r>
                      <a:r>
                        <a:rPr lang="zh-TW" sz="1600" b="1" i="1" kern="100" dirty="0">
                          <a:effectLst/>
                          <a:latin typeface="細明體" panose="02020509000000000000" pitchFamily="49" charset="-120"/>
                          <a:ea typeface="細明體" panose="02020509000000000000" pitchFamily="49" charset="-120"/>
                          <a:cs typeface="Times New Roman" panose="02020603050405020304" pitchFamily="18" charset="0"/>
                        </a:rPr>
                        <a:t>進階課程</a:t>
                      </a:r>
                      <a:r>
                        <a:rPr lang="zh-TW" sz="1600" kern="100" dirty="0">
                          <a:effectLst/>
                          <a:latin typeface="細明體" panose="02020509000000000000" pitchFamily="49" charset="-120"/>
                          <a:ea typeface="細明體" panose="02020509000000000000" pitchFamily="49" charset="-120"/>
                          <a:cs typeface="Times New Roman" panose="02020603050405020304" pitchFamily="18" charset="0"/>
                        </a:rPr>
                        <a:t>為主。運用不同媒材，鼓勵學生多元嘗試，多方觀摩吸收，並練習創作，力求題材、風格之多變化。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1600" kern="100" dirty="0">
                          <a:effectLst/>
                          <a:latin typeface="細明體" panose="02020509000000000000" pitchFamily="49" charset="-120"/>
                          <a:ea typeface="細明體" panose="02020509000000000000" pitchFamily="49" charset="-120"/>
                          <a:cs typeface="Times New Roman" panose="02020603050405020304" pitchFamily="18" charset="0"/>
                        </a:rPr>
                        <a:t>著重</a:t>
                      </a:r>
                      <a:r>
                        <a:rPr lang="zh-TW" sz="1600" b="1" i="1" kern="100" dirty="0">
                          <a:effectLst/>
                          <a:latin typeface="細明體" panose="02020509000000000000" pitchFamily="49" charset="-120"/>
                          <a:ea typeface="細明體" panose="02020509000000000000" pitchFamily="49" charset="-120"/>
                          <a:cs typeface="Times New Roman" panose="02020603050405020304" pitchFamily="18" charset="0"/>
                        </a:rPr>
                        <a:t>表現課程</a:t>
                      </a:r>
                      <a:r>
                        <a:rPr lang="zh-TW" sz="1600" kern="100" dirty="0">
                          <a:effectLst/>
                          <a:latin typeface="細明體" panose="02020509000000000000" pitchFamily="49" charset="-120"/>
                          <a:ea typeface="細明體" panose="02020509000000000000" pitchFamily="49" charset="-120"/>
                          <a:cs typeface="Times New Roman" panose="02020603050405020304" pitchFamily="18" charset="0"/>
                        </a:rPr>
                        <a:t>為主。以畢業製作、獨立創作為主，並藉畢業美展展現美術班三年的學習成果。</a:t>
                      </a:r>
                      <a:r>
                        <a:rPr lang="zh-TW" sz="1600" b="1" kern="100" dirty="0">
                          <a:effectLst/>
                          <a:latin typeface="細明體" panose="02020509000000000000" pitchFamily="49" charset="-120"/>
                          <a:ea typeface="細明體" panose="02020509000000000000" pitchFamily="49" charset="-120"/>
                          <a:cs typeface="Times New Roman" panose="02020603050405020304" pitchFamily="18" charset="0"/>
                        </a:rPr>
                        <a:t>輔導參加高中美術班術科考試。</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48413">
                <a:tc>
                  <a:txBody>
                    <a:bodyPr/>
                    <a:lstStyle/>
                    <a:p>
                      <a:pPr algn="ctr">
                        <a:spcAft>
                          <a:spcPts val="0"/>
                        </a:spcAft>
                      </a:pPr>
                      <a:r>
                        <a:rPr lang="zh-TW" sz="1600" b="1" kern="100" dirty="0">
                          <a:effectLst/>
                          <a:latin typeface="細明體" panose="02020509000000000000" pitchFamily="49" charset="-120"/>
                          <a:ea typeface="細明體" panose="02020509000000000000" pitchFamily="49" charset="-120"/>
                          <a:cs typeface="Times New Roman" panose="02020603050405020304" pitchFamily="18" charset="0"/>
                        </a:rPr>
                        <a:t>科目</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1800" b="1" kern="100">
                          <a:effectLst/>
                          <a:latin typeface="細明體" panose="02020509000000000000" pitchFamily="49" charset="-120"/>
                          <a:ea typeface="細明體" panose="02020509000000000000" pitchFamily="49" charset="-120"/>
                          <a:cs typeface="Times New Roman" panose="02020603050405020304" pitchFamily="18" charset="0"/>
                        </a:rPr>
                        <a:t>基礎素描</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a:effectLst/>
                          <a:latin typeface="細明體" panose="02020509000000000000" pitchFamily="49" charset="-120"/>
                          <a:ea typeface="細明體" panose="02020509000000000000" pitchFamily="49" charset="-120"/>
                          <a:cs typeface="Times New Roman" panose="02020603050405020304" pitchFamily="18" charset="0"/>
                        </a:rPr>
                        <a:t>節</a:t>
                      </a:r>
                    </a:p>
                    <a:p>
                      <a:pPr>
                        <a:lnSpc>
                          <a:spcPts val="2400"/>
                        </a:lnSpc>
                        <a:spcAft>
                          <a:spcPts val="0"/>
                        </a:spcAft>
                      </a:pPr>
                      <a:r>
                        <a:rPr lang="zh-TW" sz="1800" b="1" kern="100">
                          <a:effectLst/>
                          <a:latin typeface="細明體" panose="02020509000000000000" pitchFamily="49" charset="-120"/>
                          <a:ea typeface="細明體" panose="02020509000000000000" pitchFamily="49" charset="-120"/>
                          <a:cs typeface="Times New Roman" panose="02020603050405020304" pitchFamily="18" charset="0"/>
                        </a:rPr>
                        <a:t>基礎水彩</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a:effectLst/>
                          <a:latin typeface="細明體" panose="02020509000000000000" pitchFamily="49" charset="-120"/>
                          <a:ea typeface="細明體" panose="02020509000000000000" pitchFamily="49" charset="-120"/>
                          <a:cs typeface="Times New Roman" panose="02020603050405020304" pitchFamily="18" charset="0"/>
                        </a:rPr>
                        <a:t>節</a:t>
                      </a:r>
                    </a:p>
                    <a:p>
                      <a:pPr>
                        <a:lnSpc>
                          <a:spcPts val="2400"/>
                        </a:lnSpc>
                        <a:spcAft>
                          <a:spcPts val="0"/>
                        </a:spcAft>
                      </a:pPr>
                      <a:r>
                        <a:rPr lang="zh-TW" sz="1800" b="1" kern="100">
                          <a:effectLst/>
                          <a:latin typeface="細明體" panose="02020509000000000000" pitchFamily="49" charset="-120"/>
                          <a:ea typeface="細明體" panose="02020509000000000000" pitchFamily="49" charset="-120"/>
                          <a:cs typeface="Times New Roman" panose="02020603050405020304" pitchFamily="18" charset="0"/>
                        </a:rPr>
                        <a:t>基礎水墨</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a:effectLst/>
                          <a:latin typeface="細明體" panose="02020509000000000000" pitchFamily="49" charset="-120"/>
                          <a:ea typeface="細明體" panose="02020509000000000000" pitchFamily="49" charset="-120"/>
                          <a:cs typeface="Times New Roman" panose="02020603050405020304" pitchFamily="18" charset="0"/>
                        </a:rPr>
                        <a:t>節</a:t>
                      </a:r>
                    </a:p>
                    <a:p>
                      <a:pPr>
                        <a:lnSpc>
                          <a:spcPts val="2400"/>
                        </a:lnSpc>
                        <a:spcAft>
                          <a:spcPts val="0"/>
                        </a:spcAft>
                      </a:pPr>
                      <a:r>
                        <a:rPr lang="zh-TW" sz="1800" b="1" kern="100">
                          <a:effectLst/>
                          <a:latin typeface="細明體" panose="02020509000000000000" pitchFamily="49" charset="-120"/>
                          <a:ea typeface="細明體" panose="02020509000000000000" pitchFamily="49" charset="-120"/>
                          <a:cs typeface="Times New Roman" panose="02020603050405020304" pitchFamily="18" charset="0"/>
                        </a:rPr>
                        <a:t>基礎設計</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1</a:t>
                      </a:r>
                      <a:r>
                        <a:rPr lang="zh-TW" sz="1800" b="1" kern="100">
                          <a:effectLst/>
                          <a:latin typeface="細明體" panose="02020509000000000000" pitchFamily="49" charset="-120"/>
                          <a:ea typeface="細明體" panose="02020509000000000000" pitchFamily="49" charset="-120"/>
                          <a:cs typeface="Times New Roman" panose="02020603050405020304" pitchFamily="18" charset="0"/>
                        </a:rPr>
                        <a:t>節</a:t>
                      </a:r>
                    </a:p>
                    <a:p>
                      <a:pPr>
                        <a:lnSpc>
                          <a:spcPts val="2400"/>
                        </a:lnSpc>
                        <a:spcAft>
                          <a:spcPts val="0"/>
                        </a:spcAft>
                      </a:pP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smtClean="0">
                          <a:effectLst/>
                          <a:latin typeface="細明體" panose="02020509000000000000" pitchFamily="49" charset="-120"/>
                          <a:ea typeface="細明體" panose="02020509000000000000" pitchFamily="49" charset="-120"/>
                          <a:cs typeface="Times New Roman" panose="02020603050405020304" pitchFamily="18" charset="0"/>
                        </a:rPr>
                        <a:t>書法</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 </a:t>
                      </a:r>
                      <a:r>
                        <a:rPr lang="zh-TW" sz="1800" b="1" kern="10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1</a:t>
                      </a:r>
                      <a:r>
                        <a:rPr lang="zh-TW" sz="1800" b="1" kern="100">
                          <a:effectLst/>
                          <a:latin typeface="細明體" panose="02020509000000000000" pitchFamily="49" charset="-120"/>
                          <a:ea typeface="細明體" panose="02020509000000000000" pitchFamily="49" charset="-120"/>
                          <a:cs typeface="Times New Roman" panose="02020603050405020304" pitchFamily="18" charset="0"/>
                        </a:rPr>
                        <a:t>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進階</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素描</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節</a:t>
                      </a:r>
                    </a:p>
                    <a:p>
                      <a:pPr>
                        <a:lnSpc>
                          <a:spcPts val="2400"/>
                        </a:lnSpc>
                        <a:spcAft>
                          <a:spcPts val="0"/>
                        </a:spcAft>
                      </a:pP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進階</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水彩</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節</a:t>
                      </a:r>
                    </a:p>
                    <a:p>
                      <a:pPr>
                        <a:lnSpc>
                          <a:spcPts val="2400"/>
                        </a:lnSpc>
                        <a:spcAft>
                          <a:spcPts val="0"/>
                        </a:spcAft>
                      </a:pP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書畫</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應用</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節</a:t>
                      </a:r>
                    </a:p>
                    <a:p>
                      <a:pPr>
                        <a:lnSpc>
                          <a:spcPts val="2400"/>
                        </a:lnSpc>
                        <a:spcAft>
                          <a:spcPts val="0"/>
                        </a:spcAft>
                      </a:pP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設計</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表現</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節</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2400"/>
                        </a:lnSpc>
                        <a:spcAft>
                          <a:spcPts val="0"/>
                        </a:spcAft>
                      </a:pP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技法表現</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3</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節</a:t>
                      </a:r>
                      <a:endPar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endParaRPr>
                    </a:p>
                    <a:p>
                      <a:pPr>
                        <a:lnSpc>
                          <a:spcPts val="2400"/>
                        </a:lnSpc>
                        <a:spcAft>
                          <a:spcPts val="0"/>
                        </a:spcAft>
                      </a:pP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書畫表現</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3</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節</a:t>
                      </a:r>
                      <a:endPar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endParaRPr>
                    </a:p>
                    <a:p>
                      <a:pPr>
                        <a:lnSpc>
                          <a:spcPts val="2400"/>
                        </a:lnSpc>
                        <a:spcAft>
                          <a:spcPts val="0"/>
                        </a:spcAft>
                      </a:pP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視覺傳達 </a:t>
                      </a:r>
                      <a:r>
                        <a:rPr 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每週</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節</a:t>
                      </a:r>
                      <a:endPar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9496">
                <a:tc>
                  <a:txBody>
                    <a:bodyPr/>
                    <a:lstStyle/>
                    <a:p>
                      <a:pPr algn="ctr">
                        <a:spcAft>
                          <a:spcPts val="0"/>
                        </a:spcAft>
                      </a:pPr>
                      <a:r>
                        <a:rPr lang="zh-TW" sz="1600" b="1" kern="100" dirty="0">
                          <a:effectLst/>
                          <a:latin typeface="細明體" panose="02020509000000000000" pitchFamily="49" charset="-120"/>
                          <a:ea typeface="細明體" panose="02020509000000000000" pitchFamily="49" charset="-120"/>
                          <a:cs typeface="Times New Roman" panose="02020603050405020304" pitchFamily="18" charset="0"/>
                        </a:rPr>
                        <a:t>合計</a:t>
                      </a:r>
                    </a:p>
                    <a:p>
                      <a:pPr algn="ctr">
                        <a:spcAft>
                          <a:spcPts val="0"/>
                        </a:spcAft>
                      </a:pPr>
                      <a:r>
                        <a:rPr lang="zh-TW" sz="1600" b="1" kern="100" dirty="0">
                          <a:effectLst/>
                          <a:latin typeface="細明體" panose="02020509000000000000" pitchFamily="49" charset="-120"/>
                          <a:ea typeface="細明體" panose="02020509000000000000" pitchFamily="49" charset="-120"/>
                          <a:cs typeface="Times New Roman" panose="02020603050405020304" pitchFamily="18" charset="0"/>
                        </a:rPr>
                        <a:t>節數</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8</a:t>
                      </a:r>
                      <a:endPar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8</a:t>
                      </a:r>
                      <a:endPar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8</a:t>
                      </a:r>
                      <a:endPar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3867">
                <a:tc>
                  <a:txBody>
                    <a:bodyPr/>
                    <a:lstStyle/>
                    <a:p>
                      <a:pPr algn="ctr">
                        <a:spcAft>
                          <a:spcPts val="0"/>
                        </a:spcAft>
                      </a:pPr>
                      <a:r>
                        <a:rPr lang="zh-TW" sz="1600" b="1" kern="100" dirty="0">
                          <a:effectLst/>
                          <a:latin typeface="細明體" panose="02020509000000000000" pitchFamily="49" charset="-120"/>
                          <a:ea typeface="細明體" panose="02020509000000000000" pitchFamily="49" charset="-120"/>
                          <a:cs typeface="Times New Roman" panose="02020603050405020304" pitchFamily="18" charset="0"/>
                        </a:rPr>
                        <a:t>備註</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algn="l">
                        <a:spcAft>
                          <a:spcPts val="0"/>
                        </a:spcAft>
                      </a:pP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1.</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課後</a:t>
                      </a: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增加</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rPr>
                        <a:t>週一次「創意美術」課程</a:t>
                      </a:r>
                      <a:r>
                        <a:rPr lang="en-US" sz="1800" b="1" kern="100" dirty="0">
                          <a:effectLst/>
                          <a:latin typeface="細明體" panose="02020509000000000000" pitchFamily="49" charset="-120"/>
                          <a:ea typeface="細明體" panose="02020509000000000000" pitchFamily="49" charset="-120"/>
                          <a:cs typeface="Times New Roman" panose="02020603050405020304" pitchFamily="18" charset="0"/>
                        </a:rPr>
                        <a:t>2</a:t>
                      </a:r>
                      <a:r>
                        <a:rPr 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節</a:t>
                      </a:r>
                      <a:endPar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endParaRPr>
                    </a:p>
                    <a:p>
                      <a:pPr algn="l">
                        <a:spcAft>
                          <a:spcPts val="0"/>
                        </a:spcAft>
                      </a:pP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2.</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每週課後增加學科複習</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3~5</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節</a:t>
                      </a:r>
                      <a:endPar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endParaRPr>
                    </a:p>
                    <a:p>
                      <a:pPr algn="l">
                        <a:spcAft>
                          <a:spcPts val="0"/>
                        </a:spcAft>
                      </a:pP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3.</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九年級週六進行術科考試加強訓練</a:t>
                      </a:r>
                      <a:endPar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endParaRPr>
                    </a:p>
                    <a:p>
                      <a:pPr algn="l">
                        <a:spcAft>
                          <a:spcPts val="0"/>
                        </a:spcAft>
                      </a:pP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  </a:t>
                      </a:r>
                      <a:r>
                        <a:rPr lang="en-US" altLang="zh-TW"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4.</a:t>
                      </a:r>
                      <a:r>
                        <a:rPr lang="zh-TW" altLang="en-US" sz="1800" b="1" kern="100" dirty="0" smtClean="0">
                          <a:effectLst/>
                          <a:latin typeface="細明體" panose="02020509000000000000" pitchFamily="49" charset="-120"/>
                          <a:ea typeface="細明體" panose="02020509000000000000" pitchFamily="49" charset="-120"/>
                          <a:cs typeface="Times New Roman" panose="02020603050405020304" pitchFamily="18" charset="0"/>
                        </a:rPr>
                        <a:t>安排藝術參觀教學活動</a:t>
                      </a:r>
                      <a:endParaRPr lang="zh-TW" sz="1800" b="1" kern="100" dirty="0">
                        <a:effectLst/>
                        <a:latin typeface="細明體" panose="02020509000000000000" pitchFamily="49" charset="-120"/>
                        <a:ea typeface="細明體" panose="02020509000000000000" pitchFamily="49"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r>
            </a:tbl>
          </a:graphicData>
        </a:graphic>
      </p:graphicFrame>
    </p:spTree>
    <p:extLst>
      <p:ext uri="{BB962C8B-B14F-4D97-AF65-F5344CB8AC3E}">
        <p14:creationId xmlns:p14="http://schemas.microsoft.com/office/powerpoint/2010/main" val="13168814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72362" y="56942"/>
            <a:ext cx="8229600" cy="1143000"/>
          </a:xfrm>
        </p:spPr>
        <p:txBody>
          <a:bodyPr/>
          <a:lstStyle/>
          <a:p>
            <a:r>
              <a:rPr lang="zh-TW" altLang="en-US" b="1" dirty="0">
                <a:latin typeface="細明體" panose="02020509000000000000" pitchFamily="49" charset="-120"/>
                <a:ea typeface="細明體" panose="02020509000000000000" pitchFamily="49" charset="-120"/>
              </a:rPr>
              <a:t>專業課程的總體規劃</a:t>
            </a:r>
            <a:r>
              <a:rPr lang="zh-TW" altLang="en-US" b="1" dirty="0" smtClean="0">
                <a:latin typeface="細明體" panose="02020509000000000000" pitchFamily="49" charset="-120"/>
                <a:ea typeface="細明體" panose="02020509000000000000" pitchFamily="49" charset="-120"/>
              </a:rPr>
              <a:t>情形</a:t>
            </a:r>
            <a:endParaRPr lang="zh-TW" altLang="en-US" b="1" dirty="0">
              <a:latin typeface="細明體" panose="02020509000000000000" pitchFamily="49" charset="-120"/>
              <a:ea typeface="細明體" panose="02020509000000000000" pitchFamily="49" charset="-120"/>
            </a:endParaRPr>
          </a:p>
        </p:txBody>
      </p:sp>
      <p:sp>
        <p:nvSpPr>
          <p:cNvPr id="5" name="投影片編號版面配置區 4"/>
          <p:cNvSpPr>
            <a:spLocks noGrp="1"/>
          </p:cNvSpPr>
          <p:nvPr>
            <p:ph type="sldNum" sz="quarter" idx="12"/>
          </p:nvPr>
        </p:nvSpPr>
        <p:spPr/>
        <p:txBody>
          <a:bodyPr/>
          <a:lstStyle/>
          <a:p>
            <a:pPr>
              <a:defRPr/>
            </a:pPr>
            <a:fld id="{A2F555F6-E019-4776-8C76-0FE44D0F1039}" type="slidenum">
              <a:rPr lang="en-US" altLang="en-US" smtClean="0"/>
              <a:pPr>
                <a:defRPr/>
              </a:pPr>
              <a:t>8</a:t>
            </a:fld>
            <a:endParaRPr lang="en-US" altLang="en-US" dirty="0"/>
          </a:p>
        </p:txBody>
      </p:sp>
      <p:sp>
        <p:nvSpPr>
          <p:cNvPr id="6" name="矩形 5"/>
          <p:cNvSpPr/>
          <p:nvPr/>
        </p:nvSpPr>
        <p:spPr>
          <a:xfrm>
            <a:off x="287524" y="1199942"/>
            <a:ext cx="8399276" cy="5262979"/>
          </a:xfrm>
          <a:prstGeom prst="rect">
            <a:avLst/>
          </a:prstGeom>
        </p:spPr>
        <p:txBody>
          <a:bodyPr wrap="square">
            <a:spAutoFit/>
          </a:bodyPr>
          <a:lstStyle/>
          <a:p>
            <a:r>
              <a:rPr lang="en-US" altLang="zh-TW" sz="2800" b="1" dirty="0" smtClean="0">
                <a:solidFill>
                  <a:srgbClr val="002060"/>
                </a:solidFill>
              </a:rPr>
              <a:t>1.</a:t>
            </a:r>
            <a:r>
              <a:rPr lang="zh-TW" altLang="en-US" sz="2800" b="1" dirty="0" smtClean="0">
                <a:solidFill>
                  <a:srgbClr val="002060"/>
                </a:solidFill>
              </a:rPr>
              <a:t>課程分科</a:t>
            </a:r>
            <a:r>
              <a:rPr lang="zh-TW" altLang="en-US" sz="2800" b="1" dirty="0">
                <a:solidFill>
                  <a:srgbClr val="002060"/>
                </a:solidFill>
              </a:rPr>
              <a:t>分組</a:t>
            </a:r>
            <a:r>
              <a:rPr lang="zh-TW" altLang="en-US" sz="2800" b="1" dirty="0" smtClean="0">
                <a:solidFill>
                  <a:srgbClr val="002060"/>
                </a:solidFill>
              </a:rPr>
              <a:t>教學</a:t>
            </a:r>
            <a:r>
              <a:rPr lang="zh-TW" altLang="en-US" sz="2800" dirty="0" smtClean="0">
                <a:latin typeface="細明體" panose="02020509000000000000" pitchFamily="49" charset="-120"/>
                <a:ea typeface="細明體" panose="02020509000000000000" pitchFamily="49" charset="-120"/>
              </a:rPr>
              <a:t>：</a:t>
            </a:r>
            <a:r>
              <a:rPr lang="zh-TW" altLang="en-US" sz="2800" b="1" dirty="0" smtClean="0">
                <a:latin typeface="細明體" panose="02020509000000000000" pitchFamily="49" charset="-120"/>
                <a:ea typeface="細明體" panose="02020509000000000000" pitchFamily="49" charset="-120"/>
              </a:rPr>
              <a:t>以</a:t>
            </a:r>
            <a:r>
              <a:rPr lang="zh-TW" altLang="en-US" sz="2800" b="1" dirty="0">
                <a:latin typeface="細明體" panose="02020509000000000000" pitchFamily="49" charset="-120"/>
                <a:ea typeface="細明體" panose="02020509000000000000" pitchFamily="49" charset="-120"/>
              </a:rPr>
              <a:t>兼顧每位學子的</a:t>
            </a:r>
            <a:r>
              <a:rPr lang="zh-TW" altLang="en-US" sz="2800" b="1" dirty="0" smtClean="0">
                <a:latin typeface="細明體" panose="02020509000000000000" pitchFamily="49" charset="-120"/>
                <a:ea typeface="細明體" panose="02020509000000000000" pitchFamily="49" charset="-120"/>
              </a:rPr>
              <a:t>特質</a:t>
            </a:r>
            <a:r>
              <a:rPr lang="zh-TW" altLang="en-US" sz="2800" b="1" dirty="0" smtClean="0"/>
              <a:t>，</a:t>
            </a:r>
            <a:r>
              <a:rPr lang="zh-TW" altLang="en-US" sz="2800" b="1" dirty="0" smtClean="0">
                <a:latin typeface="細明體" panose="02020509000000000000" pitchFamily="49" charset="-120"/>
                <a:ea typeface="細明體" panose="02020509000000000000" pitchFamily="49" charset="-120"/>
              </a:rPr>
              <a:t>教授基礎課程訓練</a:t>
            </a:r>
            <a:r>
              <a:rPr lang="zh-TW" altLang="en-US" sz="2800" b="1" dirty="0">
                <a:latin typeface="細明體" panose="02020509000000000000" pitchFamily="49" charset="-120"/>
                <a:ea typeface="細明體" panose="02020509000000000000" pitchFamily="49" charset="-120"/>
              </a:rPr>
              <a:t>和興趣</a:t>
            </a:r>
            <a:r>
              <a:rPr lang="zh-TW" altLang="en-US" sz="2800" b="1" dirty="0" smtClean="0">
                <a:latin typeface="細明體" panose="02020509000000000000" pitchFamily="49" charset="-120"/>
                <a:ea typeface="細明體" panose="02020509000000000000" pitchFamily="49" charset="-120"/>
              </a:rPr>
              <a:t>培養為主，並配合課堂</a:t>
            </a:r>
            <a:r>
              <a:rPr lang="zh-TW" altLang="en-US" sz="2800" b="1" dirty="0">
                <a:latin typeface="細明體" panose="02020509000000000000" pitchFamily="49" charset="-120"/>
                <a:ea typeface="細明體" panose="02020509000000000000" pitchFamily="49" charset="-120"/>
              </a:rPr>
              <a:t>實作練習及</a:t>
            </a:r>
            <a:r>
              <a:rPr lang="zh-TW" altLang="en-US" sz="2800" b="1" dirty="0" smtClean="0">
                <a:latin typeface="細明體" panose="02020509000000000000" pitchFamily="49" charset="-120"/>
                <a:ea typeface="細明體" panose="02020509000000000000" pitchFamily="49" charset="-120"/>
              </a:rPr>
              <a:t>課後作業複習</a:t>
            </a:r>
            <a:r>
              <a:rPr lang="zh-TW" altLang="en-US" sz="2800" b="1" dirty="0" smtClean="0">
                <a:latin typeface="新細明體" panose="02020500000000000000" pitchFamily="18" charset="-120"/>
                <a:ea typeface="新細明體" panose="02020500000000000000" pitchFamily="18" charset="-120"/>
              </a:rPr>
              <a:t>。</a:t>
            </a:r>
            <a:endParaRPr lang="en-US" altLang="zh-TW" sz="2800" b="1" dirty="0" smtClean="0">
              <a:latin typeface="細明體" panose="02020509000000000000" pitchFamily="49" charset="-120"/>
              <a:ea typeface="細明體" panose="02020509000000000000" pitchFamily="49" charset="-120"/>
            </a:endParaRPr>
          </a:p>
          <a:p>
            <a:r>
              <a:rPr lang="en-US" altLang="zh-TW" sz="2800" b="1" dirty="0" smtClean="0">
                <a:solidFill>
                  <a:srgbClr val="002060"/>
                </a:solidFill>
              </a:rPr>
              <a:t>2.</a:t>
            </a:r>
            <a:r>
              <a:rPr lang="zh-TW" altLang="en-US" sz="2800" b="1" dirty="0">
                <a:solidFill>
                  <a:srgbClr val="002060"/>
                </a:solidFill>
              </a:rPr>
              <a:t>鼓勵學生參與校外各類美術競賽</a:t>
            </a:r>
            <a:r>
              <a:rPr lang="zh-TW" altLang="en-US" sz="2800" b="1" dirty="0" smtClean="0">
                <a:solidFill>
                  <a:srgbClr val="002060"/>
                </a:solidFill>
              </a:rPr>
              <a:t>活動</a:t>
            </a:r>
            <a:r>
              <a:rPr lang="zh-TW" altLang="en-US" sz="2800" b="1" dirty="0" smtClean="0">
                <a:latin typeface="新細明體" panose="02020500000000000000" pitchFamily="18" charset="-120"/>
                <a:ea typeface="新細明體" panose="02020500000000000000" pitchFamily="18" charset="-120"/>
              </a:rPr>
              <a:t>：</a:t>
            </a:r>
            <a:r>
              <a:rPr lang="zh-TW" altLang="en-US" sz="2800" b="1" dirty="0" smtClean="0"/>
              <a:t>培養</a:t>
            </a:r>
            <a:r>
              <a:rPr lang="zh-TW" altLang="en-US" sz="2800" b="1" dirty="0"/>
              <a:t>學生榮譽觀念及提高創作興趣</a:t>
            </a:r>
            <a:r>
              <a:rPr lang="zh-TW" altLang="en-US" sz="2800" b="1" dirty="0" smtClean="0"/>
              <a:t>，增強信心</a:t>
            </a:r>
            <a:r>
              <a:rPr lang="zh-TW" altLang="en-US" sz="2800" b="1" dirty="0" smtClean="0">
                <a:latin typeface="新細明體" panose="02020500000000000000" pitchFamily="18" charset="-120"/>
                <a:ea typeface="新細明體" panose="02020500000000000000" pitchFamily="18" charset="-120"/>
              </a:rPr>
              <a:t>。例如</a:t>
            </a:r>
            <a:r>
              <a:rPr lang="en-US" altLang="zh-TW" sz="2800" b="1" dirty="0" smtClean="0">
                <a:latin typeface="新細明體" panose="02020500000000000000" pitchFamily="18" charset="-120"/>
                <a:ea typeface="新細明體" panose="02020500000000000000" pitchFamily="18" charset="-120"/>
              </a:rPr>
              <a:t>:</a:t>
            </a:r>
            <a:r>
              <a:rPr lang="zh-TW" altLang="en-US" sz="2800" b="1" dirty="0" smtClean="0"/>
              <a:t>全國學生美展</a:t>
            </a:r>
            <a:r>
              <a:rPr lang="zh-TW" altLang="en-US" sz="2800" b="1" dirty="0" smtClean="0">
                <a:latin typeface="新細明體" panose="02020500000000000000" pitchFamily="18" charset="-120"/>
                <a:ea typeface="新細明體" panose="02020500000000000000" pitchFamily="18" charset="-120"/>
              </a:rPr>
              <a:t>、世界兒童徵畫比賽</a:t>
            </a:r>
            <a:r>
              <a:rPr lang="en-US" altLang="zh-TW" sz="2800" b="1" dirty="0" smtClean="0">
                <a:latin typeface="新細明體" panose="02020500000000000000" pitchFamily="18" charset="-120"/>
                <a:ea typeface="新細明體" panose="02020500000000000000" pitchFamily="18" charset="-120"/>
              </a:rPr>
              <a:t>…</a:t>
            </a:r>
            <a:endParaRPr lang="en-US" altLang="zh-TW" sz="2800" b="1" dirty="0" smtClean="0"/>
          </a:p>
          <a:p>
            <a:r>
              <a:rPr lang="en-US" altLang="zh-TW" sz="2800" b="1" dirty="0" smtClean="0">
                <a:solidFill>
                  <a:srgbClr val="002060"/>
                </a:solidFill>
              </a:rPr>
              <a:t>3.</a:t>
            </a:r>
            <a:r>
              <a:rPr lang="zh-TW" altLang="en-US" sz="2800" b="1" dirty="0" smtClean="0">
                <a:solidFill>
                  <a:srgbClr val="002060"/>
                </a:solidFill>
              </a:rPr>
              <a:t>安排校外</a:t>
            </a:r>
            <a:r>
              <a:rPr lang="zh-TW" altLang="en-US" sz="2800" b="1" dirty="0">
                <a:solidFill>
                  <a:srgbClr val="002060"/>
                </a:solidFill>
              </a:rPr>
              <a:t>教學</a:t>
            </a:r>
            <a:r>
              <a:rPr lang="zh-TW" altLang="en-US" sz="2800" b="1" dirty="0" smtClean="0">
                <a:solidFill>
                  <a:srgbClr val="002060"/>
                </a:solidFill>
              </a:rPr>
              <a:t>活動</a:t>
            </a:r>
            <a:r>
              <a:rPr lang="zh-TW" altLang="en-US" sz="2800" b="1" dirty="0" smtClean="0">
                <a:solidFill>
                  <a:srgbClr val="002060"/>
                </a:solidFill>
                <a:latin typeface="新細明體" panose="02020500000000000000" pitchFamily="18" charset="-120"/>
                <a:ea typeface="新細明體" panose="02020500000000000000" pitchFamily="18" charset="-120"/>
              </a:rPr>
              <a:t>：</a:t>
            </a:r>
            <a:r>
              <a:rPr lang="zh-TW" altLang="en-US" sz="2800" b="1" dirty="0" smtClean="0"/>
              <a:t>以</a:t>
            </a:r>
            <a:r>
              <a:rPr lang="zh-TW" altLang="en-US" sz="2800" b="1" dirty="0"/>
              <a:t>拓展學生學習視野並增進學習成效。</a:t>
            </a:r>
            <a:endParaRPr lang="en-US" altLang="zh-TW" sz="2800" b="1" dirty="0" smtClean="0"/>
          </a:p>
          <a:p>
            <a:r>
              <a:rPr lang="en-US" altLang="zh-TW" sz="2800" b="1" dirty="0" smtClean="0">
                <a:solidFill>
                  <a:srgbClr val="002060"/>
                </a:solidFill>
              </a:rPr>
              <a:t>4.</a:t>
            </a:r>
            <a:r>
              <a:rPr lang="zh-TW" altLang="en-US" sz="2800" b="1" dirty="0" smtClean="0">
                <a:solidFill>
                  <a:srgbClr val="002060"/>
                </a:solidFill>
              </a:rPr>
              <a:t>展現美術班畢業美展</a:t>
            </a:r>
            <a:r>
              <a:rPr lang="zh-TW" altLang="en-US" sz="2800" b="1" dirty="0" smtClean="0">
                <a:solidFill>
                  <a:srgbClr val="002060"/>
                </a:solidFill>
                <a:latin typeface="新細明體" panose="02020500000000000000" pitchFamily="18" charset="-120"/>
                <a:ea typeface="新細明體" panose="02020500000000000000" pitchFamily="18" charset="-120"/>
              </a:rPr>
              <a:t>：</a:t>
            </a:r>
            <a:r>
              <a:rPr lang="zh-TW" altLang="en-US" sz="2800" b="1" dirty="0" smtClean="0"/>
              <a:t>提供</a:t>
            </a:r>
            <a:r>
              <a:rPr lang="zh-TW" altLang="en-US" sz="2800" b="1" dirty="0"/>
              <a:t>外界觀摩欣賞</a:t>
            </a:r>
            <a:r>
              <a:rPr lang="zh-TW" altLang="en-US" sz="2800" b="1" dirty="0" smtClean="0"/>
              <a:t>機會並展示學習成果。</a:t>
            </a:r>
            <a:endParaRPr lang="en-US" altLang="zh-TW" sz="2800" b="1" dirty="0" smtClean="0"/>
          </a:p>
          <a:p>
            <a:r>
              <a:rPr lang="en-US" altLang="zh-TW" sz="2800" b="1" dirty="0" smtClean="0">
                <a:solidFill>
                  <a:srgbClr val="002060"/>
                </a:solidFill>
              </a:rPr>
              <a:t>5.</a:t>
            </a:r>
            <a:r>
              <a:rPr lang="zh-TW" altLang="en-US" sz="2800" b="1" dirty="0" smtClean="0">
                <a:solidFill>
                  <a:srgbClr val="002060"/>
                </a:solidFill>
              </a:rPr>
              <a:t>輔導升高</a:t>
            </a:r>
            <a:r>
              <a:rPr lang="zh-TW" altLang="en-US" sz="2800" b="1" dirty="0">
                <a:solidFill>
                  <a:srgbClr val="002060"/>
                </a:solidFill>
              </a:rPr>
              <a:t>中美術術科測驗</a:t>
            </a:r>
            <a:r>
              <a:rPr lang="zh-TW" altLang="en-US" sz="2800" b="1" dirty="0" smtClean="0">
                <a:solidFill>
                  <a:srgbClr val="002060"/>
                </a:solidFill>
              </a:rPr>
              <a:t>班</a:t>
            </a:r>
            <a:r>
              <a:rPr lang="zh-TW" altLang="en-US" sz="2800" b="1" dirty="0" smtClean="0">
                <a:solidFill>
                  <a:srgbClr val="002060"/>
                </a:solidFill>
                <a:latin typeface="新細明體" panose="02020500000000000000" pitchFamily="18" charset="-120"/>
                <a:ea typeface="新細明體" panose="02020500000000000000" pitchFamily="18" charset="-120"/>
              </a:rPr>
              <a:t>：</a:t>
            </a:r>
            <a:r>
              <a:rPr lang="zh-TW" altLang="en-US" sz="2800" b="1" dirty="0" smtClean="0">
                <a:latin typeface="新細明體" panose="02020500000000000000" pitchFamily="18" charset="-120"/>
                <a:ea typeface="新細明體" panose="02020500000000000000" pitchFamily="18" charset="-120"/>
              </a:rPr>
              <a:t>全力輔導訓練報考高中美術班</a:t>
            </a:r>
            <a:r>
              <a:rPr lang="zh-TW" altLang="en-US" sz="2800" b="1" dirty="0" smtClean="0">
                <a:latin typeface="標楷體" panose="03000509000000000000" pitchFamily="65" charset="-120"/>
                <a:ea typeface="標楷體" panose="03000509000000000000" pitchFamily="65" charset="-120"/>
              </a:rPr>
              <a:t>，</a:t>
            </a:r>
            <a:r>
              <a:rPr lang="zh-TW" altLang="en-US" sz="2800" b="1" dirty="0" smtClean="0"/>
              <a:t>包含</a:t>
            </a:r>
            <a:r>
              <a:rPr lang="zh-TW" altLang="en-US" sz="2800" b="1" dirty="0"/>
              <a:t>素描、水彩、水墨及</a:t>
            </a:r>
            <a:r>
              <a:rPr lang="zh-TW" altLang="en-US" sz="2800" b="1" dirty="0" smtClean="0"/>
              <a:t>書法</a:t>
            </a:r>
            <a:r>
              <a:rPr lang="zh-TW" altLang="en-US" sz="2800" b="1" dirty="0" smtClean="0">
                <a:latin typeface="新細明體" panose="02020500000000000000" pitchFamily="18" charset="-120"/>
                <a:ea typeface="新細明體" panose="02020500000000000000" pitchFamily="18" charset="-120"/>
              </a:rPr>
              <a:t>。</a:t>
            </a:r>
            <a:endParaRPr lang="zh-TW" altLang="en-US" sz="2800" b="1" dirty="0"/>
          </a:p>
        </p:txBody>
      </p:sp>
    </p:spTree>
    <p:extLst>
      <p:ext uri="{BB962C8B-B14F-4D97-AF65-F5344CB8AC3E}">
        <p14:creationId xmlns:p14="http://schemas.microsoft.com/office/powerpoint/2010/main" val="2999870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3"/>
          <p:cNvSpPr txBox="1">
            <a:spLocks noChangeArrowheads="1"/>
          </p:cNvSpPr>
          <p:nvPr/>
        </p:nvSpPr>
        <p:spPr bwMode="auto">
          <a:xfrm>
            <a:off x="343209" y="1746204"/>
            <a:ext cx="85344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95000"/>
                    </a:schemeClr>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zh-TW" altLang="en-US" sz="7200" b="1" dirty="0">
                <a:ea typeface="新細明體" panose="02020500000000000000" pitchFamily="18" charset="-120"/>
              </a:rPr>
              <a:t>東安</a:t>
            </a:r>
            <a:r>
              <a:rPr lang="zh-TW" altLang="en-US" sz="7200" b="1" dirty="0" smtClean="0">
                <a:ea typeface="新細明體" panose="02020500000000000000" pitchFamily="18" charset="-120"/>
              </a:rPr>
              <a:t>國中美術班</a:t>
            </a:r>
            <a:endParaRPr lang="en-US" altLang="en-US" sz="7200" b="1" dirty="0">
              <a:solidFill>
                <a:srgbClr val="FF0080"/>
              </a:solidFill>
            </a:endParaRPr>
          </a:p>
        </p:txBody>
      </p:sp>
      <p:sp>
        <p:nvSpPr>
          <p:cNvPr id="2138" name="Text Box 90"/>
          <p:cNvSpPr txBox="1">
            <a:spLocks noChangeArrowheads="1"/>
          </p:cNvSpPr>
          <p:nvPr/>
        </p:nvSpPr>
        <p:spPr bwMode="auto">
          <a:xfrm>
            <a:off x="1079612" y="3212976"/>
            <a:ext cx="6705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27000" dist="35921" dir="2700000" algn="ctr" rotWithShape="0">
                    <a:schemeClr val="bg2">
                      <a:alpha val="95000"/>
                    </a:scheme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defRPr/>
            </a:pPr>
            <a:r>
              <a:rPr lang="zh-TW" altLang="en-US" sz="6000" b="1" dirty="0" smtClean="0">
                <a:solidFill>
                  <a:srgbClr val="BF0060"/>
                </a:solidFill>
                <a:latin typeface="細明體" panose="02020509000000000000" pitchFamily="49" charset="-120"/>
                <a:ea typeface="細明體" panose="02020509000000000000" pitchFamily="49" charset="-120"/>
              </a:rPr>
              <a:t>二、升學管道介紹</a:t>
            </a:r>
            <a:endParaRPr lang="en-US" altLang="en-US" sz="6000" b="1" dirty="0" smtClean="0">
              <a:solidFill>
                <a:srgbClr val="BF0060"/>
              </a:solidFill>
              <a:latin typeface="細明體" panose="02020509000000000000" pitchFamily="49" charset="-120"/>
              <a:ea typeface="細明體" panose="02020509000000000000" pitchFamily="49" charset="-120"/>
            </a:endParaRPr>
          </a:p>
        </p:txBody>
      </p:sp>
      <p:sp>
        <p:nvSpPr>
          <p:cNvPr id="17413" name="投影片編號版面配置區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4C37C5-C8B9-488D-9CAC-A30ED17EA4F4}" type="slidenum">
              <a:rPr lang="en-US" altLang="en-US" sz="1400" smtClean="0"/>
              <a:pPr>
                <a:spcBef>
                  <a:spcPct val="0"/>
                </a:spcBef>
                <a:buFontTx/>
                <a:buNone/>
              </a:pPr>
              <a:t>9</a:t>
            </a:fld>
            <a:endParaRPr lang="en-US" altLang="en-US" sz="1400" dirty="0" smtClean="0"/>
          </a:p>
        </p:txBody>
      </p:sp>
    </p:spTree>
    <p:extLst>
      <p:ext uri="{BB962C8B-B14F-4D97-AF65-F5344CB8AC3E}">
        <p14:creationId xmlns:p14="http://schemas.microsoft.com/office/powerpoint/2010/main" val="242886320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4C4C4C"/>
      </a:dk1>
      <a:lt1>
        <a:srgbClr val="CCCCCC"/>
      </a:lt1>
      <a:dk2>
        <a:srgbClr val="FF0080"/>
      </a:dk2>
      <a:lt2>
        <a:srgbClr val="666666"/>
      </a:lt2>
      <a:accent1>
        <a:srgbClr val="333333"/>
      </a:accent1>
      <a:accent2>
        <a:srgbClr val="66CCFF"/>
      </a:accent2>
      <a:accent3>
        <a:srgbClr val="E2E2E2"/>
      </a:accent3>
      <a:accent4>
        <a:srgbClr val="404040"/>
      </a:accent4>
      <a:accent5>
        <a:srgbClr val="ADADAD"/>
      </a:accent5>
      <a:accent6>
        <a:srgbClr val="5CB9E7"/>
      </a:accent6>
      <a:hlink>
        <a:srgbClr val="FF0080"/>
      </a:hlink>
      <a:folHlink>
        <a:srgbClr val="66666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3366FF"/>
        </a:hlink>
        <a:folHlink>
          <a:srgbClr val="6699FF"/>
        </a:folHlink>
      </a:clrScheme>
      <a:clrMap bg1="lt1" tx1="dk1" bg2="lt2" tx2="dk2" accent1="accent1" accent2="accent2" accent3="accent3" accent4="accent4" accent5="accent5" accent6="accent6" hlink="hlink" folHlink="folHlink"/>
    </a:extraClrScheme>
    <a:extraClrScheme>
      <a:clrScheme name="Default Design 15">
        <a:dk1>
          <a:srgbClr val="000066"/>
        </a:dk1>
        <a:lt1>
          <a:srgbClr val="FFFFFF"/>
        </a:lt1>
        <a:dk2>
          <a:srgbClr val="000066"/>
        </a:dk2>
        <a:lt2>
          <a:srgbClr val="808080"/>
        </a:lt2>
        <a:accent1>
          <a:srgbClr val="BBE0E3"/>
        </a:accent1>
        <a:accent2>
          <a:srgbClr val="333399"/>
        </a:accent2>
        <a:accent3>
          <a:srgbClr val="FFFFFF"/>
        </a:accent3>
        <a:accent4>
          <a:srgbClr val="000056"/>
        </a:accent4>
        <a:accent5>
          <a:srgbClr val="DAEDE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
      <a:clrScheme name="Default Design 16">
        <a:dk1>
          <a:srgbClr val="000066"/>
        </a:dk1>
        <a:lt1>
          <a:srgbClr val="FFFFFF"/>
        </a:lt1>
        <a:dk2>
          <a:srgbClr val="000066"/>
        </a:dk2>
        <a:lt2>
          <a:srgbClr val="808080"/>
        </a:lt2>
        <a:accent1>
          <a:srgbClr val="CCECFF"/>
        </a:accent1>
        <a:accent2>
          <a:srgbClr val="333399"/>
        </a:accent2>
        <a:accent3>
          <a:srgbClr val="FFFFFF"/>
        </a:accent3>
        <a:accent4>
          <a:srgbClr val="000056"/>
        </a:accent4>
        <a:accent5>
          <a:srgbClr val="E2F4FF"/>
        </a:accent5>
        <a:accent6>
          <a:srgbClr val="2D2D8A"/>
        </a:accent6>
        <a:hlink>
          <a:srgbClr val="000066"/>
        </a:hlink>
        <a:folHlink>
          <a:srgbClr val="3333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10061</TotalTime>
  <Words>2241</Words>
  <Application>Microsoft Office PowerPoint</Application>
  <PresentationFormat>如螢幕大小 (4:3)</PresentationFormat>
  <Paragraphs>545</Paragraphs>
  <Slides>34</Slides>
  <Notes>20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34</vt:i4>
      </vt:variant>
    </vt:vector>
  </HeadingPairs>
  <TitlesOfParts>
    <vt:vector size="42" baseType="lpstr">
      <vt:lpstr>細明體</vt:lpstr>
      <vt:lpstr>微軟正黑體</vt:lpstr>
      <vt:lpstr>新細明體</vt:lpstr>
      <vt:lpstr>標楷體</vt:lpstr>
      <vt:lpstr>Arial</vt:lpstr>
      <vt:lpstr>Calibri</vt:lpstr>
      <vt:lpstr>Times New Roman</vt:lpstr>
      <vt:lpstr>Default Design</vt:lpstr>
      <vt:lpstr>PowerPoint 簡報</vt:lpstr>
      <vt:lpstr>PowerPoint 簡報</vt:lpstr>
      <vt:lpstr>PowerPoint 簡報</vt:lpstr>
      <vt:lpstr>東安國中美術班與普通班 課程內容比較</vt:lpstr>
      <vt:lpstr>PowerPoint 簡報</vt:lpstr>
      <vt:lpstr>PowerPoint 簡報</vt:lpstr>
      <vt:lpstr>術科專業課程規劃 </vt:lpstr>
      <vt:lpstr>專業課程的總體規劃情形</vt:lpstr>
      <vt:lpstr>PowerPoint 簡報</vt:lpstr>
      <vt:lpstr>桃園區 107 學年度高級中等學校美術班（科）甄選入學管道介紹 </vt:lpstr>
      <vt:lpstr>高中美術班各項招生管道及招生名額</vt:lpstr>
      <vt:lpstr>PowerPoint 簡報</vt:lpstr>
      <vt:lpstr>術科測驗成績核算</vt:lpstr>
      <vt:lpstr>PowerPoint 簡報</vt:lpstr>
      <vt:lpstr>現有教學設備</vt:lpstr>
      <vt:lpstr>新增購教學設備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極力爭取校外資源</vt:lpstr>
      <vt:lpstr>美術班上課耗材/每學期收費700元</vt:lpstr>
      <vt:lpstr>PowerPoint 簡報</vt:lpstr>
      <vt:lpstr>PowerPoint 簡報</vt:lpstr>
    </vt:vector>
  </TitlesOfParts>
  <Company>Presentation Magazine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Rainbow background design</dc:title>
  <dc:creator>Presentation Magazine</dc:creator>
  <cp:lastModifiedBy>陳11</cp:lastModifiedBy>
  <cp:revision>393</cp:revision>
  <cp:lastPrinted>2017-09-13T08:13:12Z</cp:lastPrinted>
  <dcterms:modified xsi:type="dcterms:W3CDTF">2018-09-28T08:58:47Z</dcterms:modified>
</cp:coreProperties>
</file>