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62" r:id="rId4"/>
    <p:sldId id="259" r:id="rId5"/>
    <p:sldId id="258" r:id="rId6"/>
    <p:sldId id="263" r:id="rId7"/>
    <p:sldId id="264" r:id="rId8"/>
    <p:sldId id="266" r:id="rId9"/>
    <p:sldId id="267" r:id="rId10"/>
    <p:sldId id="265" r:id="rId11"/>
    <p:sldId id="269" r:id="rId12"/>
    <p:sldId id="268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400"/>
    <a:srgbClr val="E99D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AE64B8-82A5-460E-8522-6DE46354C4D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F1885C40-E498-4BA9-8280-28433FC0FBE2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zh-TW" altLang="en-US" sz="6000" dirty="0"/>
            <a:t>單題三題</a:t>
          </a:r>
        </a:p>
      </dgm:t>
    </dgm:pt>
    <dgm:pt modelId="{91A8E8FD-C5FC-456A-B041-4D8CB97CE6D1}" type="parTrans" cxnId="{8F6F9C87-791A-458D-8170-C1ABDC74E8D1}">
      <dgm:prSet/>
      <dgm:spPr/>
      <dgm:t>
        <a:bodyPr/>
        <a:lstStyle/>
        <a:p>
          <a:endParaRPr lang="zh-TW" altLang="en-US"/>
        </a:p>
      </dgm:t>
    </dgm:pt>
    <dgm:pt modelId="{BC63B376-A8F8-4418-B5AF-E302F3F6B5EF}" type="sibTrans" cxnId="{8F6F9C87-791A-458D-8170-C1ABDC74E8D1}">
      <dgm:prSet/>
      <dgm:spPr/>
      <dgm:t>
        <a:bodyPr/>
        <a:lstStyle/>
        <a:p>
          <a:endParaRPr lang="zh-TW" altLang="en-US"/>
        </a:p>
      </dgm:t>
    </dgm:pt>
    <dgm:pt modelId="{1F156CC5-0FB8-47B2-9233-7FDFFF1271AB}" type="pres">
      <dgm:prSet presAssocID="{B7AE64B8-82A5-460E-8522-6DE46354C4DE}" presName="Name0" presStyleCnt="0">
        <dgm:presLayoutVars>
          <dgm:dir/>
          <dgm:animLvl val="lvl"/>
          <dgm:resizeHandles val="exact"/>
        </dgm:presLayoutVars>
      </dgm:prSet>
      <dgm:spPr/>
    </dgm:pt>
    <dgm:pt modelId="{B7A6DF51-F8E9-4C41-88ED-5367EDAF5F12}" type="pres">
      <dgm:prSet presAssocID="{F1885C40-E498-4BA9-8280-28433FC0FBE2}" presName="linNode" presStyleCnt="0"/>
      <dgm:spPr/>
    </dgm:pt>
    <dgm:pt modelId="{F6361E2F-B98C-47E7-8C30-8F01EE0AFD69}" type="pres">
      <dgm:prSet presAssocID="{F1885C40-E498-4BA9-8280-28433FC0FBE2}" presName="parentText" presStyleLbl="node1" presStyleIdx="0" presStyleCnt="1" custLinFactNeighborX="250" custLinFactNeighborY="19880">
        <dgm:presLayoutVars>
          <dgm:chMax val="1"/>
          <dgm:bulletEnabled val="1"/>
        </dgm:presLayoutVars>
      </dgm:prSet>
      <dgm:spPr/>
    </dgm:pt>
  </dgm:ptLst>
  <dgm:cxnLst>
    <dgm:cxn modelId="{F4A00D33-8CBA-49B2-943D-9270B4A2CA43}" type="presOf" srcId="{F1885C40-E498-4BA9-8280-28433FC0FBE2}" destId="{F6361E2F-B98C-47E7-8C30-8F01EE0AFD69}" srcOrd="0" destOrd="0" presId="urn:microsoft.com/office/officeart/2005/8/layout/vList5"/>
    <dgm:cxn modelId="{71615263-7B68-4D02-B62B-3A5E39E0F689}" type="presOf" srcId="{B7AE64B8-82A5-460E-8522-6DE46354C4DE}" destId="{1F156CC5-0FB8-47B2-9233-7FDFFF1271AB}" srcOrd="0" destOrd="0" presId="urn:microsoft.com/office/officeart/2005/8/layout/vList5"/>
    <dgm:cxn modelId="{8F6F9C87-791A-458D-8170-C1ABDC74E8D1}" srcId="{B7AE64B8-82A5-460E-8522-6DE46354C4DE}" destId="{F1885C40-E498-4BA9-8280-28433FC0FBE2}" srcOrd="0" destOrd="0" parTransId="{91A8E8FD-C5FC-456A-B041-4D8CB97CE6D1}" sibTransId="{BC63B376-A8F8-4418-B5AF-E302F3F6B5EF}"/>
    <dgm:cxn modelId="{B3CDF64C-2011-47FD-93DB-F20E40C35D12}" type="presParOf" srcId="{1F156CC5-0FB8-47B2-9233-7FDFFF1271AB}" destId="{B7A6DF51-F8E9-4C41-88ED-5367EDAF5F12}" srcOrd="0" destOrd="0" presId="urn:microsoft.com/office/officeart/2005/8/layout/vList5"/>
    <dgm:cxn modelId="{3987648E-CA8A-44E2-A22F-D1D866B3DA22}" type="presParOf" srcId="{B7A6DF51-F8E9-4C41-88ED-5367EDAF5F12}" destId="{F6361E2F-B98C-47E7-8C30-8F01EE0AFD69}" srcOrd="0" destOrd="0" presId="urn:microsoft.com/office/officeart/2005/8/layout/vList5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61E2F-B98C-47E7-8C30-8F01EE0AFD69}">
      <dsp:nvSpPr>
        <dsp:cNvPr id="0" name=""/>
        <dsp:cNvSpPr/>
      </dsp:nvSpPr>
      <dsp:spPr>
        <a:xfrm>
          <a:off x="3831862" y="0"/>
          <a:ext cx="4298755" cy="3571539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114300" rIns="228600" bIns="114300" numCol="1" spcCol="1270" anchor="ctr" anchorCtr="0">
          <a:noAutofit/>
        </a:bodyPr>
        <a:lstStyle/>
        <a:p>
          <a:pPr marL="0" lvl="0" indent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6000" kern="1200" dirty="0"/>
            <a:t>單題三題</a:t>
          </a:r>
        </a:p>
      </dsp:txBody>
      <dsp:txXfrm>
        <a:off x="4006210" y="174348"/>
        <a:ext cx="3950059" cy="32228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3.png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2.png" 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2.png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815" y="3477291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821369" y="235542"/>
            <a:ext cx="10222992" cy="3133659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905635" y="2877676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1757" y="235542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  <a:latin typeface="+mn-ea"/>
                <a:ea typeface="+mn-ea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1369" y="3666064"/>
            <a:ext cx="9084266" cy="3057465"/>
          </a:xfrm>
        </p:spPr>
        <p:txBody>
          <a:bodyPr>
            <a:noAutofit/>
          </a:bodyPr>
          <a:lstStyle>
            <a:lvl1pPr marL="0" indent="0" algn="l">
              <a:buNone/>
              <a:defRPr sz="48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endParaRPr lang="zh-TW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61" y="150607"/>
            <a:ext cx="11940987" cy="1140311"/>
          </a:xfrm>
        </p:spPr>
        <p:txBody>
          <a:bodyPr/>
          <a:lstStyle>
            <a:lvl1pPr>
              <a:defRPr sz="6000">
                <a:latin typeface="+mn-ea"/>
                <a:ea typeface="+mn-ea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061" y="1376979"/>
            <a:ext cx="11940987" cy="5389581"/>
          </a:xfrm>
        </p:spPr>
        <p:txBody>
          <a:bodyPr/>
          <a:lstStyle>
            <a:lvl1pPr>
              <a:defRPr sz="4800"/>
            </a:lvl1pPr>
            <a:lvl2pPr>
              <a:defRPr sz="3600"/>
            </a:lvl2pPr>
            <a:lvl3pPr>
              <a:defRPr sz="28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290001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268" y="2733657"/>
            <a:ext cx="9052560" cy="1066800"/>
          </a:xfrm>
        </p:spPr>
        <p:txBody>
          <a:bodyPr anchor="t">
            <a:normAutofit/>
          </a:bodyPr>
          <a:lstStyle>
            <a:lvl1pPr marL="0" indent="0" algn="ctr">
              <a:buNone/>
              <a:defRPr sz="6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/>
              <a:t>編輯母片文字樣式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5/10/2022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5/10/2022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5/10/2022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5/10/2022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2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image" Target="../media/image3.png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microsoft.com/office/2007/relationships/hdphoto" Target="../media/hdphoto1.wdp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85308" y="324185"/>
            <a:ext cx="10402645" cy="3035808"/>
          </a:xfrm>
        </p:spPr>
        <p:txBody>
          <a:bodyPr/>
          <a:lstStyle/>
          <a:p>
            <a:pPr algn="ctr"/>
            <a:r>
              <a:rPr lang="zh-TW" altLang="en-US" dirty="0"/>
              <a:t>國文科素養導向命題設計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2881" y="3636085"/>
            <a:ext cx="11908714" cy="3033656"/>
          </a:xfrm>
        </p:spPr>
        <p:txBody>
          <a:bodyPr/>
          <a:lstStyle/>
          <a:p>
            <a:pPr algn="ctr"/>
            <a:r>
              <a:rPr lang="zh-TW" altLang="en-US" dirty="0">
                <a:latin typeface="+mn-ea"/>
              </a:rPr>
              <a:t>平興國中</a:t>
            </a:r>
            <a:r>
              <a:rPr lang="en-US" altLang="zh-TW" dirty="0">
                <a:latin typeface="+mn-ea"/>
              </a:rPr>
              <a:t>:</a:t>
            </a:r>
          </a:p>
          <a:p>
            <a:pPr algn="ctr"/>
            <a:r>
              <a:rPr lang="zh-TW" altLang="en-US" dirty="0">
                <a:latin typeface="+mn-ea"/>
              </a:rPr>
              <a:t>王鳳儀、黃麗君、</a:t>
            </a:r>
            <a:endParaRPr lang="en-US" altLang="zh-TW" dirty="0">
              <a:latin typeface="+mn-ea"/>
            </a:endParaRPr>
          </a:p>
          <a:p>
            <a:pPr algn="ctr"/>
            <a:r>
              <a:rPr lang="zh-TW" altLang="en-US" dirty="0">
                <a:latin typeface="+mn-ea"/>
              </a:rPr>
              <a:t>張佩琳、章伊君、</a:t>
            </a:r>
            <a:endParaRPr lang="en-US" altLang="zh-TW" dirty="0">
              <a:latin typeface="+mn-ea"/>
            </a:endParaRPr>
          </a:p>
          <a:p>
            <a:pPr algn="ctr"/>
            <a:r>
              <a:rPr lang="zh-TW" altLang="en-US" dirty="0">
                <a:latin typeface="+mn-ea"/>
              </a:rPr>
              <a:t>陳柏翰</a:t>
            </a:r>
          </a:p>
        </p:txBody>
      </p:sp>
    </p:spTree>
    <p:extLst>
      <p:ext uri="{BB962C8B-B14F-4D97-AF65-F5344CB8AC3E}">
        <p14:creationId xmlns:p14="http://schemas.microsoft.com/office/powerpoint/2010/main" val="2694952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試題分析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589013"/>
              </p:ext>
            </p:extLst>
          </p:nvPr>
        </p:nvGraphicFramePr>
        <p:xfrm>
          <a:off x="215154" y="1398496"/>
          <a:ext cx="11811893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9359">
                  <a:extLst>
                    <a:ext uri="{9D8B030D-6E8A-4147-A177-3AD203B41FA5}">
                      <a16:colId xmlns:a16="http://schemas.microsoft.com/office/drawing/2014/main" val="2974484955"/>
                    </a:ext>
                  </a:extLst>
                </a:gridCol>
                <a:gridCol w="2107995">
                  <a:extLst>
                    <a:ext uri="{9D8B030D-6E8A-4147-A177-3AD203B41FA5}">
                      <a16:colId xmlns:a16="http://schemas.microsoft.com/office/drawing/2014/main" val="3787142262"/>
                    </a:ext>
                  </a:extLst>
                </a:gridCol>
                <a:gridCol w="7464539">
                  <a:extLst>
                    <a:ext uri="{9D8B030D-6E8A-4147-A177-3AD203B41FA5}">
                      <a16:colId xmlns:a16="http://schemas.microsoft.com/office/drawing/2014/main" val="3616841866"/>
                    </a:ext>
                  </a:extLst>
                </a:gridCol>
              </a:tblGrid>
              <a:tr h="461010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命題層次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統整解釋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985060"/>
                  </a:ext>
                </a:extLst>
              </a:tr>
              <a:tr h="461010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取材選擇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文學性文本</a:t>
                      </a:r>
                      <a:endParaRPr lang="en-US" altLang="zh-TW" sz="2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947143"/>
                  </a:ext>
                </a:extLst>
              </a:tr>
              <a:tr h="840665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取材分析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透過閱讀文章，理解文意，進而與實際生活的教養方式，互相呼應</a:t>
                      </a:r>
                      <a:r>
                        <a:rPr lang="zh-TW" altLang="en-US" sz="280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。</a:t>
                      </a:r>
                      <a:endParaRPr lang="zh-TW" altLang="zh-TW" sz="2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886039"/>
                  </a:ext>
                </a:extLst>
              </a:tr>
              <a:tr h="840665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試題設計</a:t>
                      </a:r>
                      <a:endParaRPr lang="en-US" altLang="zh-TW" sz="2800" b="1" dirty="0">
                        <a:latin typeface="+mn-ea"/>
                        <a:ea typeface="+mn-ea"/>
                      </a:endParaRPr>
                    </a:p>
                    <a:p>
                      <a:endParaRPr lang="zh-TW" altLang="en-US" sz="2800" b="1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學科素養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學科素養</a:t>
                      </a:r>
                      <a:endParaRPr lang="en-US" altLang="zh-TW" sz="2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638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1206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819" y="2657138"/>
            <a:ext cx="11940987" cy="1043492"/>
          </a:xfrm>
        </p:spPr>
        <p:txBody>
          <a:bodyPr>
            <a:normAutofit/>
          </a:bodyPr>
          <a:lstStyle/>
          <a:p>
            <a:pPr algn="ctr"/>
            <a:r>
              <a:rPr lang="zh-TW" altLang="en-US" dirty="0"/>
              <a:t>第三題試題內容</a:t>
            </a:r>
          </a:p>
        </p:txBody>
      </p:sp>
    </p:spTree>
    <p:extLst>
      <p:ext uri="{BB962C8B-B14F-4D97-AF65-F5344CB8AC3E}">
        <p14:creationId xmlns:p14="http://schemas.microsoft.com/office/powerpoint/2010/main" val="873232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6059" y="1118796"/>
            <a:ext cx="11940987" cy="563700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2800" dirty="0">
                <a:latin typeface="+mn-ea"/>
              </a:rPr>
              <a:t>(</a:t>
            </a:r>
            <a:r>
              <a:rPr lang="zh-TW" altLang="en-US" sz="2800" dirty="0">
                <a:latin typeface="+mn-ea"/>
              </a:rPr>
              <a:t> </a:t>
            </a:r>
            <a:r>
              <a:rPr lang="en-US" altLang="zh-TW" sz="2800" dirty="0">
                <a:latin typeface="+mn-ea"/>
              </a:rPr>
              <a:t>C</a:t>
            </a:r>
            <a:r>
              <a:rPr lang="zh-TW" altLang="en-US" sz="2800" dirty="0">
                <a:latin typeface="+mn-ea"/>
              </a:rPr>
              <a:t> </a:t>
            </a:r>
            <a:r>
              <a:rPr lang="en-US" altLang="zh-TW" sz="2800" dirty="0">
                <a:latin typeface="+mn-ea"/>
              </a:rPr>
              <a:t>)</a:t>
            </a:r>
            <a:r>
              <a:rPr lang="zh-TW" altLang="zh-TW" sz="2800" dirty="0">
                <a:latin typeface="+mn-ea"/>
              </a:rPr>
              <a:t>請同學根據文意脈絡，幫</a:t>
            </a:r>
            <a:r>
              <a:rPr lang="zh-TW" altLang="zh-TW" sz="2800" u="sng" dirty="0">
                <a:latin typeface="+mn-ea"/>
              </a:rPr>
              <a:t>育青</a:t>
            </a:r>
            <a:r>
              <a:rPr lang="zh-TW" altLang="zh-TW" sz="2800" dirty="0">
                <a:latin typeface="+mn-ea"/>
              </a:rPr>
              <a:t>將空格處無法辨識的字體依序填入，下列何者最恰當？</a:t>
            </a: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+mn-ea"/>
              </a:rPr>
              <a:t>     </a:t>
            </a:r>
            <a:r>
              <a:rPr lang="en-US" altLang="zh-TW" sz="2800" dirty="0">
                <a:latin typeface="+mn-ea"/>
              </a:rPr>
              <a:t>(A)</a:t>
            </a:r>
            <a:r>
              <a:rPr lang="zh-TW" altLang="en-US" sz="2800" dirty="0">
                <a:latin typeface="+mn-ea"/>
              </a:rPr>
              <a:t>闕</a:t>
            </a:r>
            <a:r>
              <a:rPr lang="en-US" altLang="zh-TW" sz="2800" dirty="0">
                <a:latin typeface="+mn-ea"/>
              </a:rPr>
              <a:t>/</a:t>
            </a:r>
            <a:r>
              <a:rPr lang="zh-TW" altLang="en-US" sz="2800" dirty="0">
                <a:latin typeface="+mn-ea"/>
              </a:rPr>
              <a:t>還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+mn-ea"/>
              </a:rPr>
              <a:t>     </a:t>
            </a:r>
            <a:r>
              <a:rPr lang="en-US" altLang="zh-TW" sz="2800" dirty="0">
                <a:latin typeface="+mn-ea"/>
              </a:rPr>
              <a:t>(B)</a:t>
            </a:r>
            <a:r>
              <a:rPr lang="zh-TW" altLang="en-US" sz="2800" dirty="0">
                <a:latin typeface="+mn-ea"/>
              </a:rPr>
              <a:t>外</a:t>
            </a:r>
            <a:r>
              <a:rPr lang="en-US" altLang="zh-TW" sz="2800" dirty="0">
                <a:latin typeface="+mn-ea"/>
              </a:rPr>
              <a:t>/</a:t>
            </a:r>
            <a:r>
              <a:rPr lang="zh-TW" altLang="en-US" sz="2800" dirty="0">
                <a:latin typeface="+mn-ea"/>
              </a:rPr>
              <a:t>緣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+mn-ea"/>
              </a:rPr>
              <a:t>     </a:t>
            </a:r>
            <a:r>
              <a:rPr lang="en-US" altLang="zh-TW" sz="2800" dirty="0">
                <a:latin typeface="+mn-ea"/>
              </a:rPr>
              <a:t>(C)</a:t>
            </a:r>
            <a:r>
              <a:rPr lang="zh-TW" altLang="en-US" sz="2800" dirty="0">
                <a:latin typeface="+mn-ea"/>
              </a:rPr>
              <a:t>平</a:t>
            </a:r>
            <a:r>
              <a:rPr lang="en-US" altLang="zh-TW" sz="2800" dirty="0">
                <a:latin typeface="+mn-ea"/>
              </a:rPr>
              <a:t>/</a:t>
            </a:r>
            <a:r>
              <a:rPr lang="zh-TW" altLang="en-US" sz="2800" dirty="0">
                <a:latin typeface="+mn-ea"/>
              </a:rPr>
              <a:t>閒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+mn-ea"/>
              </a:rPr>
              <a:t>     </a:t>
            </a:r>
            <a:r>
              <a:rPr lang="en-US" altLang="zh-TW" sz="2800" dirty="0">
                <a:latin typeface="+mn-ea"/>
              </a:rPr>
              <a:t>(D)</a:t>
            </a:r>
            <a:r>
              <a:rPr lang="zh-TW" altLang="en-US" sz="2800" dirty="0">
                <a:latin typeface="+mn-ea"/>
              </a:rPr>
              <a:t>盡</a:t>
            </a:r>
            <a:r>
              <a:rPr lang="en-US" altLang="zh-TW" sz="2800" dirty="0">
                <a:latin typeface="+mn-ea"/>
              </a:rPr>
              <a:t>/</a:t>
            </a:r>
            <a:r>
              <a:rPr lang="zh-TW" altLang="en-US" sz="2800" dirty="0">
                <a:latin typeface="+mn-ea"/>
              </a:rPr>
              <a:t>筵。</a:t>
            </a:r>
          </a:p>
          <a:p>
            <a:pPr marL="0" indent="0">
              <a:lnSpc>
                <a:spcPct val="100000"/>
              </a:lnSpc>
              <a:buNone/>
            </a:pPr>
            <a:endParaRPr lang="zh-TW" altLang="zh-TW" sz="2800" dirty="0"/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1200" dirty="0">
              <a:latin typeface="+mn-ea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1511" y="699247"/>
            <a:ext cx="12070081" cy="267765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zh-TW" sz="2800" dirty="0"/>
              <a:t>假日時，</a:t>
            </a:r>
            <a:r>
              <a:rPr lang="zh-TW" altLang="zh-TW" sz="2800" u="sng" dirty="0"/>
              <a:t>育青</a:t>
            </a:r>
            <a:r>
              <a:rPr lang="zh-TW" altLang="zh-TW" sz="2800" dirty="0"/>
              <a:t>和家人到郊外爬山，途中遇一古亭，便在古亭稍作休憩。此時，</a:t>
            </a:r>
            <a:r>
              <a:rPr lang="zh-TW" altLang="zh-TW" sz="2800" u="sng" dirty="0"/>
              <a:t>育青</a:t>
            </a:r>
            <a:r>
              <a:rPr lang="zh-TW" altLang="zh-TW" sz="2800" dirty="0"/>
              <a:t>環顧四周，發現古亭的四根楹柱上分別刻上一行文字，有些字跡因年代久遠無法辨識。本想用手機查詢內容，礙於山中收訊不良而作罷，於是細細品讀楹柱上的文句：「天□山上白雲泉，雲自無心水自□。何必奔衝山下去，更添波浪向人間。」發現應該是一首七言絕句，便將此詩抄錄下來，待回家再查詢此詩完整的詩句。</a:t>
            </a:r>
          </a:p>
        </p:txBody>
      </p:sp>
    </p:spTree>
    <p:extLst>
      <p:ext uri="{BB962C8B-B14F-4D97-AF65-F5344CB8AC3E}">
        <p14:creationId xmlns:p14="http://schemas.microsoft.com/office/powerpoint/2010/main" val="3968520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試題分析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111547"/>
              </p:ext>
            </p:extLst>
          </p:nvPr>
        </p:nvGraphicFramePr>
        <p:xfrm>
          <a:off x="215154" y="1398496"/>
          <a:ext cx="11811893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9359">
                  <a:extLst>
                    <a:ext uri="{9D8B030D-6E8A-4147-A177-3AD203B41FA5}">
                      <a16:colId xmlns:a16="http://schemas.microsoft.com/office/drawing/2014/main" val="2974484955"/>
                    </a:ext>
                  </a:extLst>
                </a:gridCol>
                <a:gridCol w="2107995">
                  <a:extLst>
                    <a:ext uri="{9D8B030D-6E8A-4147-A177-3AD203B41FA5}">
                      <a16:colId xmlns:a16="http://schemas.microsoft.com/office/drawing/2014/main" val="3787142262"/>
                    </a:ext>
                  </a:extLst>
                </a:gridCol>
                <a:gridCol w="7464539">
                  <a:extLst>
                    <a:ext uri="{9D8B030D-6E8A-4147-A177-3AD203B41FA5}">
                      <a16:colId xmlns:a16="http://schemas.microsoft.com/office/drawing/2014/main" val="3616841866"/>
                    </a:ext>
                  </a:extLst>
                </a:gridCol>
              </a:tblGrid>
              <a:tr h="461010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命題層次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語文知識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985060"/>
                  </a:ext>
                </a:extLst>
              </a:tr>
              <a:tr h="461010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取材選擇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文學性文本</a:t>
                      </a:r>
                      <a:endParaRPr lang="en-US" altLang="zh-TW" sz="2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947143"/>
                  </a:ext>
                </a:extLst>
              </a:tr>
              <a:tr h="840665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取材分析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能具備與教材相關的語文知識，以此根據詩意，推敲出相應的文意脈絡。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2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886039"/>
                  </a:ext>
                </a:extLst>
              </a:tr>
              <a:tr h="840665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試題設計</a:t>
                      </a:r>
                      <a:endParaRPr lang="en-US" altLang="zh-TW" sz="2800" b="1" dirty="0">
                        <a:latin typeface="+mn-ea"/>
                        <a:ea typeface="+mn-ea"/>
                      </a:endParaRPr>
                    </a:p>
                    <a:p>
                      <a:endParaRPr lang="zh-TW" altLang="en-US" sz="2800" b="1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學科素養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學科素養</a:t>
                      </a:r>
                      <a:endParaRPr lang="en-US" altLang="zh-TW" sz="2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638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8531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zh-TW" altLang="en-US" sz="7200" dirty="0"/>
              <a:t>感謝聆聽</a:t>
            </a:r>
          </a:p>
        </p:txBody>
      </p:sp>
    </p:spTree>
    <p:extLst>
      <p:ext uri="{BB962C8B-B14F-4D97-AF65-F5344CB8AC3E}">
        <p14:creationId xmlns:p14="http://schemas.microsoft.com/office/powerpoint/2010/main" val="404865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061" y="247426"/>
            <a:ext cx="11940987" cy="1043492"/>
          </a:xfrm>
        </p:spPr>
        <p:txBody>
          <a:bodyPr>
            <a:normAutofit/>
          </a:bodyPr>
          <a:lstStyle/>
          <a:p>
            <a:pPr algn="ctr"/>
            <a:r>
              <a:rPr lang="zh-TW" altLang="en-US" dirty="0"/>
              <a:t>命題模式選擇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3867377"/>
              </p:ext>
            </p:extLst>
          </p:nvPr>
        </p:nvGraphicFramePr>
        <p:xfrm>
          <a:off x="86061" y="2043953"/>
          <a:ext cx="11940987" cy="3571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293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819" y="2657138"/>
            <a:ext cx="11940987" cy="1043492"/>
          </a:xfrm>
        </p:spPr>
        <p:txBody>
          <a:bodyPr>
            <a:normAutofit/>
          </a:bodyPr>
          <a:lstStyle/>
          <a:p>
            <a:pPr algn="ctr"/>
            <a:r>
              <a:rPr lang="zh-TW" altLang="en-US" dirty="0"/>
              <a:t>第一題試題內容</a:t>
            </a:r>
          </a:p>
        </p:txBody>
      </p:sp>
    </p:spTree>
    <p:extLst>
      <p:ext uri="{BB962C8B-B14F-4D97-AF65-F5344CB8AC3E}">
        <p14:creationId xmlns:p14="http://schemas.microsoft.com/office/powerpoint/2010/main" val="3936928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6061" y="1"/>
            <a:ext cx="12027050" cy="676656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12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2800" dirty="0">
                <a:latin typeface="+mn-ea"/>
              </a:rPr>
              <a:t>(</a:t>
            </a:r>
            <a:r>
              <a:rPr lang="zh-TW" altLang="en-US" sz="2800" dirty="0">
                <a:latin typeface="+mn-ea"/>
              </a:rPr>
              <a:t> </a:t>
            </a:r>
            <a:r>
              <a:rPr lang="en-US" altLang="zh-TW" sz="2800" dirty="0">
                <a:latin typeface="+mn-ea"/>
              </a:rPr>
              <a:t>A ) </a:t>
            </a:r>
            <a:r>
              <a:rPr lang="zh-TW" altLang="en-US" sz="2800" dirty="0">
                <a:latin typeface="+mn-ea"/>
              </a:rPr>
              <a:t>上文描述的景色可能與下列何詩句相似？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+mn-ea"/>
              </a:rPr>
              <a:t>     </a:t>
            </a:r>
            <a:r>
              <a:rPr lang="en-US" altLang="zh-TW" sz="2800" dirty="0">
                <a:latin typeface="+mn-ea"/>
              </a:rPr>
              <a:t>(A) </a:t>
            </a:r>
            <a:r>
              <a:rPr lang="zh-TW" altLang="en-US" sz="2800" dirty="0">
                <a:latin typeface="+mn-ea"/>
              </a:rPr>
              <a:t>飛流直下三千尺，疑是銀河落九天 </a:t>
            </a: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+mn-ea"/>
              </a:rPr>
              <a:t>     </a:t>
            </a:r>
            <a:r>
              <a:rPr lang="en-US" altLang="zh-TW" sz="2800" dirty="0">
                <a:latin typeface="+mn-ea"/>
              </a:rPr>
              <a:t>(B) </a:t>
            </a:r>
            <a:r>
              <a:rPr lang="zh-TW" altLang="en-US" sz="2800" dirty="0">
                <a:latin typeface="+mn-ea"/>
              </a:rPr>
              <a:t>水皆縹碧，千丈見底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+mn-ea"/>
              </a:rPr>
              <a:t>     </a:t>
            </a:r>
            <a:r>
              <a:rPr lang="en-US" altLang="zh-TW" sz="2800" dirty="0">
                <a:latin typeface="+mn-ea"/>
              </a:rPr>
              <a:t>(C) </a:t>
            </a:r>
            <a:r>
              <a:rPr lang="zh-TW" altLang="en-US" sz="2800" dirty="0">
                <a:latin typeface="+mn-ea"/>
              </a:rPr>
              <a:t>大漠孤煙直，長河落日圓      </a:t>
            </a: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+mn-ea"/>
              </a:rPr>
              <a:t>     </a:t>
            </a:r>
            <a:r>
              <a:rPr lang="en-US" altLang="zh-TW" sz="2800" dirty="0">
                <a:latin typeface="+mn-ea"/>
              </a:rPr>
              <a:t>(D) </a:t>
            </a:r>
            <a:r>
              <a:rPr lang="zh-TW" altLang="en-US" sz="2800" dirty="0">
                <a:latin typeface="+mn-ea"/>
              </a:rPr>
              <a:t>三十六峰高插天，瑤臺瓊宇貯神仙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031" y="118334"/>
            <a:ext cx="12070080" cy="35394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zh-TW" altLang="en-US" sz="2800" dirty="0">
                <a:latin typeface="+mn-ea"/>
              </a:rPr>
              <a:t>    又西二里，遙聞水聲轟轟，從隴隙北望，忽有水自東北山腋瀉崖而下，搗入重淵，但見其上橫白闊數丈，翻空湧雪，而不見其下截，蓋為對崖所隔也。復逾阜下半裏，遂臨其下流，隨之湯湯西去，還望東北懸流，恨不能一抵其下。擔夫曰：「是為白水河。前有懸墜處，比此更深。」餘恨不一當其境，心猶慊慊（註</a:t>
            </a:r>
            <a:r>
              <a:rPr lang="en-US" altLang="zh-TW" sz="2800" dirty="0">
                <a:latin typeface="+mn-ea"/>
              </a:rPr>
              <a:t>1</a:t>
            </a:r>
            <a:r>
              <a:rPr lang="zh-TW" altLang="en-US" sz="2800" dirty="0">
                <a:latin typeface="+mn-ea"/>
              </a:rPr>
              <a:t>）。隨流半里，有巨石橋架水上，是為</a:t>
            </a:r>
            <a:r>
              <a:rPr lang="zh-TW" altLang="en-US" sz="2800" u="sng" dirty="0">
                <a:latin typeface="+mn-ea"/>
              </a:rPr>
              <a:t>白虹橋</a:t>
            </a:r>
            <a:r>
              <a:rPr lang="zh-TW" altLang="en-US" sz="2800" dirty="0">
                <a:latin typeface="+mn-ea"/>
              </a:rPr>
              <a:t>。其橋南北橫跨，下闢三門，而水流甚闊，每數丈，輒從溪底翻崖噴雪，滿溪皆如白鷺群飛，「白水」之名不誣矣。（註</a:t>
            </a:r>
            <a:r>
              <a:rPr lang="en-US" altLang="zh-TW" sz="2800" dirty="0">
                <a:latin typeface="+mn-ea"/>
              </a:rPr>
              <a:t>1</a:t>
            </a:r>
            <a:r>
              <a:rPr lang="zh-TW" altLang="en-US" sz="2800" dirty="0">
                <a:latin typeface="+mn-ea"/>
              </a:rPr>
              <a:t>）慊慊：遺憾。</a:t>
            </a:r>
            <a:endParaRPr lang="en-US" altLang="zh-TW" sz="2800" dirty="0">
              <a:latin typeface="+mn-ea"/>
            </a:endParaRPr>
          </a:p>
          <a:p>
            <a:pPr algn="r"/>
            <a:r>
              <a:rPr lang="zh-TW" altLang="en-US" sz="2800" dirty="0">
                <a:latin typeface="+mn-ea"/>
              </a:rPr>
              <a:t>節錄自</a:t>
            </a:r>
            <a:r>
              <a:rPr lang="en-US" altLang="zh-TW" sz="2800" dirty="0">
                <a:latin typeface="+mn-ea"/>
              </a:rPr>
              <a:t>《</a:t>
            </a:r>
            <a:r>
              <a:rPr lang="zh-TW" altLang="en-US" sz="2800" dirty="0">
                <a:latin typeface="+mn-ea"/>
              </a:rPr>
              <a:t>徐霞客遊記</a:t>
            </a:r>
            <a:r>
              <a:rPr lang="en-US" altLang="zh-TW" sz="2800" dirty="0">
                <a:latin typeface="+mn-ea"/>
              </a:rPr>
              <a:t>》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59690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試題分析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630431"/>
              </p:ext>
            </p:extLst>
          </p:nvPr>
        </p:nvGraphicFramePr>
        <p:xfrm>
          <a:off x="215154" y="1398495"/>
          <a:ext cx="11811893" cy="38057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9359">
                  <a:extLst>
                    <a:ext uri="{9D8B030D-6E8A-4147-A177-3AD203B41FA5}">
                      <a16:colId xmlns:a16="http://schemas.microsoft.com/office/drawing/2014/main" val="2974484955"/>
                    </a:ext>
                  </a:extLst>
                </a:gridCol>
                <a:gridCol w="2107995">
                  <a:extLst>
                    <a:ext uri="{9D8B030D-6E8A-4147-A177-3AD203B41FA5}">
                      <a16:colId xmlns:a16="http://schemas.microsoft.com/office/drawing/2014/main" val="3787142262"/>
                    </a:ext>
                  </a:extLst>
                </a:gridCol>
                <a:gridCol w="7464539">
                  <a:extLst>
                    <a:ext uri="{9D8B030D-6E8A-4147-A177-3AD203B41FA5}">
                      <a16:colId xmlns:a16="http://schemas.microsoft.com/office/drawing/2014/main" val="3616841866"/>
                    </a:ext>
                  </a:extLst>
                </a:gridCol>
              </a:tblGrid>
              <a:tr h="441063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命題層次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統整解釋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985060"/>
                  </a:ext>
                </a:extLst>
              </a:tr>
              <a:tr h="396239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取材選擇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文學性文本</a:t>
                      </a:r>
                      <a:endParaRPr lang="en-US" altLang="zh-TW" sz="2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947143"/>
                  </a:ext>
                </a:extLst>
              </a:tr>
              <a:tr h="480507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考點分析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欣賞遊記類大家作品，能理解作家觀察到的景象</a:t>
                      </a:r>
                      <a:endParaRPr lang="en-US" altLang="zh-TW" sz="2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886039"/>
                  </a:ext>
                </a:extLst>
              </a:tr>
              <a:tr h="1125653">
                <a:tc rowSpan="2"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+mn-ea"/>
                          <a:ea typeface="+mn-ea"/>
                        </a:rPr>
                        <a:t>試題設計</a:t>
                      </a:r>
                      <a:endParaRPr lang="en-US" altLang="zh-TW" sz="2800" b="1" dirty="0">
                        <a:latin typeface="+mn-ea"/>
                        <a:ea typeface="+mn-ea"/>
                      </a:endParaRPr>
                    </a:p>
                    <a:p>
                      <a:endParaRPr lang="zh-TW" altLang="en-US" sz="2800" b="1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核心素養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國</a:t>
                      </a:r>
                      <a:r>
                        <a:rPr lang="en-US" altLang="zh-TW" sz="2800" dirty="0">
                          <a:latin typeface="+mn-ea"/>
                          <a:ea typeface="+mn-ea"/>
                        </a:rPr>
                        <a:t>-J-A2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國</a:t>
                      </a:r>
                      <a:r>
                        <a:rPr lang="en-US" altLang="zh-TW" sz="2800" dirty="0">
                          <a:latin typeface="+mn-ea"/>
                          <a:ea typeface="+mn-ea"/>
                        </a:rPr>
                        <a:t>-J-B3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638999"/>
                  </a:ext>
                </a:extLst>
              </a:tr>
              <a:tr h="112565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學科素養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閱讀理解 </a:t>
                      </a:r>
                      <a:endParaRPr lang="en-US" altLang="zh-TW" sz="280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文字篇章</a:t>
                      </a:r>
                      <a:r>
                        <a:rPr lang="en-US" altLang="zh-TW" sz="2800" dirty="0">
                          <a:latin typeface="+mn-ea"/>
                          <a:ea typeface="+mn-ea"/>
                        </a:rPr>
                        <a:t>Ad  </a:t>
                      </a: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文本表述</a:t>
                      </a:r>
                      <a:r>
                        <a:rPr lang="en-US" altLang="zh-TW" sz="2800" dirty="0">
                          <a:latin typeface="+mn-ea"/>
                          <a:ea typeface="+mn-ea"/>
                        </a:rPr>
                        <a:t>Ba  </a:t>
                      </a:r>
                      <a:r>
                        <a:rPr lang="zh-TW" altLang="en-US" sz="2800" dirty="0">
                          <a:latin typeface="+mn-ea"/>
                          <a:ea typeface="+mn-ea"/>
                        </a:rPr>
                        <a:t>文化內涵</a:t>
                      </a:r>
                      <a:r>
                        <a:rPr lang="en-US" altLang="zh-TW" sz="2800" dirty="0">
                          <a:latin typeface="+mn-ea"/>
                          <a:ea typeface="+mn-ea"/>
                        </a:rPr>
                        <a:t>Cc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167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0039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819" y="2657138"/>
            <a:ext cx="11940987" cy="1043492"/>
          </a:xfrm>
        </p:spPr>
        <p:txBody>
          <a:bodyPr>
            <a:normAutofit/>
          </a:bodyPr>
          <a:lstStyle/>
          <a:p>
            <a:pPr algn="ctr"/>
            <a:r>
              <a:rPr lang="zh-TW" altLang="en-US" dirty="0"/>
              <a:t>第二題試題內容</a:t>
            </a:r>
          </a:p>
        </p:txBody>
      </p:sp>
    </p:spTree>
    <p:extLst>
      <p:ext uri="{BB962C8B-B14F-4D97-AF65-F5344CB8AC3E}">
        <p14:creationId xmlns:p14="http://schemas.microsoft.com/office/powerpoint/2010/main" val="935278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1200" dirty="0">
              <a:latin typeface="+mn-ea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1513" y="1376979"/>
            <a:ext cx="12070081" cy="31085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zh-TW" altLang="en-US" sz="2800" dirty="0"/>
              <a:t>        司馬遷之父</a:t>
            </a:r>
            <a:r>
              <a:rPr lang="en-US" altLang="zh-TW" sz="2800" dirty="0"/>
              <a:t>——</a:t>
            </a:r>
            <a:r>
              <a:rPr lang="zh-TW" altLang="en-US" sz="2800" dirty="0"/>
              <a:t>司馬談立志要寫出一本跨世代的史書，因此，除了靠自己力挺，還有計畫、有目標地栽培自己的兒子。司馬談請來當時名儒孔安國</a:t>
            </a:r>
            <a:endParaRPr lang="en-US" altLang="zh-TW" sz="2800" dirty="0"/>
          </a:p>
          <a:p>
            <a:pPr algn="just"/>
            <a:r>
              <a:rPr lang="zh-TW" altLang="en-US" sz="2800" dirty="0"/>
              <a:t>、董仲舒，教司馬遷做學問，不僅打下古文寫作的基石更開展司馬遷知識的眼界，帶給其端正思想與君子人格的奠基。司馬談栽培兒子的用心良苦，不只傳遞公正耿直、眼光精準的身教，也期待未來兒子能克紹箕裘，繼承史官之業。</a:t>
            </a:r>
          </a:p>
          <a:p>
            <a:pPr algn="just"/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7988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2800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TW" sz="1200" dirty="0">
              <a:latin typeface="+mn-ea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1514" y="1376979"/>
            <a:ext cx="12070080" cy="483209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zh-TW" altLang="en-US" sz="2800" dirty="0"/>
              <a:t>        司馬談對司馬遷的史觀養成記，不只是讀萬卷書更要行萬里路。司馬談知道一個人對世界的了解，來自於直接經驗與間接經驗。讀書可以理解世界的樣貌，因此，司馬遷年十歲就能背誦古書，透過讀書長期累積豐富的知識。而獲取直接經驗的最快方式，就是壯遊天下。司馬談讓弱冠之年的司馬遷真實地大江南北走一回，從遊歷的過程獲取當地人口耳相傳的故事，最重要的是，驗證書中知識的真偽。司馬遷所遊歷的足跡，都是他完成史記的素材，其用心觀察歷史留下的可考細節、認識大人物的後代子孫，找到更足以採信的史實，邊走邊了解當地的風土民情，結交不少民間友人，接觸廣大庶民的經濟生活，體會到社會百姓的思想、感情、想望，使司馬遷大量積累知識，開拓視野胸襟，對未來完成史記有極大的幫助。</a:t>
            </a:r>
          </a:p>
          <a:p>
            <a:pPr algn="r"/>
            <a:r>
              <a:rPr lang="zh-TW" altLang="en-US" sz="2800" dirty="0"/>
              <a:t>節錄自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《</a:t>
            </a:r>
            <a:r>
              <a:rPr lang="zh-TW" altLang="en-US" sz="2800" dirty="0"/>
              <a:t>宋怡慧國學潮</a:t>
            </a:r>
            <a:r>
              <a:rPr lang="zh-TW" altLang="en-US" sz="2800"/>
              <a:t>人誌</a:t>
            </a:r>
            <a:r>
              <a:rPr lang="zh-TW" altLang="en-US" sz="2800">
                <a:latin typeface="標楷體" panose="03000509000000000000" pitchFamily="65" charset="-120"/>
                <a:ea typeface="標楷體" panose="03000509000000000000" pitchFamily="65" charset="-120"/>
              </a:rPr>
              <a:t>・</a:t>
            </a:r>
            <a:r>
              <a:rPr lang="zh-TW" altLang="en-US" sz="2800"/>
              <a:t>古人</a:t>
            </a:r>
            <a:r>
              <a:rPr lang="zh-TW" altLang="en-US" sz="2800" dirty="0"/>
              <a:t>超有料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》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74623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6061" y="1355464"/>
            <a:ext cx="11940987" cy="538958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TW" sz="100" dirty="0">
              <a:latin typeface="+mn-ea"/>
            </a:endParaRPr>
          </a:p>
          <a:p>
            <a:pPr marL="0" indent="0" algn="just">
              <a:buNone/>
            </a:pPr>
            <a:r>
              <a:rPr lang="en-US" altLang="zh-TW" sz="2800" dirty="0">
                <a:latin typeface="+mn-ea"/>
              </a:rPr>
              <a:t>(</a:t>
            </a:r>
            <a:r>
              <a:rPr lang="zh-TW" altLang="en-US" sz="2800" dirty="0">
                <a:latin typeface="+mn-ea"/>
              </a:rPr>
              <a:t> </a:t>
            </a:r>
            <a:r>
              <a:rPr lang="en-US" altLang="zh-TW" sz="2800" dirty="0">
                <a:latin typeface="+mn-ea"/>
              </a:rPr>
              <a:t>C</a:t>
            </a:r>
            <a:r>
              <a:rPr lang="zh-TW" altLang="en-US" sz="2800" dirty="0">
                <a:latin typeface="+mn-ea"/>
              </a:rPr>
              <a:t> </a:t>
            </a:r>
            <a:r>
              <a:rPr lang="en-US" altLang="zh-TW" sz="2800" dirty="0">
                <a:latin typeface="+mn-ea"/>
              </a:rPr>
              <a:t>)</a:t>
            </a:r>
            <a:r>
              <a:rPr lang="zh-TW" altLang="en-US" sz="2800" dirty="0">
                <a:latin typeface="+mn-ea"/>
              </a:rPr>
              <a:t>想想與丈夫常常對於如何教育孩子有所疑義，一日想想閱讀到此篇文  章中司馬談栽培司馬遷的過程，有些心得想要與丈夫分享，請問下列何者分享內容較符合文意？</a:t>
            </a:r>
          </a:p>
          <a:p>
            <a:pPr marL="274320" lvl="1" indent="0">
              <a:buNone/>
            </a:pPr>
            <a:r>
              <a:rPr lang="zh-TW" altLang="en-US" sz="2800" dirty="0">
                <a:latin typeface="+mn-ea"/>
              </a:rPr>
              <a:t>   </a:t>
            </a:r>
            <a:r>
              <a:rPr lang="en-US" altLang="zh-TW" sz="2800" dirty="0">
                <a:latin typeface="+mn-ea"/>
              </a:rPr>
              <a:t>(A) </a:t>
            </a:r>
            <a:r>
              <a:rPr lang="zh-TW" altLang="en-US" sz="2800" dirty="0">
                <a:latin typeface="+mn-ea"/>
              </a:rPr>
              <a:t>只想學會用字遣詞的優美，就要趁早進行古文基礎教育</a:t>
            </a:r>
          </a:p>
          <a:p>
            <a:pPr marL="274320" lvl="1" indent="0">
              <a:buNone/>
            </a:pPr>
            <a:r>
              <a:rPr lang="zh-TW" altLang="en-US" sz="2800" dirty="0">
                <a:latin typeface="+mn-ea"/>
              </a:rPr>
              <a:t>   </a:t>
            </a:r>
            <a:r>
              <a:rPr lang="en-US" altLang="zh-TW" sz="2800" dirty="0">
                <a:latin typeface="+mn-ea"/>
              </a:rPr>
              <a:t>(B) </a:t>
            </a:r>
            <a:r>
              <a:rPr lang="zh-TW" altLang="en-US" sz="2800" dirty="0">
                <a:latin typeface="+mn-ea"/>
              </a:rPr>
              <a:t>要想孩子品行端正，請優秀的家庭教師是不二法門</a:t>
            </a:r>
          </a:p>
          <a:p>
            <a:pPr marL="274320" lvl="1" indent="0">
              <a:buNone/>
            </a:pPr>
            <a:r>
              <a:rPr lang="zh-TW" altLang="en-US" sz="2800" dirty="0">
                <a:latin typeface="+mn-ea"/>
              </a:rPr>
              <a:t>   </a:t>
            </a:r>
            <a:r>
              <a:rPr lang="en-US" altLang="zh-TW" sz="2800" dirty="0">
                <a:latin typeface="+mn-ea"/>
              </a:rPr>
              <a:t>(C) </a:t>
            </a:r>
            <a:r>
              <a:rPr lang="zh-TW" altLang="en-US" sz="2800" dirty="0">
                <a:latin typeface="+mn-ea"/>
              </a:rPr>
              <a:t>不僅是書本知識，也要讓孩子多出去走走看看，體察生活</a:t>
            </a:r>
          </a:p>
          <a:p>
            <a:pPr marL="274320" lvl="1" indent="0">
              <a:buNone/>
            </a:pPr>
            <a:r>
              <a:rPr lang="zh-TW" altLang="en-US" sz="2800" dirty="0">
                <a:latin typeface="+mn-ea"/>
              </a:rPr>
              <a:t>   </a:t>
            </a:r>
            <a:r>
              <a:rPr lang="en-US" altLang="zh-TW" sz="2800" dirty="0">
                <a:latin typeface="+mn-ea"/>
              </a:rPr>
              <a:t>(D) </a:t>
            </a:r>
            <a:r>
              <a:rPr lang="zh-TW" altLang="en-US" sz="2800" dirty="0">
                <a:latin typeface="+mn-ea"/>
              </a:rPr>
              <a:t>多方面的拓展人脈、交友廣闊，可讓孩子日後升遷更有機會</a:t>
            </a:r>
          </a:p>
          <a:p>
            <a:pPr marL="0" indent="0">
              <a:buNone/>
            </a:pPr>
            <a:endParaRPr lang="zh-TW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706229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木刻字型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木刻字型</Template>
  <TotalTime>163</TotalTime>
  <Words>1087</Words>
  <Application>Microsoft Office PowerPoint</Application>
  <PresentationFormat>寬螢幕</PresentationFormat>
  <Paragraphs>90</Paragraphs>
  <Slides>14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15" baseType="lpstr">
      <vt:lpstr>木刻字型</vt:lpstr>
      <vt:lpstr>國文科素養導向命題設計</vt:lpstr>
      <vt:lpstr>命題模式選擇</vt:lpstr>
      <vt:lpstr>第一題試題內容</vt:lpstr>
      <vt:lpstr>PowerPoint 簡報</vt:lpstr>
      <vt:lpstr>試題分析</vt:lpstr>
      <vt:lpstr>第二題試題內容</vt:lpstr>
      <vt:lpstr>PowerPoint 簡報</vt:lpstr>
      <vt:lpstr>PowerPoint 簡報</vt:lpstr>
      <vt:lpstr>PowerPoint 簡報</vt:lpstr>
      <vt:lpstr>試題分析</vt:lpstr>
      <vt:lpstr>第三題試題內容</vt:lpstr>
      <vt:lpstr>PowerPoint 簡報</vt:lpstr>
      <vt:lpstr>試題分析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未知的使用者</cp:lastModifiedBy>
  <cp:revision>83</cp:revision>
  <dcterms:created xsi:type="dcterms:W3CDTF">2022-05-10T05:10:08Z</dcterms:created>
  <dcterms:modified xsi:type="dcterms:W3CDTF">2022-05-10T12:21:24Z</dcterms:modified>
</cp:coreProperties>
</file>