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7" r:id="rId3"/>
    <p:sldId id="256" r:id="rId4"/>
    <p:sldId id="260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64" r:id="rId23"/>
    <p:sldId id="265" r:id="rId24"/>
    <p:sldId id="266" r:id="rId25"/>
    <p:sldId id="285" r:id="rId2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>
        <p:scale>
          <a:sx n="90" d="100"/>
          <a:sy n="90" d="100"/>
        </p:scale>
        <p:origin x="-594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47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9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358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33E15-D14A-4CF8-9AF4-911B7AC497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58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5" name="副標題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1" name="日期版面配置區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6442408-5AC1-4C1B-BDFB-10ACE478EA4B}" type="datetimeFigureOut">
              <a:rPr lang="zh-TW" altLang="en-US"/>
              <a:pPr/>
              <a:t>2015/12/21</a:t>
            </a:fld>
            <a:endParaRPr lang="zh-TW" altLang="en-US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0FA3525-48E6-4F53-84B7-D729791B4FC2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57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69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04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008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92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00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0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5845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32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F4E7ED"/>
                </a:solidFill>
              </a:rPr>
              <a:pPr/>
              <a:t>2015/12/21</a:t>
            </a:fld>
            <a:endParaRPr lang="zh-TW" altLang="en-US">
              <a:solidFill>
                <a:srgbClr val="F4E7ED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F4E7ED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FA3525-48E6-4F53-84B7-D729791B4FC2}" type="slidenum">
              <a:rPr lang="zh-TW" altLang="en-US" smtClean="0">
                <a:solidFill>
                  <a:srgbClr val="F4E7ED"/>
                </a:solidFill>
              </a:rPr>
              <a:pPr/>
              <a:t>‹#›</a:t>
            </a:fld>
            <a:endParaRPr lang="zh-TW" altLang="en-US">
              <a:solidFill>
                <a:srgbClr val="F4E7ED"/>
              </a:solidFill>
            </a:endParaRPr>
          </a:p>
        </p:txBody>
      </p:sp>
      <p:sp>
        <p:nvSpPr>
          <p:cNvPr id="10" name="圖片版面配置區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02851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10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3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9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388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70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151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816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45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7648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F1B71-C23F-4E64-BE2C-A7F5F728865B}" type="datetimeFigureOut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9629B-A282-453A-B605-57528E886B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標題版面配置區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1" name="文字版面配置區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7" name="日期版面配置區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6442408-5AC1-4C1B-BDFB-10ACE478EA4B}" type="datetimeFigureOut">
              <a:rPr lang="zh-TW" altLang="en-US" smtClean="0">
                <a:solidFill>
                  <a:srgbClr val="B13F9A"/>
                </a:solidFill>
              </a:rPr>
              <a:pPr/>
              <a:t>2015/12/21</a:t>
            </a:fld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zh-TW" altLang="en-US">
              <a:solidFill>
                <a:srgbClr val="B13F9A"/>
              </a:solidFill>
            </a:endParaRPr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0FA3525-48E6-4F53-84B7-D729791B4FC2}" type="slidenum">
              <a:rPr lang="zh-TW" altLang="en-US" smtClean="0">
                <a:solidFill>
                  <a:srgbClr val="B13F9A"/>
                </a:solidFill>
              </a:rPr>
              <a:pPr/>
              <a:t>‹#›</a:t>
            </a:fld>
            <a:endParaRPr lang="zh-TW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1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hyperlink" Target="&#26222;201-&#21271;&#25237;%20&#20154;&#25991;&#38364;&#25079;.mp4" TargetMode="Externa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188" y="0"/>
            <a:ext cx="9755188" cy="734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5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23528" y="714722"/>
            <a:ext cx="8496300" cy="5721816"/>
            <a:chOff x="251568" y="731520"/>
            <a:chExt cx="8496300" cy="5256658"/>
          </a:xfrm>
        </p:grpSpPr>
        <p:pic>
          <p:nvPicPr>
            <p:cNvPr id="9218" name="Picture 4" descr="C:\Documents and Settings\001\My Documents\Downloads\20140905_14270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7980" y="4187507"/>
              <a:ext cx="290988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" name="Picture 3" descr="C:\Documents and Settings\001\My Documents\Downloads\20140905_14264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1630" y="2442845"/>
              <a:ext cx="2916238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251692" y="4187978"/>
              <a:ext cx="2664296" cy="1800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一般科目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國文、英文、數學、物理、化學、體育、美術</a:t>
              </a: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……)</a:t>
              </a:r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987996" y="4187978"/>
              <a:ext cx="2664296" cy="1800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專業科目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力學、原理、製造</a:t>
              </a: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……)</a:t>
              </a:r>
              <a:endPara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4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實習科目</a:t>
              </a:r>
              <a:endPara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實習、製圖</a:t>
              </a: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……)</a:t>
              </a:r>
              <a:endPara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51692" y="2459786"/>
              <a:ext cx="5400600" cy="165618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技能模組</a:t>
              </a:r>
              <a:endPara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數值控制技能</a:t>
              </a:r>
              <a:endPara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自動化整合技能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251568" y="731520"/>
              <a:ext cx="5400675" cy="165576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特色課程</a:t>
              </a:r>
              <a:endPara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en-US" altLang="zh-TW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3D</a:t>
              </a:r>
              <a:r>
                <a:rPr lang="zh-TW" alt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設計列印、創意思考</a:t>
              </a:r>
            </a:p>
          </p:txBody>
        </p:sp>
        <p:pic>
          <p:nvPicPr>
            <p:cNvPr id="9230" name="Picture 2" descr="C:\Documents and Settings\001\My Documents\Downloads\2014-09-15-12-08-12_dec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1" t="32928" r="7391" b="25491"/>
            <a:stretch>
              <a:fillRect/>
            </a:stretch>
          </p:blipFill>
          <p:spPr bwMode="auto">
            <a:xfrm>
              <a:off x="5831630" y="731520"/>
              <a:ext cx="2916238" cy="165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矩形 14"/>
          <p:cNvSpPr/>
          <p:nvPr/>
        </p:nvSpPr>
        <p:spPr>
          <a:xfrm>
            <a:off x="4670792" y="21249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機電科 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406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文字版面配置區 1"/>
          <p:cNvSpPr>
            <a:spLocks noGrp="1"/>
          </p:cNvSpPr>
          <p:nvPr>
            <p:ph type="body" sz="quarter" idx="1"/>
          </p:nvPr>
        </p:nvSpPr>
        <p:spPr>
          <a:xfrm>
            <a:off x="325256" y="575271"/>
            <a:ext cx="6481763" cy="658813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機械基礎及進階實習</a:t>
            </a:r>
            <a:r>
              <a:rPr lang="en-US" altLang="zh-TW" dirty="0" smtClean="0"/>
              <a:t>-</a:t>
            </a:r>
            <a:r>
              <a:rPr lang="zh-TW" altLang="en-US" dirty="0" smtClean="0"/>
              <a:t>鉗工、車工</a:t>
            </a:r>
            <a:r>
              <a:rPr lang="zh-TW" altLang="en-US" dirty="0"/>
              <a:t>、</a:t>
            </a:r>
            <a:r>
              <a:rPr lang="zh-TW" altLang="en-US" dirty="0" smtClean="0"/>
              <a:t>銑床工場</a:t>
            </a:r>
          </a:p>
        </p:txBody>
      </p:sp>
      <p:pic>
        <p:nvPicPr>
          <p:cNvPr id="12293" name="Picture 2" descr="D:\機電科資料\相片\工場照片\鉗工.jpg"/>
          <p:cNvPicPr>
            <a:picLocks noChangeAspect="1" noChangeArrowheads="1"/>
          </p:cNvPicPr>
          <p:nvPr/>
        </p:nvPicPr>
        <p:blipFill rotWithShape="1">
          <a:blip r:embed="rId2"/>
          <a:srcRect l="10433" r="20287"/>
          <a:stretch/>
        </p:blipFill>
        <p:spPr bwMode="auto">
          <a:xfrm>
            <a:off x="453001" y="1321662"/>
            <a:ext cx="2697163" cy="218916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3" descr="D:\機電科資料\相片\工場照片\車床.jpg"/>
          <p:cNvPicPr>
            <a:picLocks noChangeAspect="1" noChangeArrowheads="1"/>
          </p:cNvPicPr>
          <p:nvPr/>
        </p:nvPicPr>
        <p:blipFill rotWithShape="1">
          <a:blip r:embed="rId3"/>
          <a:srcRect l="8448" r="22276"/>
          <a:stretch/>
        </p:blipFill>
        <p:spPr bwMode="auto">
          <a:xfrm>
            <a:off x="3261289" y="1321662"/>
            <a:ext cx="2697162" cy="219075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4" descr="D:\機電科資料\相片\工場照片\銑床.jpg"/>
          <p:cNvPicPr>
            <a:picLocks noChangeAspect="1" noChangeArrowheads="1"/>
          </p:cNvPicPr>
          <p:nvPr/>
        </p:nvPicPr>
        <p:blipFill rotWithShape="1">
          <a:blip r:embed="rId4"/>
          <a:srcRect l="23705" r="7019"/>
          <a:stretch/>
        </p:blipFill>
        <p:spPr bwMode="auto">
          <a:xfrm>
            <a:off x="6069576" y="1321662"/>
            <a:ext cx="2697163" cy="219075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版面配置區 1"/>
          <p:cNvSpPr>
            <a:spLocks noGrp="1"/>
          </p:cNvSpPr>
          <p:nvPr>
            <p:ph type="body" sz="quarter" idx="1"/>
          </p:nvPr>
        </p:nvSpPr>
        <p:spPr>
          <a:xfrm>
            <a:off x="325256" y="3636865"/>
            <a:ext cx="6481763" cy="658813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zh-TW" altLang="en-US" dirty="0" smtClean="0"/>
              <a:t>電機控制實習</a:t>
            </a:r>
            <a:r>
              <a:rPr lang="en-US" altLang="zh-TW" dirty="0" smtClean="0"/>
              <a:t>-</a:t>
            </a:r>
            <a:r>
              <a:rPr lang="zh-TW" altLang="en-US" dirty="0" smtClean="0"/>
              <a:t>室內配線、工業配線、可程式控制</a:t>
            </a:r>
          </a:p>
        </p:txBody>
      </p:sp>
      <p:pic>
        <p:nvPicPr>
          <p:cNvPr id="12" name="Picture 2" descr="D:\機電科資料\相片\工場照片\室內配線.jpg"/>
          <p:cNvPicPr>
            <a:picLocks noChangeAspect="1" noChangeArrowheads="1"/>
          </p:cNvPicPr>
          <p:nvPr/>
        </p:nvPicPr>
        <p:blipFill rotWithShape="1">
          <a:blip r:embed="rId5"/>
          <a:srcRect l="23535" r="14139" b="9897"/>
          <a:stretch/>
        </p:blipFill>
        <p:spPr bwMode="auto">
          <a:xfrm>
            <a:off x="3297950" y="4394368"/>
            <a:ext cx="2692400" cy="2187575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機電科資料\相片\工場照片\20140217_114121_Richtone(HDR).jpg"/>
          <p:cNvPicPr>
            <a:picLocks noChangeAspect="1" noChangeArrowheads="1"/>
          </p:cNvPicPr>
          <p:nvPr/>
        </p:nvPicPr>
        <p:blipFill rotWithShape="1">
          <a:blip r:embed="rId6"/>
          <a:srcRect t="24265" b="25077"/>
          <a:stretch/>
        </p:blipFill>
        <p:spPr bwMode="auto">
          <a:xfrm>
            <a:off x="481725" y="4394368"/>
            <a:ext cx="2695575" cy="2187575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:\機電科資料\相片\工場照片\20140217_114331.jpg"/>
          <p:cNvPicPr>
            <a:picLocks noChangeAspect="1" noChangeArrowheads="1"/>
          </p:cNvPicPr>
          <p:nvPr/>
        </p:nvPicPr>
        <p:blipFill rotWithShape="1">
          <a:blip r:embed="rId7"/>
          <a:srcRect l="20592" t="41656" r="10767" b="27009"/>
          <a:stretch/>
        </p:blipFill>
        <p:spPr bwMode="auto">
          <a:xfrm>
            <a:off x="6101475" y="4394368"/>
            <a:ext cx="2697163" cy="2187575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4670792" y="21249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機電科 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278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611560" y="596211"/>
            <a:ext cx="7779124" cy="6073302"/>
            <a:chOff x="250825" y="596058"/>
            <a:chExt cx="7779124" cy="5904656"/>
          </a:xfrm>
        </p:grpSpPr>
        <p:sp>
          <p:nvSpPr>
            <p:cNvPr id="7" name="矩形 6"/>
            <p:cNvSpPr/>
            <p:nvPr/>
          </p:nvSpPr>
          <p:spPr>
            <a:xfrm>
              <a:off x="251520" y="596058"/>
              <a:ext cx="3657724" cy="187220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2013</a:t>
              </a: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世界機關王競賽</a:t>
              </a:r>
              <a:endPara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6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世界銀牌</a:t>
              </a:r>
              <a:endPara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26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03" t="22389" r="32648" b="52446"/>
            <a:stretch>
              <a:fillRect/>
            </a:stretch>
          </p:blipFill>
          <p:spPr bwMode="auto">
            <a:xfrm>
              <a:off x="3981450" y="596207"/>
              <a:ext cx="4048125" cy="187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0" t="41667" r="32986" b="29166"/>
            <a:stretch>
              <a:fillRect/>
            </a:stretch>
          </p:blipFill>
          <p:spPr bwMode="auto">
            <a:xfrm>
              <a:off x="250825" y="2590107"/>
              <a:ext cx="4121150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4372225" y="2594770"/>
              <a:ext cx="3657724" cy="187220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2012</a:t>
              </a:r>
              <a:r>
                <a:rPr lang="zh-TW" altLang="en-US" sz="24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</a:rPr>
                <a:t>全國高職創造力競賽</a:t>
              </a:r>
              <a:endPara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5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全國第一名</a:t>
              </a:r>
              <a:endParaRPr lang="zh-TW" altLang="en-US" sz="6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51520" y="4628506"/>
              <a:ext cx="3657724" cy="187220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TW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2015</a:t>
              </a: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工科技藝競賽鉗工車床工</a:t>
              </a:r>
              <a:endParaRPr lang="en-US" altLang="zh-TW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defRPr/>
              </a:pPr>
              <a:r>
                <a:rPr lang="zh-TW" altLang="en-US" sz="8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雙優勝</a:t>
              </a:r>
              <a:endPara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277" name="Picture 7" descr="D:\實習組資料\A1全國技藝競賽\104年\競賽照片\15-11-24-12-28-17-277_phot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t="27908" r="11179" b="14764"/>
            <a:stretch>
              <a:fillRect/>
            </a:stretch>
          </p:blipFill>
          <p:spPr bwMode="auto">
            <a:xfrm>
              <a:off x="3981450" y="4628457"/>
              <a:ext cx="4048125" cy="187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4670792" y="21249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機電科 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63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http://f.share.photo.xuite.net/touch_classroom/1f2ed82/9127126/389961388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34" y="4052038"/>
            <a:ext cx="3334707" cy="2797350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521426" y="3243408"/>
            <a:ext cx="2414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樂高機器人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02324" y="4324477"/>
            <a:ext cx="5211676" cy="1889730"/>
            <a:chOff x="467544" y="4730375"/>
            <a:chExt cx="5407624" cy="1889730"/>
          </a:xfrm>
        </p:grpSpPr>
        <p:pic>
          <p:nvPicPr>
            <p:cNvPr id="36" name="Picture 4" descr="C:\Documents and Settings\001\桌面\21520435881290_92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3849" y="4374070"/>
              <a:ext cx="1889730" cy="260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C:\Documents and Settings\001\桌面\S__1989837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120" y="4750939"/>
              <a:ext cx="2300048" cy="183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2602990" y="4869160"/>
              <a:ext cx="892552" cy="16445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TW" altLang="en-US" sz="2800" b="1" dirty="0" smtClean="0"/>
                <a:t>業師協同</a:t>
              </a:r>
              <a:endParaRPr lang="en-US" altLang="zh-TW" sz="2800" b="1" dirty="0" smtClean="0"/>
            </a:p>
            <a:p>
              <a:endParaRPr lang="zh-TW" altLang="en-US" dirty="0"/>
            </a:p>
          </p:txBody>
        </p:sp>
      </p:grpSp>
      <p:sp>
        <p:nvSpPr>
          <p:cNvPr id="3" name="矩形 2"/>
          <p:cNvSpPr/>
          <p:nvPr/>
        </p:nvSpPr>
        <p:spPr>
          <a:xfrm>
            <a:off x="2141984" y="1017604"/>
            <a:ext cx="516632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dirty="0" smtClean="0">
                <a:solidFill>
                  <a:schemeClr val="bg1"/>
                </a:solidFill>
              </a:rPr>
              <a:t>證照輔導</a:t>
            </a:r>
            <a:r>
              <a:rPr lang="zh-TW" altLang="en-US" sz="1500" dirty="0" smtClean="0">
                <a:solidFill>
                  <a:srgbClr val="C00000"/>
                </a:solidFill>
              </a:rPr>
              <a:t>　</a:t>
            </a:r>
            <a:r>
              <a:rPr lang="zh-TW" altLang="en-US" sz="1500" dirty="0" smtClean="0">
                <a:solidFill>
                  <a:schemeClr val="bg1"/>
                </a:solidFill>
              </a:rPr>
              <a:t>樂高機器人課程   業師協同教學　</a:t>
            </a:r>
            <a:endParaRPr lang="en-US" altLang="zh-TW" sz="1500" dirty="0" smtClean="0">
              <a:solidFill>
                <a:schemeClr val="bg1"/>
              </a:solidFill>
            </a:endParaRPr>
          </a:p>
        </p:txBody>
      </p:sp>
      <p:sp>
        <p:nvSpPr>
          <p:cNvPr id="16" name="拱形 15"/>
          <p:cNvSpPr/>
          <p:nvPr/>
        </p:nvSpPr>
        <p:spPr>
          <a:xfrm>
            <a:off x="-1908720" y="465231"/>
            <a:ext cx="5052232" cy="5458515"/>
          </a:xfrm>
          <a:prstGeom prst="blockArc">
            <a:avLst>
              <a:gd name="adj1" fmla="val 18900000"/>
              <a:gd name="adj2" fmla="val 2700000"/>
              <a:gd name="adj3" fmla="val 428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手繪多邊形 16"/>
          <p:cNvSpPr/>
          <p:nvPr/>
        </p:nvSpPr>
        <p:spPr>
          <a:xfrm>
            <a:off x="2690464" y="1017604"/>
            <a:ext cx="3686084" cy="769417"/>
          </a:xfrm>
          <a:custGeom>
            <a:avLst/>
            <a:gdLst>
              <a:gd name="connsiteX0" fmla="*/ 0 w 4062081"/>
              <a:gd name="connsiteY0" fmla="*/ 0 h 577063"/>
              <a:gd name="connsiteX1" fmla="*/ 4062081 w 4062081"/>
              <a:gd name="connsiteY1" fmla="*/ 0 h 577063"/>
              <a:gd name="connsiteX2" fmla="*/ 4062081 w 4062081"/>
              <a:gd name="connsiteY2" fmla="*/ 577063 h 577063"/>
              <a:gd name="connsiteX3" fmla="*/ 0 w 4062081"/>
              <a:gd name="connsiteY3" fmla="*/ 577063 h 577063"/>
              <a:gd name="connsiteX4" fmla="*/ 0 w 4062081"/>
              <a:gd name="connsiteY4" fmla="*/ 0 h 57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2081" h="577063">
                <a:moveTo>
                  <a:pt x="0" y="0"/>
                </a:moveTo>
                <a:lnTo>
                  <a:pt x="4062081" y="0"/>
                </a:lnTo>
                <a:lnTo>
                  <a:pt x="4062081" y="577063"/>
                </a:lnTo>
                <a:lnTo>
                  <a:pt x="0" y="57706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8045" tIns="71120" rIns="71120" bIns="7112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電腦硬體裝修丙級</a:t>
            </a:r>
          </a:p>
        </p:txBody>
      </p:sp>
      <p:sp>
        <p:nvSpPr>
          <p:cNvPr id="18" name="橢圓 17"/>
          <p:cNvSpPr/>
          <p:nvPr/>
        </p:nvSpPr>
        <p:spPr>
          <a:xfrm>
            <a:off x="2174233" y="1017604"/>
            <a:ext cx="721329" cy="868256"/>
          </a:xfrm>
          <a:prstGeom prst="ellipse">
            <a:avLst/>
          </a:prstGeom>
          <a:ln>
            <a:solidFill>
              <a:srgbClr val="FFC000"/>
            </a:solidFill>
          </a:ln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en-US" altLang="zh-TW" sz="2500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25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手繪多邊形 20"/>
          <p:cNvSpPr/>
          <p:nvPr/>
        </p:nvSpPr>
        <p:spPr>
          <a:xfrm>
            <a:off x="2600652" y="2115505"/>
            <a:ext cx="3775896" cy="769417"/>
          </a:xfrm>
          <a:custGeom>
            <a:avLst/>
            <a:gdLst>
              <a:gd name="connsiteX0" fmla="*/ 0 w 3848527"/>
              <a:gd name="connsiteY0" fmla="*/ 0 h 577063"/>
              <a:gd name="connsiteX1" fmla="*/ 3848527 w 3848527"/>
              <a:gd name="connsiteY1" fmla="*/ 0 h 577063"/>
              <a:gd name="connsiteX2" fmla="*/ 3848527 w 3848527"/>
              <a:gd name="connsiteY2" fmla="*/ 577063 h 577063"/>
              <a:gd name="connsiteX3" fmla="*/ 0 w 3848527"/>
              <a:gd name="connsiteY3" fmla="*/ 577063 h 577063"/>
              <a:gd name="connsiteX4" fmla="*/ 0 w 3848527"/>
              <a:gd name="connsiteY4" fmla="*/ 0 h 57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8527" h="577063">
                <a:moveTo>
                  <a:pt x="0" y="0"/>
                </a:moveTo>
                <a:lnTo>
                  <a:pt x="3848527" y="0"/>
                </a:lnTo>
                <a:lnTo>
                  <a:pt x="3848527" y="577063"/>
                </a:lnTo>
                <a:lnTo>
                  <a:pt x="0" y="577063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8045" tIns="71120" rIns="71120" bIns="7112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28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AMA</a:t>
            </a:r>
            <a:r>
              <a:rPr lang="zh-TW" altLang="en-US" sz="28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微控制器認證</a:t>
            </a:r>
            <a:endPara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2286833" y="2115506"/>
            <a:ext cx="721329" cy="868257"/>
          </a:xfrm>
          <a:prstGeom prst="ellipse">
            <a:avLst/>
          </a:prstGeom>
          <a:ln>
            <a:solidFill>
              <a:srgbClr val="92D050"/>
            </a:solidFill>
          </a:ln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altLang="zh-TW" sz="2500" dirty="0">
                <a:solidFill>
                  <a:srgbClr val="92D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2500" dirty="0">
              <a:solidFill>
                <a:srgbClr val="92D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手繪多邊形 22"/>
          <p:cNvSpPr/>
          <p:nvPr/>
        </p:nvSpPr>
        <p:spPr>
          <a:xfrm>
            <a:off x="2736085" y="3175470"/>
            <a:ext cx="3594841" cy="769417"/>
          </a:xfrm>
          <a:custGeom>
            <a:avLst/>
            <a:gdLst>
              <a:gd name="connsiteX0" fmla="*/ 0 w 4062081"/>
              <a:gd name="connsiteY0" fmla="*/ 0 h 577063"/>
              <a:gd name="connsiteX1" fmla="*/ 4062081 w 4062081"/>
              <a:gd name="connsiteY1" fmla="*/ 0 h 577063"/>
              <a:gd name="connsiteX2" fmla="*/ 4062081 w 4062081"/>
              <a:gd name="connsiteY2" fmla="*/ 577063 h 577063"/>
              <a:gd name="connsiteX3" fmla="*/ 0 w 4062081"/>
              <a:gd name="connsiteY3" fmla="*/ 577063 h 577063"/>
              <a:gd name="connsiteX4" fmla="*/ 0 w 4062081"/>
              <a:gd name="connsiteY4" fmla="*/ 0 h 57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2081" h="577063">
                <a:moveTo>
                  <a:pt x="0" y="0"/>
                </a:moveTo>
                <a:lnTo>
                  <a:pt x="4062081" y="0"/>
                </a:lnTo>
                <a:lnTo>
                  <a:pt x="4062081" y="577063"/>
                </a:lnTo>
                <a:lnTo>
                  <a:pt x="0" y="577063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8045" tIns="71120" rIns="71120" bIns="7112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電腦硬體裝修乙級</a:t>
            </a:r>
            <a:endParaRPr lang="zh-TW" altLang="en-US" sz="280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2265477" y="3151720"/>
            <a:ext cx="721329" cy="868257"/>
          </a:xfrm>
          <a:prstGeom prst="ellipse">
            <a:avLst/>
          </a:prstGeom>
          <a:ln>
            <a:solidFill>
              <a:srgbClr val="00B0F0"/>
            </a:solidFill>
          </a:ln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altLang="zh-TW" sz="25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2500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33095" y="1251771"/>
            <a:ext cx="1870528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100" dirty="0" smtClean="0">
                <a:solidFill>
                  <a:prstClr val="white"/>
                </a:solidFill>
              </a:rPr>
              <a:t>電腦基礎訓練</a:t>
            </a:r>
            <a:endParaRPr lang="zh-TW" altLang="en-US" sz="3100" dirty="0">
              <a:solidFill>
                <a:prstClr val="white"/>
              </a:solidFill>
            </a:endParaRPr>
          </a:p>
        </p:txBody>
      </p:sp>
      <p:sp>
        <p:nvSpPr>
          <p:cNvPr id="39" name="剪去單一角落矩形 38"/>
          <p:cNvSpPr/>
          <p:nvPr/>
        </p:nvSpPr>
        <p:spPr>
          <a:xfrm>
            <a:off x="148363" y="879184"/>
            <a:ext cx="2150282" cy="1320267"/>
          </a:xfrm>
          <a:prstGeom prst="snip1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 smtClean="0"/>
              <a:t>軟體</a:t>
            </a:r>
            <a:endParaRPr lang="en-US" altLang="zh-TW" sz="5400" dirty="0" smtClean="0"/>
          </a:p>
          <a:p>
            <a:pPr algn="ctr"/>
            <a:r>
              <a:rPr lang="zh-TW" altLang="en-US" sz="2000" b="1" dirty="0" smtClean="0"/>
              <a:t>程式設計與開發</a:t>
            </a:r>
            <a:endParaRPr lang="zh-TW" altLang="en-US" sz="2000" b="1" dirty="0"/>
          </a:p>
        </p:txBody>
      </p:sp>
      <p:sp>
        <p:nvSpPr>
          <p:cNvPr id="40" name="剪去單一角落矩形 39"/>
          <p:cNvSpPr/>
          <p:nvPr/>
        </p:nvSpPr>
        <p:spPr>
          <a:xfrm>
            <a:off x="149907" y="2410532"/>
            <a:ext cx="2150282" cy="1320267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/>
              <a:t>硬</a:t>
            </a:r>
            <a:r>
              <a:rPr lang="zh-TW" altLang="en-US" sz="5400" dirty="0" smtClean="0"/>
              <a:t>體</a:t>
            </a:r>
            <a:endParaRPr lang="en-US" altLang="zh-TW" sz="5400" dirty="0" smtClean="0"/>
          </a:p>
          <a:p>
            <a:pPr algn="ctr"/>
            <a:r>
              <a:rPr lang="zh-TW" altLang="en-US" sz="2000" b="1" dirty="0" smtClean="0"/>
              <a:t>電路設計與應用</a:t>
            </a:r>
            <a:endParaRPr lang="zh-TW" altLang="en-US" sz="2000" b="1" dirty="0"/>
          </a:p>
        </p:txBody>
      </p:sp>
      <p:sp>
        <p:nvSpPr>
          <p:cNvPr id="27" name="矩形 26"/>
          <p:cNvSpPr/>
          <p:nvPr/>
        </p:nvSpPr>
        <p:spPr>
          <a:xfrm>
            <a:off x="107504" y="172843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資訊科 </a:t>
            </a:r>
            <a:endParaRPr lang="zh-TW" altLang="en-US" sz="3200" b="1" dirty="0"/>
          </a:p>
        </p:txBody>
      </p:sp>
      <p:pic>
        <p:nvPicPr>
          <p:cNvPr id="35" name="Picture 4" descr="http://old.maumau.com.tw/products/products_upload/8527-0000-xx-33-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34" y="67369"/>
            <a:ext cx="3419266" cy="291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86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 txBox="1">
            <a:spLocks/>
          </p:cNvSpPr>
          <p:nvPr/>
        </p:nvSpPr>
        <p:spPr>
          <a:xfrm>
            <a:off x="200852" y="1196752"/>
            <a:ext cx="8208912" cy="48965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TW" altLang="en-US" sz="2000" b="1" dirty="0" smtClean="0">
                <a:solidFill>
                  <a:srgbClr val="FF0000"/>
                </a:solidFill>
              </a:rPr>
              <a:t>全國創造力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-</a:t>
            </a:r>
            <a:endParaRPr lang="en-US" altLang="zh-TW" sz="2000" dirty="0" smtClean="0"/>
          </a:p>
          <a:p>
            <a:pPr>
              <a:buFont typeface="Arial" pitchFamily="34" charset="0"/>
              <a:buNone/>
            </a:pPr>
            <a:r>
              <a:rPr lang="en-US" altLang="zh-TW" sz="2000" b="1" dirty="0" smtClean="0">
                <a:solidFill>
                  <a:srgbClr val="FF0000"/>
                </a:solidFill>
              </a:rPr>
              <a:t>WRO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科技創造力機器人設計大賽</a:t>
            </a:r>
          </a:p>
          <a:p>
            <a:r>
              <a:rPr lang="en-US" altLang="zh-TW" sz="2000" dirty="0" smtClean="0"/>
              <a:t>103</a:t>
            </a:r>
            <a:r>
              <a:rPr lang="zh-TW" altLang="en-US" sz="2000" dirty="0" smtClean="0"/>
              <a:t>學年度榮獲桃園市第一名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/>
              <a:t> </a:t>
            </a:r>
            <a:r>
              <a:rPr lang="zh-TW" altLang="en-US" sz="2000" dirty="0" smtClean="0"/>
              <a:t>                         及其他獎項共</a:t>
            </a:r>
            <a:r>
              <a:rPr lang="en-US" altLang="zh-TW" sz="2000" dirty="0" smtClean="0"/>
              <a:t>9</a:t>
            </a:r>
            <a:r>
              <a:rPr lang="zh-TW" altLang="en-US" sz="2000" dirty="0" smtClean="0"/>
              <a:t>項 </a:t>
            </a:r>
            <a:endParaRPr lang="en-US" altLang="zh-TW" sz="2000" dirty="0" smtClean="0"/>
          </a:p>
          <a:p>
            <a:pPr marL="0" indent="0">
              <a:buNone/>
            </a:pPr>
            <a:endParaRPr lang="en-US" altLang="zh-TW" sz="2000" dirty="0" smtClean="0"/>
          </a:p>
          <a:p>
            <a:endParaRPr lang="zh-TW" altLang="en-US" sz="2400" dirty="0" smtClean="0"/>
          </a:p>
        </p:txBody>
      </p:sp>
      <p:sp>
        <p:nvSpPr>
          <p:cNvPr id="4" name="文字方塊 3"/>
          <p:cNvSpPr txBox="1"/>
          <p:nvPr/>
        </p:nvSpPr>
        <p:spPr>
          <a:xfrm>
            <a:off x="5268245" y="3237552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zh-TW" altLang="en-US" sz="2800" b="1" dirty="0">
                <a:solidFill>
                  <a:schemeClr val="tx2"/>
                </a:solidFill>
              </a:rPr>
              <a:t>連續四年私校第一</a:t>
            </a:r>
            <a:endParaRPr lang="en-US" altLang="zh-TW" sz="2800" b="1" dirty="0">
              <a:solidFill>
                <a:srgbClr val="FF0000"/>
              </a:solidFill>
            </a:endParaRPr>
          </a:p>
        </p:txBody>
      </p:sp>
      <p:sp>
        <p:nvSpPr>
          <p:cNvPr id="15" name="內容版面配置區 2"/>
          <p:cNvSpPr txBox="1">
            <a:spLocks/>
          </p:cNvSpPr>
          <p:nvPr/>
        </p:nvSpPr>
        <p:spPr>
          <a:xfrm>
            <a:off x="200852" y="3140968"/>
            <a:ext cx="4536504" cy="3202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zh-TW" altLang="en-US" sz="2000" b="1" dirty="0" smtClean="0">
                <a:solidFill>
                  <a:srgbClr val="FF0000"/>
                </a:solidFill>
              </a:rPr>
              <a:t>全國工業類科技能競賽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-7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次金手殊榮</a:t>
            </a:r>
            <a:endParaRPr lang="en-US" altLang="zh-TW" sz="2000" b="1" dirty="0" smtClean="0">
              <a:solidFill>
                <a:schemeClr val="tx2"/>
              </a:solidFill>
            </a:endParaRPr>
          </a:p>
          <a:p>
            <a:r>
              <a:rPr lang="en-US" altLang="zh-TW" sz="2000" dirty="0" smtClean="0"/>
              <a:t>104</a:t>
            </a:r>
            <a:r>
              <a:rPr lang="zh-TW" altLang="en-US" sz="2000" dirty="0"/>
              <a:t>學年</a:t>
            </a:r>
            <a:r>
              <a:rPr lang="zh-TW" altLang="en-US" sz="2000" dirty="0" smtClean="0"/>
              <a:t>度電腦</a:t>
            </a:r>
            <a:r>
              <a:rPr lang="zh-TW" altLang="en-US" sz="2000" dirty="0"/>
              <a:t>修護</a:t>
            </a:r>
            <a:r>
              <a:rPr lang="zh-TW" altLang="en-US" sz="2000" dirty="0" smtClean="0"/>
              <a:t>工學</a:t>
            </a:r>
            <a:r>
              <a:rPr lang="zh-TW" altLang="en-US" sz="2400" b="1" dirty="0" smtClean="0">
                <a:solidFill>
                  <a:srgbClr val="00B0F0"/>
                </a:solidFill>
              </a:rPr>
              <a:t>金手獎</a:t>
            </a:r>
            <a:endParaRPr lang="en-US" altLang="zh-TW" sz="2000" dirty="0" smtClean="0"/>
          </a:p>
          <a:p>
            <a:pPr marL="0" indent="0">
              <a:buFont typeface="Arial" pitchFamily="34" charset="0"/>
              <a:buNone/>
            </a:pPr>
            <a:r>
              <a:rPr lang="zh-TW" altLang="en-US" sz="2000" b="1" dirty="0" smtClean="0">
                <a:solidFill>
                  <a:srgbClr val="FF0000"/>
                </a:solidFill>
              </a:rPr>
              <a:t>世界機關王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r>
              <a:rPr lang="en-US" altLang="zh-TW" sz="2000" dirty="0" smtClean="0"/>
              <a:t>101</a:t>
            </a:r>
            <a:r>
              <a:rPr lang="zh-TW" altLang="en-US" sz="2000" dirty="0" smtClean="0"/>
              <a:t>學年度世界機關王總決賽選拔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 smtClean="0"/>
              <a:t>      </a:t>
            </a:r>
            <a:r>
              <a:rPr lang="en-US" altLang="zh-TW" sz="2000" dirty="0" smtClean="0"/>
              <a:t>[Overall Creative Design</a:t>
            </a:r>
            <a:r>
              <a:rPr lang="zh-TW" altLang="en-US" sz="2000" dirty="0" smtClean="0"/>
              <a:t>銀牌</a:t>
            </a:r>
            <a:r>
              <a:rPr lang="en-US" altLang="zh-TW" sz="2000" dirty="0" smtClean="0"/>
              <a:t>] </a:t>
            </a:r>
          </a:p>
          <a:p>
            <a:r>
              <a:rPr lang="en-US" altLang="zh-TW" sz="2000" dirty="0" smtClean="0"/>
              <a:t>102</a:t>
            </a:r>
            <a:r>
              <a:rPr lang="zh-TW" altLang="en-US" sz="2000" dirty="0" smtClean="0"/>
              <a:t>學年度世界機關王台灣選拔</a:t>
            </a:r>
            <a:endParaRPr lang="en-US" altLang="zh-TW" sz="2000" dirty="0" smtClean="0"/>
          </a:p>
          <a:p>
            <a:pPr marL="0" indent="0">
              <a:buNone/>
            </a:pPr>
            <a:r>
              <a:rPr lang="zh-TW" altLang="en-US" sz="2000" dirty="0" smtClean="0"/>
              <a:t>      </a:t>
            </a:r>
            <a:r>
              <a:rPr lang="en-US" altLang="zh-TW" sz="2000" dirty="0" smtClean="0"/>
              <a:t>[</a:t>
            </a:r>
            <a:r>
              <a:rPr lang="zh-TW" altLang="en-US" sz="2000" dirty="0" smtClean="0"/>
              <a:t>整體關卡創意說明獎優勝</a:t>
            </a:r>
            <a:r>
              <a:rPr lang="en-US" altLang="zh-TW" sz="2000" dirty="0" smtClean="0"/>
              <a:t>]</a:t>
            </a:r>
            <a:endParaRPr lang="zh-TW" altLang="en-US" sz="2000" dirty="0" smtClean="0"/>
          </a:p>
          <a:p>
            <a:endParaRPr lang="zh-TW" altLang="en-US" sz="2400" dirty="0" smtClean="0"/>
          </a:p>
          <a:p>
            <a:pPr marL="0" indent="0">
              <a:buNone/>
            </a:pPr>
            <a:endParaRPr lang="zh-TW" altLang="en-US" sz="2400" dirty="0"/>
          </a:p>
        </p:txBody>
      </p:sp>
      <p:grpSp>
        <p:nvGrpSpPr>
          <p:cNvPr id="6" name="群組 5"/>
          <p:cNvGrpSpPr/>
          <p:nvPr/>
        </p:nvGrpSpPr>
        <p:grpSpPr>
          <a:xfrm>
            <a:off x="4584974" y="260648"/>
            <a:ext cx="4313055" cy="2976904"/>
            <a:chOff x="4896718" y="1646759"/>
            <a:chExt cx="3960440" cy="2751287"/>
          </a:xfrm>
        </p:grpSpPr>
        <p:sp>
          <p:nvSpPr>
            <p:cNvPr id="10" name="圓角矩形 9"/>
            <p:cNvSpPr/>
            <p:nvPr/>
          </p:nvSpPr>
          <p:spPr>
            <a:xfrm>
              <a:off x="4896718" y="1646759"/>
              <a:ext cx="3960440" cy="2751287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 smtClean="0"/>
                <a:t>=</a:t>
              </a:r>
              <a:endParaRPr lang="en-US" altLang="zh-TW" b="1" dirty="0"/>
            </a:p>
            <a:p>
              <a:pPr algn="ctr"/>
              <a:endParaRPr lang="en-US" altLang="zh-TW" b="1" dirty="0" smtClean="0"/>
            </a:p>
            <a:p>
              <a:endParaRPr lang="en-US" altLang="zh-TW" b="1" dirty="0"/>
            </a:p>
            <a:p>
              <a:endParaRPr lang="en-US" altLang="zh-TW" b="1" dirty="0" smtClean="0"/>
            </a:p>
            <a:p>
              <a:endParaRPr lang="en-US" altLang="zh-TW" b="1" dirty="0" smtClean="0"/>
            </a:p>
            <a:p>
              <a:endParaRPr lang="en-US" altLang="zh-TW" dirty="0"/>
            </a:p>
            <a:p>
              <a:endParaRPr lang="en-US" altLang="zh-TW" dirty="0" smtClean="0"/>
            </a:p>
            <a:p>
              <a:endParaRPr lang="zh-TW" altLang="en-US" dirty="0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7"/>
            <a:stretch/>
          </p:blipFill>
          <p:spPr>
            <a:xfrm>
              <a:off x="5060548" y="1796969"/>
              <a:ext cx="3645031" cy="24508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pic>
      </p:grpSp>
      <p:grpSp>
        <p:nvGrpSpPr>
          <p:cNvPr id="19" name="群組 18"/>
          <p:cNvGrpSpPr/>
          <p:nvPr/>
        </p:nvGrpSpPr>
        <p:grpSpPr>
          <a:xfrm>
            <a:off x="4529110" y="3864457"/>
            <a:ext cx="4424781" cy="2888281"/>
            <a:chOff x="4584974" y="3717032"/>
            <a:chExt cx="4424781" cy="2888281"/>
          </a:xfrm>
        </p:grpSpPr>
        <p:sp>
          <p:nvSpPr>
            <p:cNvPr id="17" name="圓角矩形 16"/>
            <p:cNvSpPr/>
            <p:nvPr/>
          </p:nvSpPr>
          <p:spPr>
            <a:xfrm>
              <a:off x="4584974" y="3717032"/>
              <a:ext cx="4424781" cy="2888281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4" r="26467"/>
            <a:stretch/>
          </p:blipFill>
          <p:spPr>
            <a:xfrm>
              <a:off x="4888973" y="3797149"/>
              <a:ext cx="3870633" cy="2728045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107504" y="172843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資訊科 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209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technews.tw/wp-content/uploads/2013/11/13111403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32" y="2562292"/>
            <a:ext cx="3526257" cy="221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143255"/>
              </p:ext>
            </p:extLst>
          </p:nvPr>
        </p:nvGraphicFramePr>
        <p:xfrm>
          <a:off x="5606234" y="1844824"/>
          <a:ext cx="3414160" cy="478995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19343"/>
                <a:gridCol w="2194817"/>
              </a:tblGrid>
              <a:tr h="281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rgbClr val="FF0000"/>
                          </a:solidFill>
                          <a:latin typeface="新細明體" pitchFamily="18" charset="-120"/>
                          <a:ea typeface="新細明體" pitchFamily="18" charset="-120"/>
                          <a:cs typeface="Times New Roman"/>
                        </a:rPr>
                        <a:t>姓名</a:t>
                      </a:r>
                      <a:endParaRPr lang="zh-TW" sz="1600" b="1" kern="100" dirty="0">
                        <a:solidFill>
                          <a:srgbClr val="FF0000"/>
                        </a:solidFill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417" marR="1741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rgbClr val="FF0000"/>
                          </a:solidFill>
                          <a:latin typeface="新細明體" pitchFamily="18" charset="-120"/>
                          <a:ea typeface="新細明體" pitchFamily="18" charset="-120"/>
                          <a:cs typeface="Times New Roman"/>
                        </a:rPr>
                        <a:t>錄取學校</a:t>
                      </a:r>
                      <a:endParaRPr lang="zh-TW" sz="1600" b="1" kern="100" dirty="0">
                        <a:solidFill>
                          <a:srgbClr val="FF0000"/>
                        </a:solidFill>
                        <a:latin typeface="新細明體" pitchFamily="18" charset="-120"/>
                        <a:ea typeface="新細明體" pitchFamily="18" charset="-120"/>
                        <a:cs typeface="Times New Roman"/>
                      </a:endParaRPr>
                    </a:p>
                  </a:txBody>
                  <a:tcPr marL="17417" marR="17417" marT="0" marB="0" anchor="b"/>
                </a:tc>
              </a:tr>
              <a:tr h="28176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簡燿陽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國立高雄應用科技大學</a:t>
                      </a:r>
                    </a:p>
                  </a:txBody>
                  <a:tcPr marL="7620" marR="7620" marT="7620" marB="0" anchor="b"/>
                </a:tc>
              </a:tr>
              <a:tr h="28176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梁語軒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國立屏東大學</a:t>
                      </a:r>
                    </a:p>
                  </a:txBody>
                  <a:tcPr marL="7620" marR="7620" marT="7620" marB="0" anchor="b"/>
                </a:tc>
              </a:tr>
              <a:tr h="28176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劉得楷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國立聯合大學</a:t>
                      </a:r>
                    </a:p>
                  </a:txBody>
                  <a:tcPr marL="7620" marR="7620" marT="7620" marB="0" anchor="b"/>
                </a:tc>
              </a:tr>
              <a:tr h="28176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徐逸翔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國立澎湖科技大學</a:t>
                      </a:r>
                    </a:p>
                  </a:txBody>
                  <a:tcPr marL="7620" marR="7620" marT="7620" marB="0" anchor="b"/>
                </a:tc>
              </a:tr>
              <a:tr h="28176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羅竣紘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國立澎湖科技大學</a:t>
                      </a:r>
                    </a:p>
                  </a:txBody>
                  <a:tcPr marL="7620" marR="7620" marT="7620" marB="0" anchor="b"/>
                </a:tc>
              </a:tr>
              <a:tr h="28176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鍾明憲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國立高雄應用科技大學</a:t>
                      </a:r>
                    </a:p>
                  </a:txBody>
                  <a:tcPr marL="7620" marR="7620" marT="7620" marB="0" anchor="b"/>
                </a:tc>
              </a:tr>
              <a:tr h="28176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李宗定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國立高雄第一科技大學</a:t>
                      </a:r>
                    </a:p>
                  </a:txBody>
                  <a:tcPr marL="7620" marR="7620" marT="7620" marB="0"/>
                </a:tc>
              </a:tr>
              <a:tr h="28176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吳聲玄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國立屏東大學</a:t>
                      </a:r>
                    </a:p>
                  </a:txBody>
                  <a:tcPr marL="7620" marR="7620" marT="7620" marB="0"/>
                </a:tc>
              </a:tr>
              <a:tr h="28176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葉惠宜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國立虎尾科技大學</a:t>
                      </a:r>
                    </a:p>
                  </a:txBody>
                  <a:tcPr marL="7620" marR="7620" marT="7620" marB="0"/>
                </a:tc>
              </a:tr>
              <a:tr h="28176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陳人傑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國立勤益科技大學</a:t>
                      </a:r>
                    </a:p>
                  </a:txBody>
                  <a:tcPr marL="7620" marR="7620" marT="7620" marB="0"/>
                </a:tc>
              </a:tr>
              <a:tr h="28176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邱士豪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國立聯合大學</a:t>
                      </a:r>
                    </a:p>
                  </a:txBody>
                  <a:tcPr marL="7620" marR="7620" marT="7620" marB="0"/>
                </a:tc>
              </a:tr>
              <a:tr h="281762">
                <a:tc>
                  <a:txBody>
                    <a:bodyPr/>
                    <a:lstStyle/>
                    <a:p>
                      <a:pPr algn="ctr" fontAlgn="t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劉威辰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國立聯合大學</a:t>
                      </a:r>
                    </a:p>
                  </a:txBody>
                  <a:tcPr marL="7620" marR="7620" marT="7620" marB="0"/>
                </a:tc>
              </a:tr>
              <a:tr h="2817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古兆峻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國立澎湖科技大學</a:t>
                      </a:r>
                    </a:p>
                  </a:txBody>
                  <a:tcPr marL="7620" marR="7620" marT="7620" marB="0" anchor="ctr"/>
                </a:tc>
              </a:tr>
              <a:tr h="2817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彭子倫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國立澎湖科技大學</a:t>
                      </a:r>
                    </a:p>
                  </a:txBody>
                  <a:tcPr marL="7620" marR="7620" marT="7620" marB="0" anchor="ctr"/>
                </a:tc>
              </a:tr>
              <a:tr h="2817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王渝柔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國立澎湖科技大學</a:t>
                      </a:r>
                    </a:p>
                  </a:txBody>
                  <a:tcPr marL="7620" marR="7620" marT="7620" marB="0" anchor="ctr"/>
                </a:tc>
              </a:tr>
              <a:tr h="2817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葉俊杰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國立臺東專科學校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5011755" y="1026916"/>
            <a:ext cx="19259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500" dirty="0" smtClean="0">
                <a:solidFill>
                  <a:schemeClr val="bg1"/>
                </a:solidFill>
              </a:rPr>
              <a:t> </a:t>
            </a:r>
            <a:r>
              <a:rPr lang="en-US" altLang="zh-TW" sz="1500" dirty="0" smtClean="0">
                <a:solidFill>
                  <a:schemeClr val="bg1"/>
                </a:solidFill>
              </a:rPr>
              <a:t>104</a:t>
            </a:r>
            <a:r>
              <a:rPr lang="zh-TW" altLang="en-US" sz="1500" dirty="0" smtClean="0">
                <a:solidFill>
                  <a:schemeClr val="bg1"/>
                </a:solidFill>
              </a:rPr>
              <a:t>榜單   前進科大　</a:t>
            </a:r>
            <a:endParaRPr lang="en-US" altLang="zh-TW" sz="1500" dirty="0" smtClean="0">
              <a:solidFill>
                <a:srgbClr val="00B050"/>
              </a:solidFill>
            </a:endParaRPr>
          </a:p>
        </p:txBody>
      </p:sp>
      <p:pic>
        <p:nvPicPr>
          <p:cNvPr id="14" name="Picture 4" descr="http://mms.digitimes.com/imageCH_4.aspx?img=/report/2014/20140305-097/0000020145271_2_02HMF0BA5Z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"/>
          <a:stretch/>
        </p:blipFill>
        <p:spPr bwMode="auto">
          <a:xfrm>
            <a:off x="107504" y="116632"/>
            <a:ext cx="46882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pic.gomaji.com/products/551/64551/64551_1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6" y="4548918"/>
            <a:ext cx="3315623" cy="220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795756" y="1088471"/>
            <a:ext cx="162095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穿戴裝置</a:t>
            </a:r>
            <a:endParaRPr lang="zh-TW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7504" y="3287278"/>
            <a:ext cx="16209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綠能產業</a:t>
            </a:r>
            <a:endParaRPr lang="zh-TW" altLang="en-US" sz="2800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744416" y="5398818"/>
            <a:ext cx="16209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虛擬實境</a:t>
            </a:r>
            <a:endParaRPr lang="zh-TW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95756" y="116632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資訊科 </a:t>
            </a:r>
            <a:endParaRPr lang="zh-TW" altLang="en-US" sz="3200" b="1" dirty="0"/>
          </a:p>
        </p:txBody>
      </p:sp>
      <p:sp>
        <p:nvSpPr>
          <p:cNvPr id="3" name="矩形 2"/>
          <p:cNvSpPr/>
          <p:nvPr/>
        </p:nvSpPr>
        <p:spPr>
          <a:xfrm>
            <a:off x="7596336" y="1376772"/>
            <a:ext cx="144142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zh-TW" altLang="en-US" sz="2400" b="1" spc="50" dirty="0">
                <a:ln w="11430"/>
                <a:solidFill>
                  <a:schemeClr val="tx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升學成果</a:t>
            </a:r>
            <a:endParaRPr lang="zh-TW" altLang="en-US" sz="2400" b="1" cap="none" spc="50" dirty="0">
              <a:ln w="11430"/>
              <a:solidFill>
                <a:schemeClr val="tx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1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644008" y="1610134"/>
            <a:ext cx="50835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latin typeface="華康海報體W12(P)" panose="02010600010101010101" pitchFamily="2" charset="-120"/>
                <a:ea typeface="華康海報體W12(P)" panose="02010600010101010101" pitchFamily="2" charset="-120"/>
              </a:rPr>
              <a:t>全世界最輕的工具</a:t>
            </a:r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  <a:latin typeface="華康海報體W12(P)" panose="02010600010101010101" pitchFamily="2" charset="-120"/>
                <a:ea typeface="華康海報體W12(P)" panose="02010600010101010101" pitchFamily="2" charset="-120"/>
              </a:rPr>
              <a:t>--</a:t>
            </a:r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  <a:latin typeface="華康海報體W12(P)" panose="02010600010101010101" pitchFamily="2" charset="-120"/>
                <a:ea typeface="華康海報體W12(P)" panose="02010600010101010101" pitchFamily="2" charset="-120"/>
              </a:rPr>
              <a:t>語言</a:t>
            </a:r>
            <a:endParaRPr lang="en-US" altLang="zh-TW" sz="2800" dirty="0" smtClean="0">
              <a:solidFill>
                <a:schemeClr val="accent1">
                  <a:lumMod val="75000"/>
                </a:schemeClr>
              </a:solidFill>
              <a:latin typeface="華康海報體W12(P)" panose="02010600010101010101" pitchFamily="2" charset="-120"/>
              <a:ea typeface="華康海報體W12(P)" panose="02010600010101010101" pitchFamily="2" charset="-120"/>
            </a:endParaRPr>
          </a:p>
          <a:p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  <a:latin typeface="華康海報體W12(P)" panose="02010600010101010101" pitchFamily="2" charset="-120"/>
                <a:ea typeface="華康海報體W12(P)" panose="02010600010101010101" pitchFamily="2" charset="-120"/>
              </a:rPr>
              <a:t>Language is the window on the world</a:t>
            </a:r>
          </a:p>
          <a:p>
            <a:endParaRPr lang="zh-TW" alt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海報體W12(P)" panose="02010600010101010101" pitchFamily="2" charset="-120"/>
              <a:ea typeface="華康海報體W12(P)" panose="02010600010101010101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3224" r="3780" b="3380"/>
          <a:stretch/>
        </p:blipFill>
        <p:spPr>
          <a:xfrm>
            <a:off x="1320748" y="3645024"/>
            <a:ext cx="7438608" cy="310372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9046" r="13188" b="19843"/>
          <a:stretch/>
        </p:blipFill>
        <p:spPr>
          <a:xfrm>
            <a:off x="250791" y="836712"/>
            <a:ext cx="4283963" cy="263052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49370" y="44624"/>
            <a:ext cx="8116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應用日語科 及 應用英語科 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161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584" y="116632"/>
            <a:ext cx="8796903" cy="95726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zh-TW" altLang="en-US" sz="36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六和高級中學</a:t>
            </a:r>
            <a:r>
              <a:rPr lang="en-US" altLang="zh-TW" sz="36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6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應用日語科</a:t>
            </a:r>
            <a:r>
              <a:rPr lang="en-US" altLang="zh-TW" sz="36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/>
            </a:r>
            <a:br>
              <a:rPr lang="en-US" altLang="zh-TW" sz="36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</a:br>
            <a:r>
              <a:rPr lang="zh-TW" altLang="en-US" sz="36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               </a:t>
            </a:r>
            <a:r>
              <a:rPr lang="en-US" altLang="zh-TW" sz="3000" kern="1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Applied Japanese</a:t>
            </a:r>
            <a:endParaRPr lang="zh-TW" altLang="en-US" sz="30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4" name="Picture 4" descr="42-0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9950"/>
            <a:ext cx="1528007" cy="21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11462" r="14004" b="11784"/>
          <a:stretch/>
        </p:blipFill>
        <p:spPr>
          <a:xfrm>
            <a:off x="412845" y="1297263"/>
            <a:ext cx="2372532" cy="167223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1" y="3005247"/>
            <a:ext cx="2415311" cy="165034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0" y="4794192"/>
            <a:ext cx="2372532" cy="165618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04" y="4661622"/>
            <a:ext cx="2697071" cy="1921324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3041110" y="3124453"/>
            <a:ext cx="5163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微軟正黑體"/>
              </a:rPr>
              <a:t>證照力</a:t>
            </a: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微軟正黑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◆高二推動日本語能力證照考試</a:t>
            </a: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微軟正黑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◆通過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N1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、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N2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級人數倍增</a:t>
            </a: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微軟正黑體"/>
            </a:endParaRPr>
          </a:p>
          <a:p>
            <a:pPr lvl="0"/>
            <a:r>
              <a:rPr lang="en-US" altLang="zh-TW" sz="2000" kern="0" dirty="0" smtClean="0">
                <a:solidFill>
                  <a:prstClr val="black"/>
                </a:solidFill>
                <a:latin typeface="Gill Sans MT"/>
                <a:ea typeface="微軟正黑體"/>
              </a:rPr>
              <a:t>◆</a:t>
            </a:r>
            <a:r>
              <a:rPr lang="zh-TW" altLang="en-US" sz="2000" kern="0" dirty="0" smtClean="0">
                <a:solidFill>
                  <a:prstClr val="black"/>
                </a:solidFill>
                <a:latin typeface="Gill Sans MT"/>
                <a:ea typeface="微軟正黑體"/>
              </a:rPr>
              <a:t>電腦軟體乙級通過</a:t>
            </a:r>
            <a:endParaRPr kumimoji="0" lang="zh-TW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微軟正黑體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082688" y="4872841"/>
            <a:ext cx="3184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微軟正黑體"/>
              </a:rPr>
              <a:t>升學力</a:t>
            </a: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微軟正黑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◆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100%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升學</a:t>
            </a: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微軟正黑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◆每</a:t>
            </a:r>
            <a:r>
              <a:rPr lang="en-US" altLang="zh-TW" sz="2000" kern="0" dirty="0" smtClean="0">
                <a:solidFill>
                  <a:prstClr val="black"/>
                </a:solidFill>
                <a:latin typeface="Gill Sans MT"/>
                <a:ea typeface="微軟正黑體"/>
              </a:rPr>
              <a:t>4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~5</a:t>
            </a: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人升學國立科大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999972" y="1394895"/>
            <a:ext cx="49685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微軟正黑體"/>
              </a:rPr>
              <a:t>語言力</a:t>
            </a: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微軟正黑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◆從零開始：五十音開始學起</a:t>
            </a: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微軟正黑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微軟正黑體"/>
              </a:rPr>
              <a:t>◆日語聽講、日語發音、日語文法扎實奠基</a:t>
            </a:r>
            <a:endParaRPr kumimoji="0" lang="en-US" altLang="zh-TW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微軟正黑體"/>
            </a:endParaRPr>
          </a:p>
          <a:p>
            <a:pPr lvl="0"/>
            <a:r>
              <a:rPr lang="zh-TW" altLang="en-US" sz="2000" kern="0" dirty="0" smtClean="0">
                <a:solidFill>
                  <a:prstClr val="black"/>
                </a:solidFill>
                <a:latin typeface="Gill Sans MT"/>
                <a:ea typeface="微軟正黑體"/>
              </a:rPr>
              <a:t>◆</a:t>
            </a:r>
            <a:r>
              <a:rPr lang="zh-TW" altLang="en-US" sz="2000" kern="0" dirty="0">
                <a:solidFill>
                  <a:prstClr val="black"/>
                </a:solidFill>
                <a:latin typeface="Gill Sans MT"/>
                <a:ea typeface="微軟正黑體"/>
              </a:rPr>
              <a:t>日本海外體驗</a:t>
            </a:r>
            <a:endParaRPr kumimoji="0" lang="zh-TW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676504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174066" y="2567327"/>
            <a:ext cx="2556284" cy="19100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日本</a:t>
            </a:r>
            <a:r>
              <a:rPr lang="zh-TW" altLang="en-US" sz="32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語能力</a:t>
            </a:r>
            <a:r>
              <a:rPr lang="zh-TW" altLang="en-US" sz="32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檢定課程</a:t>
            </a:r>
            <a:endParaRPr lang="en-US" altLang="zh-TW" sz="32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985631" y="2567327"/>
            <a:ext cx="2954521" cy="19100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</a:t>
            </a:r>
            <a:r>
              <a:rPr lang="zh-TW" altLang="en-US" sz="32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軟體</a:t>
            </a:r>
            <a:r>
              <a:rPr lang="zh-TW" altLang="en-US" sz="32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應用丙</a:t>
            </a:r>
            <a:r>
              <a:rPr lang="zh-TW" altLang="en-US" sz="32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</a:t>
            </a:r>
            <a:r>
              <a:rPr lang="zh-TW" altLang="en-US" sz="32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檢定</a:t>
            </a:r>
            <a:endParaRPr lang="zh-TW" altLang="en-US" sz="80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5" y="4581129"/>
            <a:ext cx="2692483" cy="20882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t="15408"/>
          <a:stretch/>
        </p:blipFill>
        <p:spPr>
          <a:xfrm>
            <a:off x="3076251" y="4577641"/>
            <a:ext cx="2935909" cy="2091719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179512" y="602908"/>
            <a:ext cx="8848791" cy="1872208"/>
            <a:chOff x="179512" y="116632"/>
            <a:chExt cx="7488833" cy="1481071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0928" y="116633"/>
              <a:ext cx="2227417" cy="148107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68"/>
            <a:stretch/>
          </p:blipFill>
          <p:spPr>
            <a:xfrm>
              <a:off x="2870805" y="116633"/>
              <a:ext cx="2387572" cy="1466290"/>
            </a:xfrm>
            <a:prstGeom prst="rect">
              <a:avLst/>
            </a:prstGeom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4" t="26437" r="6323" b="6267"/>
            <a:stretch/>
          </p:blipFill>
          <p:spPr>
            <a:xfrm>
              <a:off x="179512" y="116632"/>
              <a:ext cx="2515694" cy="1466290"/>
            </a:xfrm>
            <a:prstGeom prst="rect">
              <a:avLst/>
            </a:prstGeom>
          </p:spPr>
        </p:pic>
      </p:grpSp>
      <p:sp>
        <p:nvSpPr>
          <p:cNvPr id="15" name="圓角矩形 14"/>
          <p:cNvSpPr/>
          <p:nvPr/>
        </p:nvSpPr>
        <p:spPr>
          <a:xfrm>
            <a:off x="6244604" y="2567327"/>
            <a:ext cx="2783698" cy="19100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日語口說能力訓練課程</a:t>
            </a:r>
            <a:endParaRPr lang="zh-TW" altLang="en-US" sz="3200" b="1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04" y="4581129"/>
            <a:ext cx="2783698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149370" y="44624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應用日語科</a:t>
            </a:r>
            <a:endParaRPr lang="en-US" altLang="zh-TW" sz="3200" b="1" spc="50" dirty="0" smtClean="0">
              <a:ln w="11430"/>
              <a:solidFill>
                <a:schemeClr val="accent2">
                  <a:lumMod val="50000"/>
                </a:schemeClr>
              </a:solidFill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927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" t="17070"/>
          <a:stretch/>
        </p:blipFill>
        <p:spPr>
          <a:xfrm>
            <a:off x="5868144" y="1299070"/>
            <a:ext cx="3058086" cy="2201937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352928" cy="108012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六和高級中學</a:t>
            </a:r>
            <a:r>
              <a:rPr lang="en-US" altLang="zh-TW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應用英語科        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/>
            </a:r>
            <a:b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</a:br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 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                    </a:t>
            </a:r>
            <a:r>
              <a:rPr lang="en-US" altLang="zh-TW" sz="3300" b="1" kern="1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Applied English</a:t>
            </a:r>
            <a:endParaRPr lang="zh-TW" altLang="en-US" sz="33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90690" y="1021664"/>
            <a:ext cx="2592288" cy="5448772"/>
            <a:chOff x="251520" y="1339702"/>
            <a:chExt cx="2592288" cy="544877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877894"/>
              <a:ext cx="2592288" cy="1910580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996952"/>
              <a:ext cx="2592288" cy="1752656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89" b="9626"/>
            <a:stretch/>
          </p:blipFill>
          <p:spPr>
            <a:xfrm>
              <a:off x="251520" y="1339702"/>
              <a:ext cx="2592288" cy="1552354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096" y="4324172"/>
            <a:ext cx="2618460" cy="2381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文字方塊 23"/>
          <p:cNvSpPr txBox="1"/>
          <p:nvPr/>
        </p:nvSpPr>
        <p:spPr>
          <a:xfrm>
            <a:off x="3097432" y="3084592"/>
            <a:ext cx="443359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微軟正黑體"/>
              </a:rPr>
              <a:t>升學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微軟正黑體"/>
              </a:rPr>
              <a:t>力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微軟正黑體"/>
            </a:endParaRPr>
          </a:p>
          <a:p>
            <a:r>
              <a:rPr lang="zh-TW" altLang="en-US" sz="2200" b="1" dirty="0" smtClean="0">
                <a:solidFill>
                  <a:prstClr val="black"/>
                </a:solidFill>
                <a:latin typeface="Gill Sans MT"/>
                <a:ea typeface="微軟正黑體"/>
              </a:rPr>
              <a:t>◆每</a:t>
            </a:r>
            <a:r>
              <a:rPr lang="en-US" altLang="zh-TW" sz="2200" b="1" dirty="0" smtClean="0">
                <a:solidFill>
                  <a:prstClr val="black"/>
                </a:solidFill>
                <a:latin typeface="Gill Sans MT"/>
                <a:ea typeface="微軟正黑體"/>
              </a:rPr>
              <a:t>5~6</a:t>
            </a:r>
            <a:r>
              <a:rPr lang="zh-TW" altLang="en-US" sz="2200" b="1" dirty="0" smtClean="0">
                <a:solidFill>
                  <a:prstClr val="black"/>
                </a:solidFill>
                <a:latin typeface="Gill Sans MT"/>
                <a:ea typeface="微軟正黑體"/>
              </a:rPr>
              <a:t>人中必有一位國立科大</a:t>
            </a:r>
            <a:endParaRPr lang="zh-TW" altLang="en-US" sz="2200" b="1" dirty="0">
              <a:solidFill>
                <a:prstClr val="black"/>
              </a:solidFill>
              <a:latin typeface="Gill Sans MT"/>
              <a:ea typeface="微軟正黑體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097432" y="4452744"/>
            <a:ext cx="31816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微軟正黑體"/>
              </a:rPr>
              <a:t>語言力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微軟正黑體"/>
            </a:endParaRPr>
          </a:p>
          <a:p>
            <a:r>
              <a:rPr lang="zh-TW" altLang="en-US" sz="2400" b="1" dirty="0" smtClean="0">
                <a:solidFill>
                  <a:prstClr val="black"/>
                </a:solidFill>
                <a:latin typeface="Gill Sans MT"/>
                <a:ea typeface="微軟正黑體"/>
              </a:rPr>
              <a:t>◆英文能力加深加廣</a:t>
            </a:r>
            <a:endParaRPr lang="zh-TW" altLang="en-US" sz="2400" b="1" dirty="0">
              <a:solidFill>
                <a:prstClr val="black"/>
              </a:solidFill>
              <a:latin typeface="Gill Sans MT"/>
              <a:ea typeface="微軟正黑體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066487" y="1572424"/>
            <a:ext cx="3600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微軟正黑體"/>
              </a:rPr>
              <a:t>證照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/>
                <a:ea typeface="微軟正黑體"/>
              </a:rPr>
              <a:t>力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/>
              <a:ea typeface="微軟正黑體"/>
            </a:endParaRPr>
          </a:p>
          <a:p>
            <a:r>
              <a:rPr lang="zh-TW" altLang="en-US" sz="2200" b="1" dirty="0" smtClean="0">
                <a:solidFill>
                  <a:prstClr val="black"/>
                </a:solidFill>
                <a:latin typeface="Gill Sans MT"/>
                <a:ea typeface="微軟正黑體"/>
              </a:rPr>
              <a:t>◆</a:t>
            </a:r>
            <a:r>
              <a:rPr lang="zh-TW" altLang="en-US" sz="2200" b="1" dirty="0">
                <a:solidFill>
                  <a:prstClr val="black"/>
                </a:solidFill>
                <a:latin typeface="Gill Sans MT"/>
                <a:ea typeface="微軟正黑體"/>
              </a:rPr>
              <a:t>多</a:t>
            </a:r>
            <a:r>
              <a:rPr lang="zh-TW" altLang="en-US" sz="2200" b="1" dirty="0" smtClean="0">
                <a:solidFill>
                  <a:prstClr val="black"/>
                </a:solidFill>
                <a:latin typeface="Gill Sans MT"/>
                <a:ea typeface="微軟正黑體"/>
              </a:rPr>
              <a:t>益考試 </a:t>
            </a:r>
            <a:endParaRPr lang="en-US" altLang="zh-TW" sz="2200" b="1" dirty="0" smtClean="0">
              <a:solidFill>
                <a:prstClr val="black"/>
              </a:solidFill>
              <a:latin typeface="Gill Sans MT"/>
              <a:ea typeface="微軟正黑體"/>
            </a:endParaRPr>
          </a:p>
          <a:p>
            <a:r>
              <a:rPr lang="zh-TW" altLang="en-US" sz="2200" b="1" dirty="0" smtClean="0">
                <a:solidFill>
                  <a:prstClr val="black"/>
                </a:solidFill>
                <a:latin typeface="Gill Sans MT"/>
                <a:ea typeface="微軟正黑體"/>
              </a:rPr>
              <a:t>◆全民</a:t>
            </a:r>
            <a:r>
              <a:rPr lang="zh-TW" altLang="en-US" sz="2200" b="1" dirty="0">
                <a:solidFill>
                  <a:prstClr val="black"/>
                </a:solidFill>
                <a:latin typeface="Gill Sans MT"/>
                <a:ea typeface="微軟正黑體"/>
              </a:rPr>
              <a:t>英</a:t>
            </a:r>
            <a:r>
              <a:rPr lang="zh-TW" altLang="en-US" sz="2200" b="1" dirty="0" smtClean="0">
                <a:solidFill>
                  <a:prstClr val="black"/>
                </a:solidFill>
                <a:latin typeface="Gill Sans MT"/>
                <a:ea typeface="微軟正黑體"/>
              </a:rPr>
              <a:t>檢中</a:t>
            </a:r>
            <a:r>
              <a:rPr lang="en-US" altLang="zh-TW" sz="2200" b="1" dirty="0">
                <a:solidFill>
                  <a:prstClr val="black"/>
                </a:solidFill>
                <a:latin typeface="Gill Sans MT"/>
                <a:ea typeface="微軟正黑體"/>
              </a:rPr>
              <a:t>(</a:t>
            </a:r>
            <a:r>
              <a:rPr lang="zh-TW" altLang="en-US" sz="2200" b="1" dirty="0">
                <a:solidFill>
                  <a:prstClr val="black"/>
                </a:solidFill>
                <a:latin typeface="Gill Sans MT"/>
                <a:ea typeface="微軟正黑體"/>
              </a:rPr>
              <a:t>高</a:t>
            </a:r>
            <a:r>
              <a:rPr lang="en-US" altLang="zh-TW" sz="2200" b="1" dirty="0">
                <a:solidFill>
                  <a:prstClr val="black"/>
                </a:solidFill>
                <a:latin typeface="Gill Sans MT"/>
                <a:ea typeface="微軟正黑體"/>
              </a:rPr>
              <a:t>)</a:t>
            </a:r>
            <a:r>
              <a:rPr lang="zh-TW" altLang="en-US" sz="2200" b="1" dirty="0">
                <a:solidFill>
                  <a:prstClr val="black"/>
                </a:solidFill>
                <a:latin typeface="Gill Sans MT"/>
                <a:ea typeface="微軟正黑體"/>
              </a:rPr>
              <a:t>級</a:t>
            </a:r>
            <a:endParaRPr lang="en-US" altLang="zh-TW" sz="2200" b="1" dirty="0">
              <a:solidFill>
                <a:prstClr val="black"/>
              </a:solidFill>
              <a:latin typeface="Gill Sans MT"/>
              <a:ea typeface="微軟正黑體"/>
            </a:endParaRPr>
          </a:p>
          <a:p>
            <a:endParaRPr lang="zh-TW" altLang="en-US" sz="2000" b="1" dirty="0">
              <a:solidFill>
                <a:prstClr val="black"/>
              </a:solidFill>
              <a:latin typeface="Gill Sans M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632252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oho.tw/tw/uploads/nc_photo/1000/13/1449549752_c0a801fe5fb8048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b="25203"/>
          <a:stretch/>
        </p:blipFill>
        <p:spPr bwMode="auto">
          <a:xfrm>
            <a:off x="3783958" y="111602"/>
            <a:ext cx="2082248" cy="1453305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ioho.tw/tw/uploads/nc_photo/1000/13/1447640421_c0a801fe3d652f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0" y="1695780"/>
            <a:ext cx="2088231" cy="1453305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ioho.tw/tw/uploads/nc_photo/1000/65/1415342181_c0a801fe686590f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b="8487"/>
          <a:stretch/>
        </p:blipFill>
        <p:spPr bwMode="auto">
          <a:xfrm>
            <a:off x="1623718" y="111604"/>
            <a:ext cx="2088231" cy="145330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11550" y="111603"/>
            <a:ext cx="1440160" cy="145330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國際</a:t>
            </a:r>
            <a:endParaRPr lang="zh-TW" alt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 descr="E:\[001] winnie資料\家裡電腦\winnie資料\2013.5.30日本海外教育旅行活動\DSC0697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4198" y="111601"/>
            <a:ext cx="2117182" cy="1453305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8104438" y="111600"/>
            <a:ext cx="936104" cy="145330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日本學校交流</a:t>
            </a:r>
            <a:endParaRPr lang="en-US" altLang="zh-TW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TW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海外教育旅行</a:t>
            </a:r>
          </a:p>
        </p:txBody>
      </p:sp>
      <p:sp>
        <p:nvSpPr>
          <p:cNvPr id="11" name="矩形 10"/>
          <p:cNvSpPr/>
          <p:nvPr/>
        </p:nvSpPr>
        <p:spPr>
          <a:xfrm>
            <a:off x="2271790" y="1668631"/>
            <a:ext cx="1440160" cy="145330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服務</a:t>
            </a:r>
            <a:endParaRPr lang="zh-TW" alt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3" name="Picture 9" descr="http://www.lioho.tw/tw/uploads/nc_photo/1000/13/1447640420_c0a801fe3d64baa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958" y="1648456"/>
            <a:ext cx="2088232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ww.lioho.tw/tw/uploads/nc_photo/1000/16/1388045850_c0a801fee61a760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44" y="1648456"/>
            <a:ext cx="2088000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8104438" y="1648456"/>
            <a:ext cx="936104" cy="145330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服務學習</a:t>
            </a:r>
            <a:endParaRPr lang="en-US" altLang="zh-TW" sz="1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TW" sz="1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品德深耕</a:t>
            </a:r>
            <a:endParaRPr lang="zh-TW" altLang="en-US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7" name="Picture 13" descr="http://www.lioho.tw/tw/uploads/nc_photo/1000/65/1398410682_c0a801fe0dbab5a1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9" y="3279955"/>
            <a:ext cx="2088000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www.lioho.tw/tw/uploads/nc_photo/1000/65/1446692924_c0a801fec83c4f4e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90" y="3279831"/>
            <a:ext cx="2088000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4438679" y="3249846"/>
            <a:ext cx="1440160" cy="145330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活力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1" name="Picture 17" descr="http://www.lioho.tw/tw/uploads/nc_photo/1000/15/1432552701_c0a801fe04fd4c00.jp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08" y="3248751"/>
            <a:ext cx="2088000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8104438" y="3249846"/>
            <a:ext cx="936104" cy="145330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晨間運動</a:t>
            </a:r>
            <a:endParaRPr lang="en-US" altLang="zh-TW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TW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班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際</a:t>
            </a:r>
            <a:r>
              <a:rPr lang="zh-TW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球賽</a:t>
            </a:r>
            <a:endParaRPr lang="zh-TW" alt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3" name="Picture 19" descr="http://www.lioho.tw/tw/uploads/nc_photo/1000/13/1419490434_c0a801feb482e2fb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0" y="4864132"/>
            <a:ext cx="2088000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http://www.lioho.tw/tw/uploads/nc_photo/1000/65/1446692237_c0a801fec58dbde6.jp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952" y="4864132"/>
            <a:ext cx="2088000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://www.lioho.tw/tw/uploads/nc_photo/1000/65/1446692270_c0a801fec5aef669.jpg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824" y="4832273"/>
            <a:ext cx="2088000" cy="1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>
            <a:off x="6567133" y="4850987"/>
            <a:ext cx="1440160" cy="145330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創意</a:t>
            </a:r>
            <a:endParaRPr lang="zh-TW" alt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104438" y="4865227"/>
            <a:ext cx="936104" cy="145330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多元社團</a:t>
            </a:r>
            <a:endParaRPr lang="en-US" altLang="zh-TW" sz="1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TW" sz="1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表演舞台</a:t>
            </a:r>
          </a:p>
        </p:txBody>
      </p:sp>
      <p:sp>
        <p:nvSpPr>
          <p:cNvPr id="2" name="矩形 1"/>
          <p:cNvSpPr/>
          <p:nvPr/>
        </p:nvSpPr>
        <p:spPr>
          <a:xfrm>
            <a:off x="2253952" y="6262919"/>
            <a:ext cx="48285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zh-TW" altLang="en-US" sz="3200" b="1" cap="none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六和高級中學 </a:t>
            </a:r>
            <a:r>
              <a:rPr lang="zh-TW" altLang="en-US" sz="2400" b="1" cap="none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行楷體W5" panose="03000509000000000000" pitchFamily="65" charset="-120"/>
                <a:ea typeface="華康行楷體W5" panose="03000509000000000000" pitchFamily="65" charset="-120"/>
              </a:rPr>
              <a:t>歡迎您的加入</a:t>
            </a:r>
            <a:endParaRPr lang="zh-TW" altLang="en-US" sz="2400" b="1" cap="none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72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3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3589" r="-5421" b="-3733"/>
          <a:stretch/>
        </p:blipFill>
        <p:spPr bwMode="auto">
          <a:xfrm>
            <a:off x="354985" y="1510738"/>
            <a:ext cx="468582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0" y="4945855"/>
            <a:ext cx="1492401" cy="1737135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218" y="5825902"/>
            <a:ext cx="6071972" cy="110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335884"/>
              </p:ext>
            </p:extLst>
          </p:nvPr>
        </p:nvGraphicFramePr>
        <p:xfrm>
          <a:off x="4932040" y="836712"/>
          <a:ext cx="4024858" cy="4001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82736"/>
                <a:gridCol w="2642122"/>
              </a:tblGrid>
              <a:tr h="35607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effectLst/>
                          <a:latin typeface="+mn-ea"/>
                          <a:ea typeface="+mn-ea"/>
                        </a:rPr>
                        <a:t>姓名</a:t>
                      </a:r>
                      <a:endParaRPr lang="zh-TW" altLang="en-US" sz="1600" b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1437" marR="91437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effectLst/>
                          <a:latin typeface="+mn-ea"/>
                          <a:ea typeface="+mn-ea"/>
                        </a:rPr>
                        <a:t>錄取學校科系</a:t>
                      </a:r>
                      <a:endParaRPr lang="zh-TW" altLang="en-US" sz="1600" b="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1437" marR="91437" marT="45724" marB="45724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蔡雅卉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國立台灣科技大學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王艾雯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國立高雄餐旅大學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王書亞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國立高雄第一科技大學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朱敏禎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國立高雄第一科技大學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童辰宇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國立高雄第一科技大學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蔡婉琳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國立高雄應用科技大學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陳立榆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國立高雄餐旅大學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戴邦彥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國立高雄餐旅大學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莊璿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國立高雄應用科技大學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王艾雯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國立高雄第一科技大學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陳嘉佳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國立虎尾科技大學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陳藝心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國立金門大學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ctr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王書亞</a:t>
                      </a: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東吳大學</a:t>
                      </a:r>
                    </a:p>
                  </a:txBody>
                  <a:tcPr marL="9525" marR="9525" marT="9526" marB="0" anchor="b"/>
                </a:tc>
              </a:tr>
              <a:tr h="260372"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 smtClean="0">
                          <a:effectLst/>
                          <a:latin typeface="+mn-ea"/>
                          <a:ea typeface="+mn-ea"/>
                        </a:rPr>
                        <a:t>蔡宜樺等</a:t>
                      </a:r>
                      <a:r>
                        <a:rPr lang="en-US" altLang="zh-TW" sz="1600" b="0" i="0" u="none" strike="noStrike" dirty="0" smtClean="0">
                          <a:effectLst/>
                          <a:latin typeface="+mn-ea"/>
                          <a:ea typeface="+mn-ea"/>
                        </a:rPr>
                        <a:t>13</a:t>
                      </a:r>
                      <a:r>
                        <a:rPr lang="zh-TW" altLang="en-US" sz="1600" b="0" i="0" u="none" strike="noStrike" dirty="0" smtClean="0">
                          <a:effectLst/>
                          <a:latin typeface="+mn-ea"/>
                          <a:ea typeface="+mn-ea"/>
                        </a:rPr>
                        <a:t>人</a:t>
                      </a:r>
                      <a:endParaRPr lang="zh-TW" altLang="en-US" sz="1600" b="0" i="0" u="none" strike="noStrike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TW" altLang="en-US" sz="1600" b="0" i="0" u="none" strike="noStrike" dirty="0">
                          <a:effectLst/>
                          <a:latin typeface="+mn-ea"/>
                          <a:ea typeface="+mn-ea"/>
                        </a:rPr>
                        <a:t>文藻外語大學</a:t>
                      </a:r>
                    </a:p>
                  </a:txBody>
                  <a:tcPr marL="9525" marR="9525" marT="9526" marB="0" anchor="b"/>
                </a:tc>
              </a:tr>
            </a:tbl>
          </a:graphicData>
        </a:graphic>
      </p:graphicFrame>
      <p:sp>
        <p:nvSpPr>
          <p:cNvPr id="13" name="圓角矩形 12"/>
          <p:cNvSpPr/>
          <p:nvPr/>
        </p:nvSpPr>
        <p:spPr>
          <a:xfrm>
            <a:off x="300577" y="718650"/>
            <a:ext cx="4498012" cy="7920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讀技</a:t>
            </a:r>
            <a:r>
              <a:rPr lang="zh-TW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職能升學也</a:t>
            </a: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能就業</a:t>
            </a:r>
          </a:p>
        </p:txBody>
      </p:sp>
      <p:sp>
        <p:nvSpPr>
          <p:cNvPr id="14" name="矩形 13"/>
          <p:cNvSpPr/>
          <p:nvPr/>
        </p:nvSpPr>
        <p:spPr>
          <a:xfrm>
            <a:off x="149370" y="44624"/>
            <a:ext cx="8116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應用日語科 及 應用英語科 </a:t>
            </a:r>
            <a:endParaRPr lang="zh-TW" alt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72" y="4945855"/>
            <a:ext cx="6840760" cy="115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6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佳琪\多媒體\國教署訪視1125\教室日誌\14496407378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2847975"/>
          </a:xfrm>
          <a:prstGeom prst="rect">
            <a:avLst/>
          </a:prstGeom>
          <a:noFill/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304685" y="584774"/>
            <a:ext cx="8568952" cy="1143000"/>
          </a:xfrm>
          <a:prstGeom prst="rect">
            <a:avLst/>
          </a:prstGeom>
        </p:spPr>
        <p:txBody>
          <a:bodyPr vert="horz" lIns="45720" tIns="0" rIns="45720" bIns="0" anchor="ctr" anchorCtr="0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zh-TW" altLang="en-US" sz="4000" b="1" dirty="0" smtClean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4E7E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多媒體應用科念什麼、考什麼</a:t>
            </a:r>
            <a:r>
              <a:rPr lang="en-US" altLang="zh-TW" sz="4000" b="1" dirty="0" smtClean="0">
                <a:ln w="12700">
                  <a:solidFill>
                    <a:srgbClr val="B13F9A">
                      <a:satMod val="155000"/>
                    </a:srgbClr>
                  </a:solidFill>
                  <a:prstDash val="solid"/>
                </a:ln>
                <a:solidFill>
                  <a:srgbClr val="F4E7ED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華康粗黑體" pitchFamily="49" charset="-120"/>
                <a:ea typeface="華康粗黑體" pitchFamily="49" charset="-120"/>
              </a:rPr>
              <a:t>?</a:t>
            </a:r>
            <a:endParaRPr lang="zh-TW" altLang="en-US" sz="4200" b="1" dirty="0">
              <a:ln w="12700">
                <a:solidFill>
                  <a:srgbClr val="B13F9A">
                    <a:satMod val="155000"/>
                  </a:srgbClr>
                </a:solidFill>
                <a:prstDash val="solid"/>
              </a:ln>
              <a:solidFill>
                <a:srgbClr val="F4E7ED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318251" y="4797152"/>
            <a:ext cx="8555385" cy="1656184"/>
          </a:xfrm>
          <a:prstGeom prst="rect">
            <a:avLst/>
          </a:prstGeom>
        </p:spPr>
        <p:txBody>
          <a:bodyPr vert="horz" lIns="45720" tIns="0" rIns="45720" bIns="0">
            <a:noAutofit/>
          </a:bodyPr>
          <a:lstStyle/>
          <a:p>
            <a:pPr algn="r">
              <a:spcBef>
                <a:spcPts val="600"/>
              </a:spcBef>
              <a:buClr>
                <a:srgbClr val="B13F9A"/>
              </a:buClr>
              <a:buSzPct val="73000"/>
              <a:buFont typeface="Wingdings 2"/>
              <a:buNone/>
              <a:defRPr/>
            </a:pPr>
            <a:r>
              <a:rPr lang="zh-TW" altLang="en-US" sz="4000" b="1" dirty="0" smtClean="0">
                <a:solidFill>
                  <a:schemeClr val="accent2">
                    <a:lumMod val="50000"/>
                  </a:schemeClr>
                </a:solidFill>
              </a:rPr>
              <a:t>念   的</a:t>
            </a:r>
            <a:r>
              <a:rPr lang="zh-TW" altLang="en-US" sz="4000" b="1" dirty="0" smtClean="0">
                <a:solidFill>
                  <a:prstClr val="white"/>
                </a:solidFill>
              </a:rPr>
              <a:t>   是</a:t>
            </a:r>
            <a:r>
              <a:rPr lang="zh-TW" altLang="en-US" sz="4800" b="1" u="sng" dirty="0" smtClean="0">
                <a:solidFill>
                  <a:srgbClr val="FFFF00"/>
                </a:solidFill>
              </a:rPr>
              <a:t>設計</a:t>
            </a:r>
            <a:r>
              <a:rPr lang="zh-TW" altLang="en-US" sz="4000" b="1" dirty="0" smtClean="0">
                <a:solidFill>
                  <a:prstClr val="white"/>
                </a:solidFill>
              </a:rPr>
              <a:t>、考的是設計！！</a:t>
            </a:r>
            <a:endParaRPr lang="en-US" altLang="zh-TW" sz="4000" b="1" dirty="0" smtClean="0">
              <a:solidFill>
                <a:prstClr val="white"/>
              </a:solidFill>
            </a:endParaRPr>
          </a:p>
          <a:p>
            <a:pPr algn="r">
              <a:spcBef>
                <a:spcPts val="600"/>
              </a:spcBef>
              <a:buClr>
                <a:srgbClr val="B13F9A"/>
              </a:buClr>
              <a:buSzPct val="73000"/>
              <a:buFont typeface="Wingdings 2"/>
              <a:buNone/>
              <a:defRPr/>
            </a:pP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專業科目一</a:t>
            </a:r>
            <a:r>
              <a:rPr lang="en-US" altLang="zh-TW" sz="2800" dirty="0" smtClean="0">
                <a:solidFill>
                  <a:prstClr val="white"/>
                </a:solidFill>
              </a:rPr>
              <a:t>(</a:t>
            </a:r>
            <a:r>
              <a:rPr lang="zh-TW" altLang="en-US" sz="2800" dirty="0" smtClean="0">
                <a:solidFill>
                  <a:srgbClr val="FFFF00"/>
                </a:solidFill>
              </a:rPr>
              <a:t>學科</a:t>
            </a:r>
            <a:r>
              <a:rPr lang="en-US" altLang="zh-TW" sz="2800" dirty="0" smtClean="0">
                <a:solidFill>
                  <a:prstClr val="white"/>
                </a:solidFill>
              </a:rPr>
              <a:t>)</a:t>
            </a:r>
            <a:r>
              <a:rPr lang="zh-TW" altLang="en-US" sz="2800" dirty="0" smtClean="0">
                <a:solidFill>
                  <a:prstClr val="white"/>
                </a:solidFill>
              </a:rPr>
              <a:t>：色彩原理、造型原理、設計概論</a:t>
            </a:r>
            <a:endParaRPr lang="en-US" altLang="zh-TW" sz="2800" dirty="0" smtClean="0">
              <a:solidFill>
                <a:prstClr val="white"/>
              </a:solidFill>
            </a:endParaRPr>
          </a:p>
          <a:p>
            <a:pPr algn="r">
              <a:spcBef>
                <a:spcPts val="600"/>
              </a:spcBef>
              <a:buClr>
                <a:srgbClr val="B13F9A"/>
              </a:buClr>
              <a:buSzPct val="73000"/>
              <a:buFont typeface="Wingdings 2"/>
              <a:buNone/>
              <a:defRPr/>
            </a:pPr>
            <a:r>
              <a:rPr lang="zh-TW" altLang="en-US" sz="2800" dirty="0" smtClean="0">
                <a:solidFill>
                  <a:schemeClr val="accent2">
                    <a:lumMod val="50000"/>
                  </a:schemeClr>
                </a:solidFill>
              </a:rPr>
              <a:t>專業科目二</a:t>
            </a:r>
            <a:r>
              <a:rPr lang="en-US" altLang="zh-TW" sz="2800" dirty="0" smtClean="0">
                <a:solidFill>
                  <a:prstClr val="white"/>
                </a:solidFill>
              </a:rPr>
              <a:t>(</a:t>
            </a:r>
            <a:r>
              <a:rPr lang="zh-TW" altLang="en-US" sz="2800" dirty="0" smtClean="0">
                <a:solidFill>
                  <a:srgbClr val="FFFF00"/>
                </a:solidFill>
              </a:rPr>
              <a:t>術科</a:t>
            </a:r>
            <a:r>
              <a:rPr lang="en-US" altLang="zh-TW" sz="2800" dirty="0" smtClean="0">
                <a:solidFill>
                  <a:prstClr val="white"/>
                </a:solidFill>
              </a:rPr>
              <a:t>)</a:t>
            </a:r>
            <a:r>
              <a:rPr lang="zh-TW" altLang="en-US" sz="2800" dirty="0" smtClean="0">
                <a:solidFill>
                  <a:prstClr val="white"/>
                </a:solidFill>
              </a:rPr>
              <a:t>：基礎圖學、基本設計、繪圖實作</a:t>
            </a:r>
            <a:endParaRPr lang="en-US" altLang="zh-TW" sz="2800" dirty="0" smtClean="0">
              <a:solidFill>
                <a:prstClr val="white"/>
              </a:solidFill>
            </a:endParaRPr>
          </a:p>
          <a:p>
            <a:pPr algn="r">
              <a:spcBef>
                <a:spcPts val="600"/>
              </a:spcBef>
              <a:buClr>
                <a:srgbClr val="B13F9A"/>
              </a:buClr>
              <a:buSzPct val="73000"/>
              <a:buFont typeface="Wingdings 2"/>
              <a:buNone/>
              <a:defRPr/>
            </a:pPr>
            <a:endParaRPr lang="en-US" altLang="zh-TW" sz="2800" dirty="0" smtClean="0">
              <a:solidFill>
                <a:srgbClr val="FF0000"/>
              </a:solidFill>
            </a:endParaRPr>
          </a:p>
          <a:p>
            <a:pPr algn="r">
              <a:spcBef>
                <a:spcPts val="600"/>
              </a:spcBef>
              <a:buClr>
                <a:srgbClr val="B13F9A"/>
              </a:buClr>
              <a:buSzPct val="73000"/>
              <a:buFont typeface="Wingdings 2"/>
              <a:buNone/>
              <a:defRPr/>
            </a:pPr>
            <a:endParaRPr lang="en-US" altLang="zh-TW" sz="2800" dirty="0" smtClean="0">
              <a:solidFill>
                <a:srgbClr val="FFFFFF"/>
              </a:solidFill>
              <a:ea typeface="Adobe 繁黑體 Std B" pitchFamily="34" charset="-120"/>
            </a:endParaRPr>
          </a:p>
          <a:p>
            <a:pPr algn="r">
              <a:spcBef>
                <a:spcPts val="600"/>
              </a:spcBef>
              <a:buClr>
                <a:srgbClr val="B13F9A"/>
              </a:buClr>
              <a:buSzPct val="73000"/>
              <a:buFont typeface="Wingdings 2"/>
              <a:buNone/>
              <a:defRPr/>
            </a:pPr>
            <a:endParaRPr lang="zh-TW" altLang="en-US" sz="2800" dirty="0">
              <a:solidFill>
                <a:srgbClr val="FFFF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165" y="-1"/>
            <a:ext cx="6032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 </a:t>
            </a:r>
            <a:r>
              <a:rPr lang="en-US" altLang="zh-TW" sz="3200" spc="50" dirty="0" smtClean="0">
                <a:ln w="11430"/>
                <a:solidFill>
                  <a:schemeClr val="bg1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spc="50" dirty="0" smtClean="0">
                <a:ln w="11430"/>
                <a:solidFill>
                  <a:schemeClr val="bg1"/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 多媒體應用科 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563509"/>
            <a:ext cx="8964488" cy="3024336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92D050"/>
                </a:solidFill>
                <a:ea typeface="Adobe 繁黑體 Std B" pitchFamily="34" charset="-120"/>
              </a:rPr>
              <a:t>例如：</a:t>
            </a:r>
            <a:r>
              <a:rPr lang="en-US" altLang="zh-TW" sz="4000" dirty="0" smtClean="0">
                <a:solidFill>
                  <a:srgbClr val="00B0F0"/>
                </a:solidFill>
                <a:ea typeface="Adobe 繁黑體 Std B" pitchFamily="34" charset="-120"/>
              </a:rPr>
              <a:t>AB</a:t>
            </a:r>
            <a:r>
              <a:rPr lang="zh-TW" altLang="en-US" sz="4000" dirty="0" smtClean="0">
                <a:solidFill>
                  <a:srgbClr val="00B0F0"/>
                </a:solidFill>
                <a:ea typeface="Adobe 繁黑體 Std B" pitchFamily="34" charset="-120"/>
              </a:rPr>
              <a:t>憂樂舞</a:t>
            </a:r>
            <a:r>
              <a:rPr lang="en-US" altLang="zh-TW" sz="4000" dirty="0" smtClean="0">
                <a:solidFill>
                  <a:srgbClr val="00B0F0"/>
                </a:solidFill>
                <a:ea typeface="Adobe 繁黑體 Std B" pitchFamily="34" charset="-120"/>
              </a:rPr>
              <a:t>-</a:t>
            </a:r>
            <a:r>
              <a:rPr lang="zh-TW" altLang="en-US" sz="4000" dirty="0" smtClean="0">
                <a:solidFill>
                  <a:schemeClr val="accent1">
                    <a:lumMod val="75000"/>
                  </a:schemeClr>
                </a:solidFill>
                <a:ea typeface="Adobe 繁黑體 Std B" pitchFamily="34" charset="-120"/>
              </a:rPr>
              <a:t>動畫製作過程</a:t>
            </a: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  <a:ea typeface="Adobe 繁黑體 Std B" pitchFamily="34" charset="-120"/>
              </a:rPr>
              <a:t/>
            </a:r>
            <a:b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  <a:ea typeface="Adobe 繁黑體 Std B" pitchFamily="34" charset="-120"/>
              </a:rPr>
            </a:br>
            <a:r>
              <a:rPr lang="zh-TW" altLang="en-US" sz="3600" dirty="0" smtClean="0">
                <a:solidFill>
                  <a:schemeClr val="accent2">
                    <a:lumMod val="50000"/>
                  </a:schemeClr>
                </a:solidFill>
                <a:ea typeface="Adobe 繁黑體 Std B" pitchFamily="34" charset="-120"/>
              </a:rPr>
              <a:t>手繪設計→電腦繪圖→動畫製作→後製</a:t>
            </a:r>
            <a: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  <a:ea typeface="Adobe 繁黑體 Std B" pitchFamily="34" charset="-120"/>
              </a:rPr>
              <a:t/>
            </a:r>
            <a:br>
              <a:rPr lang="en-US" altLang="zh-TW" sz="4000" dirty="0" smtClean="0">
                <a:solidFill>
                  <a:schemeClr val="accent1">
                    <a:lumMod val="75000"/>
                  </a:schemeClr>
                </a:solidFill>
                <a:ea typeface="Adobe 繁黑體 Std B" pitchFamily="34" charset="-120"/>
              </a:rPr>
            </a:br>
            <a:r>
              <a:rPr lang="en-US" altLang="zh-TW" sz="4000" dirty="0" smtClean="0">
                <a:ea typeface="Adobe 繁黑體 Std B" pitchFamily="34" charset="-120"/>
              </a:rPr>
              <a:t/>
            </a:r>
            <a:br>
              <a:rPr lang="en-US" altLang="zh-TW" sz="4000" dirty="0" smtClean="0">
                <a:ea typeface="Adobe 繁黑體 Std B" pitchFamily="34" charset="-120"/>
              </a:rPr>
            </a:br>
            <a:endParaRPr lang="zh-TW" altLang="en-US" dirty="0"/>
          </a:p>
        </p:txBody>
      </p:sp>
      <p:grpSp>
        <p:nvGrpSpPr>
          <p:cNvPr id="3" name="群組 2"/>
          <p:cNvGrpSpPr/>
          <p:nvPr/>
        </p:nvGrpSpPr>
        <p:grpSpPr>
          <a:xfrm>
            <a:off x="1403648" y="2155791"/>
            <a:ext cx="6552728" cy="4449527"/>
            <a:chOff x="923850" y="1644923"/>
            <a:chExt cx="6289259" cy="4448133"/>
          </a:xfrm>
        </p:grpSpPr>
        <p:pic>
          <p:nvPicPr>
            <p:cNvPr id="2053" name="Picture 5" descr="H:\佳琪\99-100行政用\1040922多媒體文件\王佳琪板\招生\介紹多媒科-國中\AB憂樂舞\圖2-16-楊俊偉、洪一誠等人-AB憂樂舞 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6765" y="3927674"/>
              <a:ext cx="3096344" cy="216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9" name="群組 8"/>
            <p:cNvGrpSpPr/>
            <p:nvPr/>
          </p:nvGrpSpPr>
          <p:grpSpPr>
            <a:xfrm>
              <a:off x="923850" y="1644923"/>
              <a:ext cx="6249518" cy="4448133"/>
              <a:chOff x="514989" y="1124743"/>
              <a:chExt cx="6249518" cy="4448133"/>
            </a:xfrm>
          </p:grpSpPr>
          <p:pic>
            <p:nvPicPr>
              <p:cNvPr id="2050" name="Picture 2" descr="H:\佳琪\99-100行政用\1040922多媒體文件\王佳琪板\招生\介紹多媒科-國中\AB憂樂舞\劇照\主角B君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07903" y="1124744"/>
                <a:ext cx="3056604" cy="21600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051" name="Picture 3" descr="H:\佳琪\99-100行政用\1040922多媒體文件\王佳琪板\招生\介紹多媒科-國中\AB憂樂舞\劇照\A君動作集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9552" y="1124743"/>
                <a:ext cx="2953973" cy="216000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054" name="Picture 6" descr="H:\佳琪\99-100行政用\1040922多媒體文件\王佳琪板\招生\介紹多媒科-國中\AB憂樂舞\圖2-13-角色上色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4989" y="3428760"/>
                <a:ext cx="2957455" cy="214411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10" name="矩形 9"/>
          <p:cNvSpPr/>
          <p:nvPr/>
        </p:nvSpPr>
        <p:spPr>
          <a:xfrm>
            <a:off x="0" y="-1"/>
            <a:ext cx="5609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多媒體應用科 </a:t>
            </a:r>
            <a:endParaRPr lang="zh-TW" alt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66179" y="-117980"/>
            <a:ext cx="7239000" cy="1143000"/>
          </a:xfrm>
        </p:spPr>
        <p:txBody>
          <a:bodyPr anchor="ctr">
            <a:normAutofit fontScale="90000"/>
          </a:bodyPr>
          <a:lstStyle/>
          <a:p>
            <a:pPr lvl="0"/>
            <a:r>
              <a:rPr lang="zh-TW" altLang="en-US" b="1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我適合念「多媒體應用科」嗎？</a:t>
            </a:r>
            <a:endParaRPr lang="zh-TW" altLang="en-US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82878" y="922351"/>
            <a:ext cx="4968000" cy="3672601"/>
          </a:xfrm>
        </p:spPr>
        <p:txBody>
          <a:bodyPr>
            <a:normAutofit/>
          </a:bodyPr>
          <a:lstStyle/>
          <a:p>
            <a:pPr marL="639763" lvl="0" indent="-571500" algn="just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80000"/>
              <a:buNone/>
              <a:defRPr/>
            </a:pPr>
            <a:r>
              <a:rPr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如果我有以下興趣：</a:t>
            </a:r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pPr marL="705132" lvl="3" indent="0" algn="just">
              <a:buClr>
                <a:schemeClr val="accent1"/>
              </a:buClr>
              <a:buNone/>
              <a:defRPr/>
            </a:pPr>
            <a:r>
              <a:rPr lang="en-US" altLang="zh-TW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喜歡畫畫的</a:t>
            </a:r>
          </a:p>
          <a:p>
            <a:pPr marL="705132" lvl="3" indent="0" algn="just">
              <a:buClr>
                <a:schemeClr val="accent1"/>
              </a:buClr>
              <a:buNone/>
              <a:defRPr/>
            </a:pPr>
            <a:r>
              <a:rPr lang="en-US" altLang="zh-TW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喜歡看漫畫的</a:t>
            </a:r>
          </a:p>
          <a:p>
            <a:pPr marL="705132" lvl="3" indent="0" algn="just">
              <a:buClr>
                <a:schemeClr val="accent1"/>
              </a:buClr>
              <a:buNone/>
              <a:defRPr/>
            </a:pPr>
            <a:r>
              <a:rPr lang="en-US" altLang="zh-TW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喜歡看動畫的</a:t>
            </a:r>
          </a:p>
          <a:p>
            <a:pPr marL="705132" lvl="3" indent="0" algn="just">
              <a:buClr>
                <a:schemeClr val="accent1"/>
              </a:buClr>
              <a:buNone/>
              <a:defRPr/>
            </a:pPr>
            <a:r>
              <a:rPr lang="en-US" altLang="zh-TW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喜歡玩電腦的</a:t>
            </a:r>
          </a:p>
          <a:p>
            <a:pPr marL="705132" lvl="3" indent="0" algn="just">
              <a:buClr>
                <a:schemeClr val="accent1"/>
              </a:buClr>
              <a:buNone/>
              <a:defRPr/>
            </a:pPr>
            <a:r>
              <a:rPr lang="en-US" altLang="zh-TW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喜歡玩線上遊戲的</a:t>
            </a:r>
          </a:p>
          <a:p>
            <a:pPr marL="705132" lvl="3" indent="0" algn="just">
              <a:buClr>
                <a:schemeClr val="accent1"/>
              </a:buClr>
              <a:buNone/>
              <a:defRPr/>
            </a:pPr>
            <a:r>
              <a:rPr lang="en-US" altLang="zh-TW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喜歡天馬行空做白日夢的</a:t>
            </a:r>
          </a:p>
          <a:p>
            <a:pPr marL="705132" lvl="3" indent="0" algn="just">
              <a:buClr>
                <a:schemeClr val="accent1"/>
              </a:buClr>
              <a:buNone/>
              <a:defRPr/>
            </a:pPr>
            <a:r>
              <a:rPr lang="en-US" altLang="zh-TW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想要在動畫公司工作的</a:t>
            </a:r>
          </a:p>
          <a:p>
            <a:pPr marL="705132" lvl="3" indent="0" algn="just">
              <a:buClr>
                <a:schemeClr val="accent1"/>
              </a:buClr>
              <a:buNone/>
              <a:defRPr/>
            </a:pPr>
            <a:r>
              <a:rPr lang="en-US" altLang="zh-TW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21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想要走在時代的尖端</a:t>
            </a:r>
          </a:p>
          <a:p>
            <a:endParaRPr lang="zh-TW" altLang="en-US" sz="2400" dirty="0"/>
          </a:p>
        </p:txBody>
      </p:sp>
      <p:pic>
        <p:nvPicPr>
          <p:cNvPr id="4" name="Picture 6" descr="a0ff4010dc80c641213f2eb6_thumb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1258675" cy="167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群組 7"/>
          <p:cNvGrpSpPr/>
          <p:nvPr/>
        </p:nvGrpSpPr>
        <p:grpSpPr>
          <a:xfrm>
            <a:off x="258976" y="4548800"/>
            <a:ext cx="8583542" cy="2192568"/>
            <a:chOff x="308938" y="4869160"/>
            <a:chExt cx="7602537" cy="1755775"/>
          </a:xfrm>
        </p:grpSpPr>
        <p:pic>
          <p:nvPicPr>
            <p:cNvPr id="5" name="Picture 8" descr="作品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8938" y="4869160"/>
              <a:ext cx="2382837" cy="1728787"/>
            </a:xfrm>
            <a:prstGeom prst="rect">
              <a:avLst/>
            </a:prstGeom>
            <a:noFill/>
          </p:spPr>
        </p:pic>
        <p:pic>
          <p:nvPicPr>
            <p:cNvPr id="6" name="Picture 9" descr="作品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28300" y="4869160"/>
              <a:ext cx="2592388" cy="1739900"/>
            </a:xfrm>
            <a:prstGeom prst="rect">
              <a:avLst/>
            </a:prstGeom>
            <a:noFill/>
          </p:spPr>
        </p:pic>
        <p:pic>
          <p:nvPicPr>
            <p:cNvPr id="7" name="Picture 10" descr="作品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65150" y="4869160"/>
              <a:ext cx="2346325" cy="175577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5257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0" y="4509120"/>
            <a:ext cx="9144000" cy="2348880"/>
            <a:chOff x="0" y="4900612"/>
            <a:chExt cx="8849469" cy="1957388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00722"/>
              <a:ext cx="2952328" cy="1957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7141" y="4900722"/>
              <a:ext cx="2952328" cy="1957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328" y="4900612"/>
              <a:ext cx="2944813" cy="195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 descr="\\192.168.1.123\校園活動照片\校園圖片\封面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" y="-331"/>
            <a:ext cx="9144000" cy="22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線接點 4"/>
          <p:cNvCxnSpPr/>
          <p:nvPr/>
        </p:nvCxnSpPr>
        <p:spPr>
          <a:xfrm>
            <a:off x="0" y="2295715"/>
            <a:ext cx="9147522" cy="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-3522" y="2386944"/>
            <a:ext cx="9147522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-3522" y="4437112"/>
            <a:ext cx="9147522" cy="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-3522" y="4344700"/>
            <a:ext cx="9147522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4" y="2274249"/>
            <a:ext cx="84867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6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1.123\輔導室共用資料夾\104學年度活動傳真\104學年度活動照片\2015-11-13性別平等教育宣導影片播放\P1070207.JPG"/>
          <p:cNvPicPr preferRelativeResize="0">
            <a:picLocks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2907" y="4362167"/>
            <a:ext cx="2088000" cy="1684221"/>
          </a:xfrm>
          <a:prstGeom prst="rect">
            <a:avLst/>
          </a:prstGeom>
          <a:noFill/>
        </p:spPr>
      </p:pic>
      <p:pic>
        <p:nvPicPr>
          <p:cNvPr id="7" name="圖片 6" descr="\\192.168.1.123\輔導室共用資料夾\2015-09-13家懇會.國三職三升學輔導座談會\DSC06978.JPG"/>
          <p:cNvPicPr preferRelativeResize="0"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2907" y="2598422"/>
            <a:ext cx="2088000" cy="158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字方塊 7"/>
          <p:cNvSpPr txBox="1"/>
          <p:nvPr/>
        </p:nvSpPr>
        <p:spPr>
          <a:xfrm>
            <a:off x="65403" y="4165680"/>
            <a:ext cx="2304256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親職教育</a:t>
            </a:r>
            <a:r>
              <a:rPr lang="en-US" altLang="zh-TW" sz="1400" b="1" dirty="0" smtClean="0">
                <a:latin typeface="+mj-ea"/>
                <a:ea typeface="+mj-ea"/>
              </a:rPr>
              <a:t>-</a:t>
            </a:r>
            <a:r>
              <a:rPr lang="zh-TW" altLang="en-US" sz="1400" b="1" dirty="0" smtClean="0">
                <a:latin typeface="+mj-ea"/>
                <a:ea typeface="+mj-ea"/>
              </a:rPr>
              <a:t>家長座談會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3" name="Picture 2" descr="\\192.168.1.123\輔導室共用資料夾\104學年度活動傳真\104學年度活動照片\2015-07-21轉銜會議.國中新訓(性平專題)\DSC06305.JPG"/>
          <p:cNvPicPr preferRelativeResize="0"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69651" y="2598422"/>
            <a:ext cx="2088000" cy="158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字方塊 9"/>
          <p:cNvSpPr txBox="1"/>
          <p:nvPr/>
        </p:nvSpPr>
        <p:spPr>
          <a:xfrm>
            <a:off x="6725635" y="4165680"/>
            <a:ext cx="2304256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性平暨特教講座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1028" name="Picture 4" descr="\\192.168.1.123\輔導室共用資料夾\104學年度活動傳真\104學年度活動照片\2015-09-25同儕輔導紅蘋果相見歡開訓典禮\DSC07262.JPG"/>
          <p:cNvPicPr preferRelativeResize="0"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2907" y="717713"/>
            <a:ext cx="2088000" cy="158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字方塊 13"/>
          <p:cNvSpPr txBox="1"/>
          <p:nvPr/>
        </p:nvSpPr>
        <p:spPr>
          <a:xfrm>
            <a:off x="65403" y="2284971"/>
            <a:ext cx="2304256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同儕輔導</a:t>
            </a:r>
            <a:r>
              <a:rPr lang="en-US" altLang="zh-TW" sz="1400" b="1" dirty="0" smtClean="0">
                <a:latin typeface="+mj-ea"/>
                <a:ea typeface="+mj-ea"/>
              </a:rPr>
              <a:t>-</a:t>
            </a:r>
            <a:r>
              <a:rPr lang="zh-TW" altLang="en-US" sz="1400" b="1" dirty="0" smtClean="0">
                <a:latin typeface="+mj-ea"/>
                <a:ea typeface="+mj-ea"/>
              </a:rPr>
              <a:t>學生相見歡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5" name="Picture 5" descr="\\192.168.1.123\輔導室共用資料夾\104學年度活動傳真\104學年度活動照片\2015-10-14過嶺國中\輔導室拍攝\DSC07339.JPG"/>
          <p:cNvPicPr preferRelativeResize="0">
            <a:picLocks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69651" y="4479131"/>
            <a:ext cx="2088000" cy="158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文字方塊 15"/>
          <p:cNvSpPr txBox="1"/>
          <p:nvPr/>
        </p:nvSpPr>
        <p:spPr>
          <a:xfrm>
            <a:off x="6797643" y="6046389"/>
            <a:ext cx="2304256" cy="301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latin typeface="+mj-ea"/>
                <a:ea typeface="+mj-ea"/>
              </a:rPr>
              <a:t>國中至本校進行職群探索</a:t>
            </a:r>
            <a:r>
              <a:rPr lang="en-US" altLang="zh-TW" sz="1200" b="1" dirty="0" smtClean="0">
                <a:latin typeface="+mj-ea"/>
                <a:ea typeface="+mj-ea"/>
              </a:rPr>
              <a:t>(</a:t>
            </a:r>
            <a:r>
              <a:rPr lang="zh-TW" altLang="en-US" sz="1200" b="1" dirty="0" smtClean="0">
                <a:latin typeface="+mj-ea"/>
                <a:ea typeface="+mj-ea"/>
              </a:rPr>
              <a:t>資訊</a:t>
            </a:r>
            <a:r>
              <a:rPr lang="en-US" altLang="zh-TW" sz="1200" b="1" dirty="0" smtClean="0">
                <a:latin typeface="+mj-ea"/>
                <a:ea typeface="+mj-ea"/>
              </a:rPr>
              <a:t>)</a:t>
            </a:r>
            <a:endParaRPr lang="zh-TW" altLang="en-US" sz="1200" b="1" dirty="0">
              <a:latin typeface="+mj-ea"/>
              <a:ea typeface="+mj-ea"/>
            </a:endParaRPr>
          </a:p>
        </p:txBody>
      </p:sp>
      <p:pic>
        <p:nvPicPr>
          <p:cNvPr id="1031" name="Picture 7" descr="C:\Users\user\Desktop\20140110桌面\照片+影片\102學年度照片\第2學期\普高三模擬面試\20140401-0402普高三校外教授模擬面試\DSC01860.JPG"/>
          <p:cNvPicPr preferRelativeResize="0">
            <a:picLocks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405155" y="717713"/>
            <a:ext cx="2088000" cy="158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文字方塊 18"/>
          <p:cNvSpPr txBox="1"/>
          <p:nvPr/>
        </p:nvSpPr>
        <p:spPr>
          <a:xfrm>
            <a:off x="2189131" y="2284971"/>
            <a:ext cx="2448272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生涯教育</a:t>
            </a:r>
            <a:r>
              <a:rPr lang="en-US" altLang="zh-TW" sz="1400" b="1" dirty="0" smtClean="0">
                <a:latin typeface="+mj-ea"/>
                <a:ea typeface="+mj-ea"/>
              </a:rPr>
              <a:t>-</a:t>
            </a:r>
            <a:r>
              <a:rPr lang="zh-TW" altLang="en-US" sz="1400" b="1" dirty="0" smtClean="0">
                <a:latin typeface="+mj-ea"/>
                <a:ea typeface="+mj-ea"/>
              </a:rPr>
              <a:t>教授模擬面試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1032" name="Picture 8" descr="C:\Users\user\Desktop\20140110桌面\照片+影片\102學年度照片\第1學期\20131217輔導室饑餓12活動\IMGP4935.JPG"/>
          <p:cNvPicPr preferRelativeResize="0">
            <a:picLocks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37403" y="2598422"/>
            <a:ext cx="2088000" cy="158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字方塊 20"/>
          <p:cNvSpPr txBox="1"/>
          <p:nvPr/>
        </p:nvSpPr>
        <p:spPr>
          <a:xfrm>
            <a:off x="4565395" y="4165680"/>
            <a:ext cx="2304256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生命教育</a:t>
            </a:r>
            <a:r>
              <a:rPr lang="en-US" altLang="zh-TW" sz="1400" b="1" dirty="0" smtClean="0">
                <a:latin typeface="+mj-ea"/>
                <a:ea typeface="+mj-ea"/>
              </a:rPr>
              <a:t>-</a:t>
            </a:r>
            <a:r>
              <a:rPr lang="zh-TW" altLang="en-US" sz="1400" b="1" dirty="0" smtClean="0">
                <a:latin typeface="+mj-ea"/>
                <a:ea typeface="+mj-ea"/>
              </a:rPr>
              <a:t>飢餓</a:t>
            </a:r>
            <a:r>
              <a:rPr lang="en-US" altLang="zh-TW" sz="1400" b="1" dirty="0" smtClean="0">
                <a:latin typeface="+mj-ea"/>
                <a:ea typeface="+mj-ea"/>
              </a:rPr>
              <a:t>12</a:t>
            </a:r>
            <a:r>
              <a:rPr lang="zh-TW" altLang="en-US" sz="1400" b="1" dirty="0" smtClean="0">
                <a:latin typeface="+mj-ea"/>
                <a:ea typeface="+mj-ea"/>
              </a:rPr>
              <a:t>體驗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1033" name="Picture 9" descr="C:\Users\user\Desktop\20140110桌面\照片+影片\103學年度照片\20150225大學博覽會\DSC04806.JPG"/>
          <p:cNvPicPr preferRelativeResize="0">
            <a:picLocks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637403" y="717713"/>
            <a:ext cx="2088000" cy="158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字方塊 22"/>
          <p:cNvSpPr txBox="1"/>
          <p:nvPr/>
        </p:nvSpPr>
        <p:spPr>
          <a:xfrm>
            <a:off x="4421379" y="2284971"/>
            <a:ext cx="2448272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生涯教育</a:t>
            </a:r>
            <a:r>
              <a:rPr lang="en-US" altLang="zh-TW" sz="1400" b="1" dirty="0" smtClean="0">
                <a:latin typeface="+mj-ea"/>
                <a:ea typeface="+mj-ea"/>
              </a:rPr>
              <a:t>-</a:t>
            </a:r>
            <a:r>
              <a:rPr lang="zh-TW" altLang="en-US" sz="1400" b="1" dirty="0" smtClean="0">
                <a:latin typeface="+mj-ea"/>
                <a:ea typeface="+mj-ea"/>
              </a:rPr>
              <a:t>大學博覽會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22" name="圖片 21" descr="P1060898"/>
          <p:cNvPicPr preferRelativeResize="0"/>
          <p:nvPr/>
        </p:nvPicPr>
        <p:blipFill>
          <a:blip r:embed="rId10" cstate="email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51" y="717713"/>
            <a:ext cx="2088000" cy="158275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字方塊 24"/>
          <p:cNvSpPr txBox="1"/>
          <p:nvPr/>
        </p:nvSpPr>
        <p:spPr>
          <a:xfrm>
            <a:off x="6653627" y="2284971"/>
            <a:ext cx="2448272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生涯教育</a:t>
            </a:r>
            <a:r>
              <a:rPr lang="en-US" altLang="zh-TW" sz="1400" b="1" dirty="0" smtClean="0">
                <a:latin typeface="+mj-ea"/>
                <a:ea typeface="+mj-ea"/>
              </a:rPr>
              <a:t>-</a:t>
            </a:r>
            <a:r>
              <a:rPr lang="zh-TW" altLang="en-US" sz="1400" b="1" dirty="0" smtClean="0">
                <a:latin typeface="+mj-ea"/>
                <a:ea typeface="+mj-ea"/>
              </a:rPr>
              <a:t>薪火相傳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1026" name="Picture 2" descr="\\192.168.1.123\輔導室共用資料夾\104學年度活動傳真\104學年度活動照片\2015-08-20普高升學輔導座談會\DSC06513.JPG"/>
          <p:cNvPicPr preferRelativeResize="0">
            <a:picLocks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405155" y="2598422"/>
            <a:ext cx="2088000" cy="1582754"/>
          </a:xfrm>
          <a:prstGeom prst="rect">
            <a:avLst/>
          </a:prstGeom>
          <a:noFill/>
        </p:spPr>
      </p:pic>
      <p:sp>
        <p:nvSpPr>
          <p:cNvPr id="26" name="文字方塊 25"/>
          <p:cNvSpPr txBox="1"/>
          <p:nvPr/>
        </p:nvSpPr>
        <p:spPr>
          <a:xfrm>
            <a:off x="2261139" y="4165680"/>
            <a:ext cx="2304256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親職教育</a:t>
            </a:r>
            <a:r>
              <a:rPr lang="en-US" altLang="zh-TW" sz="1400" b="1" dirty="0" smtClean="0">
                <a:latin typeface="+mj-ea"/>
                <a:ea typeface="+mj-ea"/>
              </a:rPr>
              <a:t>-</a:t>
            </a:r>
            <a:r>
              <a:rPr lang="zh-TW" altLang="en-US" sz="1400" b="1" dirty="0" smtClean="0">
                <a:latin typeface="+mj-ea"/>
                <a:ea typeface="+mj-ea"/>
              </a:rPr>
              <a:t>升學輔導座談會</a:t>
            </a:r>
            <a:endParaRPr lang="zh-TW" altLang="en-US" sz="1400" b="1" dirty="0">
              <a:latin typeface="+mj-ea"/>
              <a:ea typeface="+mj-ea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5403" y="6035756"/>
            <a:ext cx="2304256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性別與生涯</a:t>
            </a:r>
            <a:r>
              <a:rPr lang="en-US" altLang="zh-TW" sz="1400" b="1" dirty="0" smtClean="0">
                <a:latin typeface="+mj-ea"/>
                <a:ea typeface="+mj-ea"/>
              </a:rPr>
              <a:t>-</a:t>
            </a:r>
            <a:r>
              <a:rPr lang="zh-TW" altLang="en-US" sz="1400" b="1" dirty="0" smtClean="0">
                <a:latin typeface="+mj-ea"/>
                <a:ea typeface="+mj-ea"/>
              </a:rPr>
              <a:t>班會主題討論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2" name="Picture 4" descr="\\192.168.1.123\輔導室共用資料夾\104學年度活動傳真\104學年度活動照片\2015-11-20輔導活動課(林幸宜老師)\DSC08066.JPG"/>
          <p:cNvPicPr preferRelativeResize="0">
            <a:picLocks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4637403" y="4479131"/>
            <a:ext cx="2088000" cy="1582754"/>
          </a:xfrm>
          <a:prstGeom prst="rect">
            <a:avLst/>
          </a:prstGeom>
          <a:noFill/>
        </p:spPr>
      </p:pic>
      <p:sp>
        <p:nvSpPr>
          <p:cNvPr id="28" name="文字方塊 27"/>
          <p:cNvSpPr txBox="1"/>
          <p:nvPr/>
        </p:nvSpPr>
        <p:spPr>
          <a:xfrm>
            <a:off x="4565395" y="6046389"/>
            <a:ext cx="2304256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多元智慧體驗課程</a:t>
            </a:r>
            <a:endParaRPr lang="zh-TW" altLang="en-US" sz="1400" b="1" dirty="0">
              <a:latin typeface="+mj-ea"/>
              <a:ea typeface="+mj-ea"/>
            </a:endParaRPr>
          </a:p>
        </p:txBody>
      </p:sp>
      <p:pic>
        <p:nvPicPr>
          <p:cNvPr id="6" name="Picture 2" descr="C:\Users\user\Desktop\20140110桌面\照片+影片\103學年度照片\20140924性平影片公播\DSC03526.JPG"/>
          <p:cNvPicPr preferRelativeResize="0">
            <a:picLocks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405155" y="4479131"/>
            <a:ext cx="2088000" cy="1582754"/>
          </a:xfrm>
          <a:prstGeom prst="rect">
            <a:avLst/>
          </a:prstGeom>
          <a:noFill/>
        </p:spPr>
      </p:pic>
      <p:sp>
        <p:nvSpPr>
          <p:cNvPr id="41" name="文字方塊 40"/>
          <p:cNvSpPr txBox="1"/>
          <p:nvPr/>
        </p:nvSpPr>
        <p:spPr>
          <a:xfrm>
            <a:off x="2333147" y="6046389"/>
            <a:ext cx="2304256" cy="33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b="1" dirty="0" smtClean="0">
                <a:latin typeface="+mj-ea"/>
                <a:ea typeface="+mj-ea"/>
              </a:rPr>
              <a:t>性平與特教影片播放</a:t>
            </a:r>
            <a:endParaRPr lang="zh-TW" altLang="en-US" sz="1400" b="1" dirty="0">
              <a:latin typeface="+mj-ea"/>
              <a:ea typeface="+mj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583668" y="153996"/>
            <a:ext cx="1476164" cy="67754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zh-TW" alt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專業</a:t>
            </a:r>
            <a:endParaRPr lang="zh-TW" alt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809624" y="132918"/>
            <a:ext cx="1480020" cy="698625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zh-TW" alt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陪伴</a:t>
            </a:r>
            <a:endParaRPr lang="zh-TW" altLang="en-US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041872" y="160779"/>
            <a:ext cx="1480020" cy="67076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愛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253952" y="6262919"/>
            <a:ext cx="48285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zh-TW" altLang="en-US" sz="3200" b="1" cap="none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六和高級中學 </a:t>
            </a:r>
            <a:r>
              <a:rPr lang="zh-TW" altLang="en-US" sz="2400" b="1" cap="none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華康行楷體W5" panose="03000509000000000000" pitchFamily="65" charset="-120"/>
                <a:ea typeface="華康行楷體W5" panose="03000509000000000000" pitchFamily="65" charset="-120"/>
              </a:rPr>
              <a:t>歡迎您的加入</a:t>
            </a:r>
            <a:endParaRPr lang="zh-TW" altLang="en-US" sz="2400" b="1" cap="none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79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701161"/>
              </p:ext>
            </p:extLst>
          </p:nvPr>
        </p:nvGraphicFramePr>
        <p:xfrm>
          <a:off x="434545" y="840387"/>
          <a:ext cx="8280597" cy="575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131"/>
                <a:gridCol w="4209466"/>
              </a:tblGrid>
              <a:tr h="4018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/>
                        <a:t>化學專題</a:t>
                      </a:r>
                      <a:r>
                        <a:rPr lang="en-US" altLang="zh-TW" sz="1800" dirty="0" smtClean="0"/>
                        <a:t>-</a:t>
                      </a:r>
                      <a:r>
                        <a:rPr lang="zh-TW" altLang="en-US" sz="1800" dirty="0" smtClean="0"/>
                        <a:t>化學尋寶</a:t>
                      </a:r>
                      <a:endParaRPr lang="zh-TW" altLang="en-US" sz="1800" dirty="0"/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創意科學</a:t>
                      </a:r>
                      <a:r>
                        <a:rPr lang="en-US" altLang="zh-TW" sz="18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希輪蒸汽機</a:t>
                      </a:r>
                      <a:endParaRPr lang="zh-TW" altLang="en-US" sz="1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4" marR="91434" marT="45709" marB="45709"/>
                </a:tc>
              </a:tr>
              <a:tr h="2411129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4" marR="91434" marT="45709" marB="45709"/>
                </a:tc>
              </a:tr>
              <a:tr h="4199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創意科學</a:t>
                      </a: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-</a:t>
                      </a:r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空氣電池</a:t>
                      </a:r>
                      <a:endParaRPr lang="zh-TW" altLang="en-US" sz="18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09" marB="4570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</a:rPr>
                        <a:t>生物專題</a:t>
                      </a:r>
                      <a:r>
                        <a:rPr lang="en-US" altLang="zh-TW" sz="1800" b="1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zh-TW" altLang="en-US" sz="1800" b="1" dirty="0" smtClean="0">
                          <a:solidFill>
                            <a:schemeClr val="bg1"/>
                          </a:solidFill>
                        </a:rPr>
                        <a:t>解剖青蛙</a:t>
                      </a:r>
                      <a:endParaRPr lang="zh-TW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4" marR="91434" marT="45709" marB="45709">
                    <a:solidFill>
                      <a:schemeClr val="accent1"/>
                    </a:solidFill>
                  </a:tcPr>
                </a:tc>
              </a:tr>
              <a:tr h="2526982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4" marR="91434" marT="45709" marB="45709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34" marR="91434" marT="45709" marB="45709"/>
                </a:tc>
              </a:tr>
            </a:tbl>
          </a:graphicData>
        </a:graphic>
      </p:graphicFrame>
      <p:pic>
        <p:nvPicPr>
          <p:cNvPr id="15381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8678" y="1229903"/>
            <a:ext cx="4176464" cy="24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431" y="1239072"/>
            <a:ext cx="4017507" cy="244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694" y="4080747"/>
            <a:ext cx="4065244" cy="252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0893" y="4100238"/>
            <a:ext cx="4173620" cy="25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256998" y="6285983"/>
            <a:ext cx="457200" cy="457200"/>
          </a:xfrm>
        </p:spPr>
        <p:txBody>
          <a:bodyPr/>
          <a:lstStyle/>
          <a:p>
            <a:fld id="{C1AEAD6F-E244-44D4-A821-545197EE7EC3}" type="slidenum">
              <a:rPr lang="zh-TW" altLang="en-US" smtClean="0"/>
              <a:pPr/>
              <a:t>4</a:t>
            </a:fld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0" y="-1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普通科 </a:t>
            </a:r>
            <a:endParaRPr lang="zh-TW" altLang="en-US" sz="3200" b="1" dirty="0"/>
          </a:p>
        </p:txBody>
      </p:sp>
      <p:sp>
        <p:nvSpPr>
          <p:cNvPr id="13" name="矩形 12"/>
          <p:cNvSpPr/>
          <p:nvPr/>
        </p:nvSpPr>
        <p:spPr>
          <a:xfrm>
            <a:off x="6300192" y="116633"/>
            <a:ext cx="2404320" cy="5760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特色課程</a:t>
            </a:r>
            <a:endParaRPr lang="zh-TW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355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420595"/>
              </p:ext>
            </p:extLst>
          </p:nvPr>
        </p:nvGraphicFramePr>
        <p:xfrm>
          <a:off x="362376" y="836712"/>
          <a:ext cx="8424936" cy="5688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/>
                <a:gridCol w="4212468"/>
              </a:tblGrid>
              <a:tr h="468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ea typeface="標楷體" pitchFamily="65" charset="-120"/>
                        </a:rPr>
                        <a:t>清華大學參訪實驗室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臺灣大學參訪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2393549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686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淡江大學參訪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元智大學參訪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357731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6" y="1340767"/>
            <a:ext cx="4176464" cy="231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9" descr="IMGP155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796" y="1340767"/>
            <a:ext cx="4215516" cy="23182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6" y="4124352"/>
            <a:ext cx="4176464" cy="240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6" y="4133480"/>
            <a:ext cx="4215516" cy="2415648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664056" y="6356349"/>
            <a:ext cx="2133600" cy="365125"/>
          </a:xfrm>
        </p:spPr>
        <p:txBody>
          <a:bodyPr/>
          <a:lstStyle/>
          <a:p>
            <a:fld id="{C1AEAD6F-E244-44D4-A821-545197EE7EC3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300192" y="116633"/>
            <a:ext cx="2404320" cy="5760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參訪活動</a:t>
            </a:r>
            <a:endParaRPr lang="zh-TW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-1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普通科 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9372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34847722"/>
              </p:ext>
            </p:extLst>
          </p:nvPr>
        </p:nvGraphicFramePr>
        <p:xfrm>
          <a:off x="782932" y="729074"/>
          <a:ext cx="7704090" cy="6035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045"/>
                <a:gridCol w="3852045"/>
              </a:tblGrid>
              <a:tr h="4507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機器人相撲大賽</a:t>
                      </a:r>
                    </a:p>
                  </a:txBody>
                  <a:tcPr marL="91423" marR="91423" marT="45722" marB="4572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無人飛機創意設計研習</a:t>
                      </a:r>
                    </a:p>
                  </a:txBody>
                  <a:tcPr marL="91423" marR="91423" marT="45722" marB="45722"/>
                </a:tc>
              </a:tr>
              <a:tr h="2523934">
                <a:tc>
                  <a:txBody>
                    <a:bodyPr/>
                    <a:lstStyle/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</a:txBody>
                  <a:tcPr marL="91423" marR="91423" marT="45722" marB="45722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3" marR="91423" marT="45722" marB="45722"/>
                </a:tc>
              </a:tr>
              <a:tr h="4507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機器人相撲大賽</a:t>
                      </a:r>
                    </a:p>
                  </a:txBody>
                  <a:tcPr marL="91423" marR="91423" marT="45722" marB="4572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無人飛機創意設計研習</a:t>
                      </a:r>
                    </a:p>
                  </a:txBody>
                  <a:tcPr marL="91423" marR="91423" marT="45722" marB="45722">
                    <a:solidFill>
                      <a:schemeClr val="accent1"/>
                    </a:solidFill>
                  </a:tcPr>
                </a:tc>
              </a:tr>
              <a:tr h="2523934">
                <a:tc>
                  <a:txBody>
                    <a:bodyPr/>
                    <a:lstStyle/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</a:txBody>
                  <a:tcPr marL="91423" marR="91423" marT="45722" marB="45722"/>
                </a:tc>
                <a:tc>
                  <a:txBody>
                    <a:bodyPr/>
                    <a:lstStyle/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  <a:p>
                      <a:endParaRPr lang="en-US" altLang="zh-TW" sz="1800" dirty="0" smtClean="0"/>
                    </a:p>
                  </a:txBody>
                  <a:tcPr marL="91423" marR="91423" marT="45722" marB="45722"/>
                </a:tc>
              </a:tr>
            </a:tbl>
          </a:graphicData>
        </a:graphic>
      </p:graphicFrame>
      <p:pic>
        <p:nvPicPr>
          <p:cNvPr id="22547" name="Picture 4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04" y="1275321"/>
            <a:ext cx="3717690" cy="245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04" y="4343241"/>
            <a:ext cx="3717690" cy="235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9" name="Picture 3" descr="DSCN22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6" y="4303193"/>
            <a:ext cx="3726006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50" name="Picture 2" descr="DSCN21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35" y="1268415"/>
            <a:ext cx="3804187" cy="245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350246" y="6356005"/>
            <a:ext cx="2133600" cy="365125"/>
          </a:xfrm>
        </p:spPr>
        <p:txBody>
          <a:bodyPr/>
          <a:lstStyle/>
          <a:p>
            <a:fld id="{C1AEAD6F-E244-44D4-A821-545197EE7EC3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0" y="-1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普通科 </a:t>
            </a:r>
            <a:endParaRPr lang="zh-TW" altLang="en-US" sz="3200" b="1" dirty="0"/>
          </a:p>
        </p:txBody>
      </p:sp>
      <p:sp>
        <p:nvSpPr>
          <p:cNvPr id="11" name="矩形 10"/>
          <p:cNvSpPr/>
          <p:nvPr/>
        </p:nvSpPr>
        <p:spPr>
          <a:xfrm>
            <a:off x="6300192" y="116633"/>
            <a:ext cx="2404320" cy="5760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特色活動</a:t>
            </a:r>
            <a:endParaRPr lang="zh-TW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0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404108" y="6406972"/>
            <a:ext cx="2133600" cy="365125"/>
          </a:xfrm>
        </p:spPr>
        <p:txBody>
          <a:bodyPr/>
          <a:lstStyle/>
          <a:p>
            <a:fld id="{C1AEAD6F-E244-44D4-A821-545197EE7EC3}" type="slidenum">
              <a:rPr lang="zh-TW" altLang="en-US" smtClean="0"/>
              <a:pPr/>
              <a:t>7</a:t>
            </a:fld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979816"/>
              </p:ext>
            </p:extLst>
          </p:nvPr>
        </p:nvGraphicFramePr>
        <p:xfrm>
          <a:off x="539552" y="880170"/>
          <a:ext cx="7987812" cy="5588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3906"/>
                <a:gridCol w="3993906"/>
              </a:tblGrid>
              <a:tr h="5084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鶯歌手拉坏體驗</a:t>
                      </a:r>
                      <a:endParaRPr lang="zh-TW" altLang="en-US" sz="2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北投人文地科實察營</a:t>
                      </a:r>
                    </a:p>
                  </a:txBody>
                  <a:tcPr/>
                </a:tc>
              </a:tr>
              <a:tr h="229065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500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螢飛蝶舞生態營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關渡自然公園濕地講座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33171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63398"/>
            <a:ext cx="3955364" cy="220942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28709"/>
            <a:ext cx="3955365" cy="229188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23" y="4128709"/>
            <a:ext cx="3927858" cy="23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原F\照片\104.11.09手機\20151015_093503.jp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423" y="1463399"/>
            <a:ext cx="3927858" cy="22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0" y="-1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普通科 </a:t>
            </a:r>
            <a:endParaRPr lang="zh-TW" altLang="en-US" sz="3200" b="1" dirty="0"/>
          </a:p>
        </p:txBody>
      </p:sp>
      <p:sp>
        <p:nvSpPr>
          <p:cNvPr id="12" name="矩形 11"/>
          <p:cNvSpPr/>
          <p:nvPr/>
        </p:nvSpPr>
        <p:spPr>
          <a:xfrm>
            <a:off x="6300192" y="116633"/>
            <a:ext cx="2404320" cy="5760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特色活動</a:t>
            </a:r>
            <a:endParaRPr lang="zh-TW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876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461940" y="6347438"/>
            <a:ext cx="2133600" cy="365125"/>
          </a:xfrm>
        </p:spPr>
        <p:txBody>
          <a:bodyPr/>
          <a:lstStyle/>
          <a:p>
            <a:fld id="{C1AEAD6F-E244-44D4-A821-545197EE7EC3}" type="slidenum">
              <a:rPr lang="zh-TW" altLang="en-US" smtClean="0"/>
              <a:pPr/>
              <a:t>8</a:t>
            </a:fld>
            <a:endParaRPr lang="zh-TW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15304"/>
              </p:ext>
            </p:extLst>
          </p:nvPr>
        </p:nvGraphicFramePr>
        <p:xfrm>
          <a:off x="597384" y="820636"/>
          <a:ext cx="7987812" cy="5839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3906"/>
                <a:gridCol w="3993906"/>
              </a:tblGrid>
              <a:tr h="508445"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500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ea typeface="標楷體" pitchFamily="65" charset="-120"/>
                        </a:rPr>
                        <a:t>備審資料說明會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ea typeface="標楷體" pitchFamily="65" charset="-120"/>
                        </a:rPr>
                        <a:t>邀請大學教授模擬面試</a:t>
                      </a:r>
                      <a:endParaRPr lang="zh-TW" altLang="en-US" sz="24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</a:tr>
              <a:tr h="2451047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5003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面試技巧說明會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校園大學博覽會</a:t>
                      </a:r>
                      <a:endParaRPr lang="zh-TW" altLang="en-US" sz="2400" b="1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242312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5" descr="2013032011440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8" y="4252661"/>
            <a:ext cx="3926098" cy="234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C026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07" y="1369673"/>
            <a:ext cx="3877259" cy="242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DSC024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84" y="1369673"/>
            <a:ext cx="3959232" cy="242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8" descr="DSC023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008" y="4252660"/>
            <a:ext cx="3877259" cy="234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-1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普通科 </a:t>
            </a:r>
            <a:endParaRPr lang="zh-TW" altLang="en-US" sz="3200" b="1" dirty="0"/>
          </a:p>
        </p:txBody>
      </p:sp>
      <p:sp>
        <p:nvSpPr>
          <p:cNvPr id="15" name="矩形 14"/>
          <p:cNvSpPr/>
          <p:nvPr/>
        </p:nvSpPr>
        <p:spPr>
          <a:xfrm>
            <a:off x="6300192" y="116633"/>
            <a:ext cx="2404320" cy="57606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輔導活動</a:t>
            </a:r>
            <a:endParaRPr lang="zh-TW" alt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12848" y="764704"/>
            <a:ext cx="8816830" cy="5544616"/>
            <a:chOff x="587623" y="1192835"/>
            <a:chExt cx="8137277" cy="4864100"/>
          </a:xfrm>
        </p:grpSpPr>
        <p:sp>
          <p:nvSpPr>
            <p:cNvPr id="8" name="文字方塊 7"/>
            <p:cNvSpPr txBox="1"/>
            <p:nvPr/>
          </p:nvSpPr>
          <p:spPr>
            <a:xfrm>
              <a:off x="598070" y="1664794"/>
              <a:ext cx="4083169" cy="144655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7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傳統</a:t>
              </a:r>
              <a:r>
                <a:rPr lang="zh-TW" altLang="en-US" sz="8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</a:t>
              </a:r>
              <a:r>
                <a:rPr lang="zh-TW" altLang="en-US" sz="7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械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587623" y="4401098"/>
              <a:ext cx="4083169" cy="144655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8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</a:t>
              </a:r>
              <a:r>
                <a:rPr lang="zh-TW" altLang="en-US" sz="7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機控制</a:t>
              </a:r>
            </a:p>
          </p:txBody>
        </p:sp>
        <p:sp>
          <p:nvSpPr>
            <p:cNvPr id="10" name="加號 9"/>
            <p:cNvSpPr/>
            <p:nvPr/>
          </p:nvSpPr>
          <p:spPr>
            <a:xfrm>
              <a:off x="1883767" y="3116211"/>
              <a:ext cx="1284887" cy="1284887"/>
            </a:xfrm>
            <a:prstGeom prst="mathPlus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203" name="Picture 8" descr="2692810444_c67a11de3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6250" y="1397623"/>
              <a:ext cx="3168650" cy="465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圓形圖 11"/>
            <p:cNvSpPr/>
            <p:nvPr/>
          </p:nvSpPr>
          <p:spPr>
            <a:xfrm rot="10800000">
              <a:off x="4281487" y="1192835"/>
              <a:ext cx="914400" cy="914400"/>
            </a:xfrm>
            <a:prstGeom prst="pi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4332287" y="1419848"/>
              <a:ext cx="1416050" cy="4603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機械結構</a:t>
              </a:r>
            </a:p>
          </p:txBody>
        </p:sp>
        <p:sp>
          <p:nvSpPr>
            <p:cNvPr id="14" name="圓形圖 13"/>
            <p:cNvSpPr/>
            <p:nvPr/>
          </p:nvSpPr>
          <p:spPr>
            <a:xfrm rot="10800000">
              <a:off x="4241800" y="3943973"/>
              <a:ext cx="914400" cy="914400"/>
            </a:xfrm>
            <a:prstGeom prst="pi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292600" y="4169398"/>
              <a:ext cx="1414462" cy="4619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TW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電機作動</a:t>
              </a:r>
            </a:p>
          </p:txBody>
        </p:sp>
        <p:sp>
          <p:nvSpPr>
            <p:cNvPr id="8208" name="文字方塊 3"/>
            <p:cNvSpPr txBox="1">
              <a:spLocks noChangeArrowheads="1"/>
            </p:cNvSpPr>
            <p:nvPr/>
          </p:nvSpPr>
          <p:spPr bwMode="auto">
            <a:xfrm>
              <a:off x="2125662" y="3537573"/>
              <a:ext cx="8001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itchFamily="2" charset="2"/>
                <a:buChar char=""/>
                <a:defRPr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itchFamily="2" charset="2"/>
                <a:buChar char=""/>
                <a:defRPr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TW" altLang="en-US" b="1">
                  <a:solidFill>
                    <a:srgbClr val="FF0000"/>
                  </a:solidFill>
                </a:rPr>
                <a:t>整合</a:t>
              </a:r>
              <a:endParaRPr lang="zh-TW" altLang="en-US" sz="1800" b="1">
                <a:solidFill>
                  <a:srgbClr val="FF0000"/>
                </a:solidFill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4670792" y="21249"/>
            <a:ext cx="43588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50" dirty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六和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高級中學</a:t>
            </a:r>
            <a:r>
              <a:rPr lang="en-US" altLang="zh-TW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-</a:t>
            </a:r>
            <a:r>
              <a:rPr lang="zh-TW" altLang="en-US" sz="32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latin typeface="華康行楷體W5" panose="03000509000000000000" pitchFamily="65" charset="-120"/>
                <a:ea typeface="華康行楷體W5" panose="03000509000000000000" pitchFamily="65" charset="-120"/>
              </a:rPr>
              <a:t>機電科 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99675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華麗">
  <a:themeElements>
    <a:clrScheme name="華麗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華麗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華麗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1050</Words>
  <Application>Microsoft Office PowerPoint</Application>
  <PresentationFormat>如螢幕大小 (4:3)</PresentationFormat>
  <Paragraphs>267</Paragraphs>
  <Slides>24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24</vt:i4>
      </vt:variant>
    </vt:vector>
  </HeadingPairs>
  <TitlesOfParts>
    <vt:vector size="26" baseType="lpstr">
      <vt:lpstr>Office 佈景主題</vt:lpstr>
      <vt:lpstr>華麗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六和高級中學-應用日語科                Applied Japanese</vt:lpstr>
      <vt:lpstr>PowerPoint 簡報</vt:lpstr>
      <vt:lpstr>六和高級中學-應用英語科                              Applied English</vt:lpstr>
      <vt:lpstr>PowerPoint 簡報</vt:lpstr>
      <vt:lpstr>PowerPoint 簡報</vt:lpstr>
      <vt:lpstr>例如：AB憂樂舞-動畫製作過程 手繪設計→電腦繪圖→動畫製作→後製  </vt:lpstr>
      <vt:lpstr>我適合念「多媒體應用科」嗎？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25</cp:revision>
  <dcterms:created xsi:type="dcterms:W3CDTF">2015-12-09T05:35:57Z</dcterms:created>
  <dcterms:modified xsi:type="dcterms:W3CDTF">2015-12-21T07:39:03Z</dcterms:modified>
</cp:coreProperties>
</file>