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64" r:id="rId3"/>
    <p:sldId id="353" r:id="rId4"/>
    <p:sldId id="354" r:id="rId5"/>
    <p:sldId id="293" r:id="rId6"/>
    <p:sldId id="286" r:id="rId7"/>
    <p:sldId id="285" r:id="rId8"/>
    <p:sldId id="342" r:id="rId9"/>
    <p:sldId id="287" r:id="rId10"/>
    <p:sldId id="317" r:id="rId11"/>
    <p:sldId id="289" r:id="rId12"/>
    <p:sldId id="290" r:id="rId13"/>
    <p:sldId id="291" r:id="rId14"/>
    <p:sldId id="292" r:id="rId15"/>
    <p:sldId id="294" r:id="rId16"/>
    <p:sldId id="295" r:id="rId17"/>
    <p:sldId id="347" r:id="rId18"/>
    <p:sldId id="307" r:id="rId19"/>
    <p:sldId id="298" r:id="rId20"/>
    <p:sldId id="299" r:id="rId21"/>
    <p:sldId id="305" r:id="rId22"/>
    <p:sldId id="310" r:id="rId23"/>
    <p:sldId id="311" r:id="rId24"/>
    <p:sldId id="312" r:id="rId25"/>
    <p:sldId id="313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697"/>
    <a:srgbClr val="52789D"/>
    <a:srgbClr val="589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75" autoAdjust="0"/>
  </p:normalViewPr>
  <p:slideViewPr>
    <p:cSldViewPr showGuides="1">
      <p:cViewPr>
        <p:scale>
          <a:sx n="80" d="100"/>
          <a:sy n="80" d="100"/>
        </p:scale>
        <p:origin x="-1770" y="-71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035DF-559F-46A1-BF8B-95FB61B3C290}" type="doc">
      <dgm:prSet loTypeId="urn:microsoft.com/office/officeart/2005/8/layout/venn3" loCatId="relationship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8055D68B-94AE-4CDD-A791-246491791A06}">
      <dgm:prSet/>
      <dgm:spPr/>
      <dgm:t>
        <a:bodyPr/>
        <a:lstStyle/>
        <a:p>
          <a:pPr rtl="0"/>
          <a:r>
            <a:rPr lang="zh-TW" b="1" i="1" dirty="0" smtClean="0"/>
            <a:t>教師社群開發</a:t>
          </a:r>
          <a:endParaRPr lang="zh-TW" dirty="0"/>
        </a:p>
      </dgm:t>
    </dgm:pt>
    <dgm:pt modelId="{6A89021A-1760-47E5-A48F-C857D85C3F30}" type="parTrans" cxnId="{6BAE7939-51DE-4F51-A47A-ADD6FA6DC5CE}">
      <dgm:prSet/>
      <dgm:spPr/>
      <dgm:t>
        <a:bodyPr/>
        <a:lstStyle/>
        <a:p>
          <a:endParaRPr lang="zh-TW" altLang="en-US"/>
        </a:p>
      </dgm:t>
    </dgm:pt>
    <dgm:pt modelId="{63FC06CD-1DF2-4E30-8055-E588B979E01D}" type="sibTrans" cxnId="{6BAE7939-51DE-4F51-A47A-ADD6FA6DC5CE}">
      <dgm:prSet/>
      <dgm:spPr/>
      <dgm:t>
        <a:bodyPr/>
        <a:lstStyle/>
        <a:p>
          <a:endParaRPr lang="zh-TW" altLang="en-US"/>
        </a:p>
      </dgm:t>
    </dgm:pt>
    <dgm:pt modelId="{73197DC9-D96A-4103-96CD-BBE6EACC60A2}">
      <dgm:prSet/>
      <dgm:spPr/>
      <dgm:t>
        <a:bodyPr/>
        <a:lstStyle/>
        <a:p>
          <a:pPr rtl="0"/>
          <a:r>
            <a:rPr lang="zh-TW" b="1" i="1" smtClean="0"/>
            <a:t>以學生為主體</a:t>
          </a:r>
          <a:endParaRPr lang="zh-TW"/>
        </a:p>
      </dgm:t>
    </dgm:pt>
    <dgm:pt modelId="{04A4C833-B7CC-4E38-A597-C4F670294BA1}" type="parTrans" cxnId="{322B030C-D89A-4C62-B92B-A5457806A55B}">
      <dgm:prSet/>
      <dgm:spPr/>
      <dgm:t>
        <a:bodyPr/>
        <a:lstStyle/>
        <a:p>
          <a:endParaRPr lang="zh-TW" altLang="en-US"/>
        </a:p>
      </dgm:t>
    </dgm:pt>
    <dgm:pt modelId="{EB8A459D-3783-497A-901F-BDBC93F95EA2}" type="sibTrans" cxnId="{322B030C-D89A-4C62-B92B-A5457806A55B}">
      <dgm:prSet/>
      <dgm:spPr/>
      <dgm:t>
        <a:bodyPr/>
        <a:lstStyle/>
        <a:p>
          <a:endParaRPr lang="zh-TW" altLang="en-US"/>
        </a:p>
      </dgm:t>
    </dgm:pt>
    <dgm:pt modelId="{1311B985-97D5-426D-AC1F-444B0B7D8BDC}">
      <dgm:prSet/>
      <dgm:spPr/>
      <dgm:t>
        <a:bodyPr/>
        <a:lstStyle/>
        <a:p>
          <a:pPr rtl="0"/>
          <a:r>
            <a:rPr lang="zh-TW" b="1" i="1" smtClean="0"/>
            <a:t>累積學習成果</a:t>
          </a:r>
          <a:endParaRPr lang="zh-TW"/>
        </a:p>
      </dgm:t>
    </dgm:pt>
    <dgm:pt modelId="{7F235746-F9A3-4E4E-BBC4-8949792DBE7C}" type="parTrans" cxnId="{5EBA9DDC-AF45-4BAC-ABA8-B5907D7CF23D}">
      <dgm:prSet/>
      <dgm:spPr/>
      <dgm:t>
        <a:bodyPr/>
        <a:lstStyle/>
        <a:p>
          <a:endParaRPr lang="zh-TW" altLang="en-US"/>
        </a:p>
      </dgm:t>
    </dgm:pt>
    <dgm:pt modelId="{7EAF5561-3442-406C-95B2-9489584565AC}" type="sibTrans" cxnId="{5EBA9DDC-AF45-4BAC-ABA8-B5907D7CF23D}">
      <dgm:prSet/>
      <dgm:spPr/>
      <dgm:t>
        <a:bodyPr/>
        <a:lstStyle/>
        <a:p>
          <a:endParaRPr lang="zh-TW" altLang="en-US"/>
        </a:p>
      </dgm:t>
    </dgm:pt>
    <dgm:pt modelId="{61BE8896-3220-45D9-9E78-A8E65ED38255}" type="pres">
      <dgm:prSet presAssocID="{F0F035DF-559F-46A1-BF8B-95FB61B3C2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C78D218-99A9-43A6-B9F8-CF8A8941FFB0}" type="pres">
      <dgm:prSet presAssocID="{8055D68B-94AE-4CDD-A791-246491791A0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B5870F-5EC7-48BA-B8D6-5FFDD6F5E523}" type="pres">
      <dgm:prSet presAssocID="{63FC06CD-1DF2-4E30-8055-E588B979E01D}" presName="space" presStyleCnt="0"/>
      <dgm:spPr/>
    </dgm:pt>
    <dgm:pt modelId="{683232C8-4D34-45A7-8DFC-D5D55ECE0363}" type="pres">
      <dgm:prSet presAssocID="{73197DC9-D96A-4103-96CD-BBE6EACC60A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D19C9D-A09F-44F6-BDE9-F421A40BEE88}" type="pres">
      <dgm:prSet presAssocID="{EB8A459D-3783-497A-901F-BDBC93F95EA2}" presName="space" presStyleCnt="0"/>
      <dgm:spPr/>
    </dgm:pt>
    <dgm:pt modelId="{76D83DFE-CC32-4099-B847-8B582645B871}" type="pres">
      <dgm:prSet presAssocID="{1311B985-97D5-426D-AC1F-444B0B7D8BD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5BDBF8-93DF-4828-8FF4-C6B88E734B71}" type="presOf" srcId="{8055D68B-94AE-4CDD-A791-246491791A06}" destId="{6C78D218-99A9-43A6-B9F8-CF8A8941FFB0}" srcOrd="0" destOrd="0" presId="urn:microsoft.com/office/officeart/2005/8/layout/venn3"/>
    <dgm:cxn modelId="{6BAE7939-51DE-4F51-A47A-ADD6FA6DC5CE}" srcId="{F0F035DF-559F-46A1-BF8B-95FB61B3C290}" destId="{8055D68B-94AE-4CDD-A791-246491791A06}" srcOrd="0" destOrd="0" parTransId="{6A89021A-1760-47E5-A48F-C857D85C3F30}" sibTransId="{63FC06CD-1DF2-4E30-8055-E588B979E01D}"/>
    <dgm:cxn modelId="{F0B008F6-9AF2-46EC-B2B0-3D8657D96B74}" type="presOf" srcId="{F0F035DF-559F-46A1-BF8B-95FB61B3C290}" destId="{61BE8896-3220-45D9-9E78-A8E65ED38255}" srcOrd="0" destOrd="0" presId="urn:microsoft.com/office/officeart/2005/8/layout/venn3"/>
    <dgm:cxn modelId="{99BB3E8B-80B4-4A34-913A-B7AA24419D6D}" type="presOf" srcId="{73197DC9-D96A-4103-96CD-BBE6EACC60A2}" destId="{683232C8-4D34-45A7-8DFC-D5D55ECE0363}" srcOrd="0" destOrd="0" presId="urn:microsoft.com/office/officeart/2005/8/layout/venn3"/>
    <dgm:cxn modelId="{5EBA9DDC-AF45-4BAC-ABA8-B5907D7CF23D}" srcId="{F0F035DF-559F-46A1-BF8B-95FB61B3C290}" destId="{1311B985-97D5-426D-AC1F-444B0B7D8BDC}" srcOrd="2" destOrd="0" parTransId="{7F235746-F9A3-4E4E-BBC4-8949792DBE7C}" sibTransId="{7EAF5561-3442-406C-95B2-9489584565AC}"/>
    <dgm:cxn modelId="{322B030C-D89A-4C62-B92B-A5457806A55B}" srcId="{F0F035DF-559F-46A1-BF8B-95FB61B3C290}" destId="{73197DC9-D96A-4103-96CD-BBE6EACC60A2}" srcOrd="1" destOrd="0" parTransId="{04A4C833-B7CC-4E38-A597-C4F670294BA1}" sibTransId="{EB8A459D-3783-497A-901F-BDBC93F95EA2}"/>
    <dgm:cxn modelId="{832C4CB0-2A18-486D-B95A-D5A111E609E3}" type="presOf" srcId="{1311B985-97D5-426D-AC1F-444B0B7D8BDC}" destId="{76D83DFE-CC32-4099-B847-8B582645B871}" srcOrd="0" destOrd="0" presId="urn:microsoft.com/office/officeart/2005/8/layout/venn3"/>
    <dgm:cxn modelId="{6307E092-8293-49BD-B32C-749726C4E940}" type="presParOf" srcId="{61BE8896-3220-45D9-9E78-A8E65ED38255}" destId="{6C78D218-99A9-43A6-B9F8-CF8A8941FFB0}" srcOrd="0" destOrd="0" presId="urn:microsoft.com/office/officeart/2005/8/layout/venn3"/>
    <dgm:cxn modelId="{572D3EB3-4BB2-491E-9EEA-8947DBBF15E3}" type="presParOf" srcId="{61BE8896-3220-45D9-9E78-A8E65ED38255}" destId="{7AB5870F-5EC7-48BA-B8D6-5FFDD6F5E523}" srcOrd="1" destOrd="0" presId="urn:microsoft.com/office/officeart/2005/8/layout/venn3"/>
    <dgm:cxn modelId="{D9601D81-9A0D-4B4E-8CE3-01094016A615}" type="presParOf" srcId="{61BE8896-3220-45D9-9E78-A8E65ED38255}" destId="{683232C8-4D34-45A7-8DFC-D5D55ECE0363}" srcOrd="2" destOrd="0" presId="urn:microsoft.com/office/officeart/2005/8/layout/venn3"/>
    <dgm:cxn modelId="{F57C0C7F-DDAE-42DC-9D3D-36D4956C72B8}" type="presParOf" srcId="{61BE8896-3220-45D9-9E78-A8E65ED38255}" destId="{9BD19C9D-A09F-44F6-BDE9-F421A40BEE88}" srcOrd="3" destOrd="0" presId="urn:microsoft.com/office/officeart/2005/8/layout/venn3"/>
    <dgm:cxn modelId="{65B6EAC3-C150-4841-B104-36B53B11154F}" type="presParOf" srcId="{61BE8896-3220-45D9-9E78-A8E65ED38255}" destId="{76D83DFE-CC32-4099-B847-8B582645B87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8D218-99A9-43A6-B9F8-CF8A8941FFB0}">
      <dsp:nvSpPr>
        <dsp:cNvPr id="0" name=""/>
        <dsp:cNvSpPr/>
      </dsp:nvSpPr>
      <dsp:spPr>
        <a:xfrm>
          <a:off x="3184" y="335670"/>
          <a:ext cx="2785042" cy="27850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270" tIns="54610" rIns="153270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300" b="1" i="1" kern="1200" dirty="0" smtClean="0"/>
            <a:t>教師社群開發</a:t>
          </a:r>
          <a:endParaRPr lang="zh-TW" sz="4300" kern="1200" dirty="0"/>
        </a:p>
      </dsp:txBody>
      <dsp:txXfrm>
        <a:off x="411044" y="743530"/>
        <a:ext cx="1969322" cy="1969322"/>
      </dsp:txXfrm>
    </dsp:sp>
    <dsp:sp modelId="{683232C8-4D34-45A7-8DFC-D5D55ECE0363}">
      <dsp:nvSpPr>
        <dsp:cNvPr id="0" name=""/>
        <dsp:cNvSpPr/>
      </dsp:nvSpPr>
      <dsp:spPr>
        <a:xfrm>
          <a:off x="2231219" y="335670"/>
          <a:ext cx="2785042" cy="27850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270" tIns="54610" rIns="153270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300" b="1" i="1" kern="1200" smtClean="0"/>
            <a:t>以學生為主體</a:t>
          </a:r>
          <a:endParaRPr lang="zh-TW" sz="4300" kern="1200"/>
        </a:p>
      </dsp:txBody>
      <dsp:txXfrm>
        <a:off x="2639079" y="743530"/>
        <a:ext cx="1969322" cy="1969322"/>
      </dsp:txXfrm>
    </dsp:sp>
    <dsp:sp modelId="{76D83DFE-CC32-4099-B847-8B582645B871}">
      <dsp:nvSpPr>
        <dsp:cNvPr id="0" name=""/>
        <dsp:cNvSpPr/>
      </dsp:nvSpPr>
      <dsp:spPr>
        <a:xfrm>
          <a:off x="4459253" y="335670"/>
          <a:ext cx="2785042" cy="27850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270" tIns="54610" rIns="153270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300" b="1" i="1" kern="1200" smtClean="0"/>
            <a:t>累積學習成果</a:t>
          </a:r>
          <a:endParaRPr lang="zh-TW" sz="4300" kern="1200"/>
        </a:p>
      </dsp:txBody>
      <dsp:txXfrm>
        <a:off x="4867113" y="743530"/>
        <a:ext cx="1969322" cy="1969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>
              <a:solidFill>
                <a:schemeClr val="tx2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973C59C-4E16-4A64-A766-34DB213E11B3}" type="datetimeFigureOut">
              <a:rPr lang="en-US" altLang="zh-TW">
                <a:solidFill>
                  <a:schemeClr val="tx2"/>
                </a:solidFill>
              </a:rPr>
              <a:t>12/24/2015</a:t>
            </a:fld>
            <a:endParaRPr lang="zh-TW">
              <a:solidFill>
                <a:schemeClr val="tx2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FD77566-CD65-4859-9FA1-43956DC85B8C}" type="slidenum">
              <a:rPr lang="zh-TW">
                <a:solidFill>
                  <a:schemeClr val="tx2"/>
                </a:solidFill>
              </a:rPr>
              <a:t>‹#›</a:t>
            </a:fld>
            <a:endParaRPr lang="zh-TW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>
                <a:solidFill>
                  <a:schemeClr val="tx2"/>
                </a:solidFill>
              </a:defRPr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pPr/>
              <a:t>2015/12/17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錄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>
                <a:solidFill>
                  <a:schemeClr val="tx2"/>
                </a:solidFill>
              </a:defRPr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lang="zh-TW"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zh-TW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 latinLnBrk="0">
              <a:lnSpc>
                <a:spcPct val="90000"/>
              </a:lnSpc>
              <a:defRPr lang="zh-TW" sz="540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800" b="0">
                <a:solidFill>
                  <a:schemeClr val="tx1"/>
                </a:solidFill>
              </a:defRPr>
            </a:lvl1pPr>
            <a:lvl2pPr marL="60949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608E-869C-4F97-A776-78137136AA57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372-FA86-4EA0-AC96-49E057EE3163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4504-F6DA-407D-8622-6DF4748E72D5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 latinLnBrk="0">
              <a:defRPr lang="zh-TW" sz="5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8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latinLnBrk="0">
              <a:buNone/>
              <a:defRPr lang="zh-TW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D8A4-EA67-4B17-BFBF-FA9B41FAEC75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7388-FD6E-40AC-B0C0-B00C9EC7C2CA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7945-E2C7-4209-87BB-1B51554C1B2E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E62-D941-4EC3-BCCB-30641842B7C0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latinLnBrk="0">
              <a:defRPr lang="zh-TW" sz="18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28C1-3DA9-4657-812A-F58B805FCABE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2800"/>
            </a:lvl1pPr>
            <a:lvl2pPr marL="609493" indent="0" latinLnBrk="0">
              <a:buNone/>
              <a:defRPr lang="zh-TW" sz="3700"/>
            </a:lvl2pPr>
            <a:lvl3pPr marL="1218987" indent="0" latinLnBrk="0">
              <a:buNone/>
              <a:defRPr lang="zh-TW" sz="3200"/>
            </a:lvl3pPr>
            <a:lvl4pPr marL="1828480" indent="0" latinLnBrk="0">
              <a:buNone/>
              <a:defRPr lang="zh-TW" sz="2700"/>
            </a:lvl4pPr>
            <a:lvl5pPr marL="2437973" indent="0" latinLnBrk="0">
              <a:buNone/>
              <a:defRPr lang="zh-TW" sz="2700"/>
            </a:lvl5pPr>
            <a:lvl6pPr marL="3047467" indent="0" latinLnBrk="0">
              <a:buNone/>
              <a:defRPr lang="zh-TW" sz="2700"/>
            </a:lvl6pPr>
            <a:lvl7pPr marL="3656960" indent="0" latinLnBrk="0">
              <a:buNone/>
              <a:defRPr lang="zh-TW" sz="2700"/>
            </a:lvl7pPr>
            <a:lvl8pPr marL="4266453" indent="0" latinLnBrk="0">
              <a:buNone/>
              <a:defRPr lang="zh-TW" sz="2700"/>
            </a:lvl8pPr>
            <a:lvl9pPr marL="4875947" indent="0" latinLnBrk="0">
              <a:buNone/>
              <a:defRPr lang="zh-TW" sz="27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7D89-9814-482F-A1FD-3778B0825EB1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-17756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TW">
              <a:latin typeface="+mj-ea"/>
              <a:ea typeface="+mj-ea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5346A2B0-50D8-4FE9-95F6-97A6A87E0D6A}" type="datetime1">
              <a:rPr lang="zh-TW" altLang="en-US" smtClean="0"/>
              <a:t>2015/12/24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中大壢中特色選修課程簡介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latinLnBrk="0">
              <a:defRPr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lang="zh-TW" sz="4400" kern="1200" cap="none" baseline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lang="zh-TW"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j-ea"/>
          <a:ea typeface="+mj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54252" y="836712"/>
            <a:ext cx="6336704" cy="3298825"/>
          </a:xfrm>
        </p:spPr>
        <p:txBody>
          <a:bodyPr>
            <a:normAutofit fontScale="90000"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國立中大壢中特色選修課程</a:t>
            </a:r>
            <a:endParaRPr lang="zh-TW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霧裡悟理課程說明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3813" y="1701800"/>
            <a:ext cx="7008778" cy="44704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此一系列科學課程的設計以知識、理解、應用、分析、綜合、評價的六大層次依序安排，藉由動手做為主要活動，引起學生對科學的興趣進而引發學生學習的主動性。</a:t>
            </a:r>
            <a:endParaRPr lang="en-US" altLang="zh-TW" sz="3200" dirty="0"/>
          </a:p>
          <a:p>
            <a:r>
              <a:rPr lang="zh-TW" altLang="en-US" sz="3200" dirty="0"/>
              <a:t>霧理悟</a:t>
            </a:r>
            <a:r>
              <a:rPr lang="zh-TW" altLang="en-US" sz="3200" dirty="0" smtClean="0"/>
              <a:t>理以</a:t>
            </a:r>
            <a:r>
              <a:rPr lang="zh-TW" altLang="en-US" sz="3200" dirty="0"/>
              <a:t>力學</a:t>
            </a:r>
            <a:r>
              <a:rPr lang="en-US" altLang="zh-TW" sz="3200" dirty="0"/>
              <a:t>(</a:t>
            </a:r>
            <a:r>
              <a:rPr lang="zh-TW" altLang="en-US" sz="3200" dirty="0"/>
              <a:t>彈性力學、萬有引力、庫倫電力、磁力、流體力學、摩擦力</a:t>
            </a:r>
            <a:r>
              <a:rPr lang="en-US" altLang="zh-TW" sz="3200" dirty="0"/>
              <a:t>)</a:t>
            </a:r>
            <a:r>
              <a:rPr lang="zh-TW" altLang="en-US" sz="3200" dirty="0"/>
              <a:t>原理為主，進行趣味科普活動，以達到增廣學生的視野，提升學習的主動性，培養科學素養的目的。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68B2-7BFA-4ABE-892C-F3186F1C2BE9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10</a:t>
            </a:fld>
            <a:endParaRPr lang="zh-TW" altLang="en-US"/>
          </a:p>
        </p:txBody>
      </p:sp>
      <p:pic>
        <p:nvPicPr>
          <p:cNvPr id="7" name="Picture 3" descr="W:\04.課程相關事項\彈性選修\104上\上課照片\IMG_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77" y="2420888"/>
            <a:ext cx="4304737" cy="32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翻轉生物課課程說明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/>
          </a:bodyPr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 </a:t>
            </a:r>
            <a:r>
              <a:rPr lang="zh-TW" altLang="en-US" dirty="0" smtClean="0"/>
              <a:t>換</a:t>
            </a:r>
            <a:r>
              <a:rPr lang="zh-TW" altLang="en-US" dirty="0"/>
              <a:t>種學習方式吧</a:t>
            </a:r>
            <a:r>
              <a:rPr lang="en-US" altLang="zh-TW" dirty="0"/>
              <a:t>!—</a:t>
            </a:r>
            <a:r>
              <a:rPr lang="zh-TW" altLang="en-US" dirty="0"/>
              <a:t>翻轉</a:t>
            </a:r>
            <a:r>
              <a:rPr lang="zh-TW" altLang="en-US" dirty="0" smtClean="0"/>
              <a:t>教室：由</a:t>
            </a:r>
            <a:r>
              <a:rPr lang="zh-TW" altLang="en-US" dirty="0"/>
              <a:t>教師選定生物概念中的某個主題，以翻轉教室的方式進行學習活動。</a:t>
            </a:r>
            <a:r>
              <a:rPr lang="en-US" altLang="zh-TW" dirty="0"/>
              <a:t>105</a:t>
            </a:r>
            <a:r>
              <a:rPr lang="zh-TW" altLang="en-US" dirty="0"/>
              <a:t>學年</a:t>
            </a:r>
            <a:r>
              <a:rPr lang="zh-TW" altLang="en-US" dirty="0" smtClean="0"/>
              <a:t>度以</a:t>
            </a:r>
            <a:r>
              <a:rPr lang="zh-TW" altLang="en-US" dirty="0"/>
              <a:t>動物生理主題為主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生命</a:t>
            </a:r>
            <a:r>
              <a:rPr lang="zh-TW" altLang="en-US" dirty="0"/>
              <a:t>巡禮</a:t>
            </a:r>
            <a:r>
              <a:rPr lang="en-US" altLang="zh-TW" dirty="0"/>
              <a:t>:</a:t>
            </a:r>
            <a:r>
              <a:rPr lang="zh-TW" altLang="en-US" dirty="0"/>
              <a:t>請學生回顧高一、二學過的生物主題，並找出小組最感興趣的主題，以心智圖或魚骨圖整理出主題概念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如果</a:t>
            </a:r>
            <a:r>
              <a:rPr lang="zh-TW" altLang="en-US" dirty="0"/>
              <a:t>我是老師：科學概念呈現的創意發想</a:t>
            </a:r>
            <a:r>
              <a:rPr lang="en-US" altLang="zh-TW" dirty="0"/>
              <a:t>:</a:t>
            </a:r>
            <a:r>
              <a:rPr lang="zh-TW" altLang="en-US" dirty="0"/>
              <a:t>小組針對主題，創意發想可用何種方式呈現科學概念 </a:t>
            </a:r>
            <a:r>
              <a:rPr lang="en-US" altLang="zh-TW" dirty="0"/>
              <a:t>(</a:t>
            </a:r>
            <a:r>
              <a:rPr lang="zh-TW" altLang="en-US" dirty="0"/>
              <a:t>道具、戲劇、動畫、小實驗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多媒體</a:t>
            </a:r>
            <a:r>
              <a:rPr lang="zh-TW" altLang="en-US" dirty="0"/>
              <a:t>製作</a:t>
            </a:r>
            <a:r>
              <a:rPr lang="zh-TW" altLang="en-US" dirty="0" smtClean="0"/>
              <a:t>訓練</a:t>
            </a:r>
            <a:r>
              <a:rPr lang="zh-TW" altLang="en-US" dirty="0"/>
              <a:t>：</a:t>
            </a:r>
            <a:r>
              <a:rPr lang="zh-TW" altLang="en-US" dirty="0" smtClean="0"/>
              <a:t>教導</a:t>
            </a:r>
            <a:r>
              <a:rPr lang="zh-TW" altLang="en-US" dirty="0"/>
              <a:t>學生如何將剪報或攝影結果整合成影片檔案或其他格式，並上傳至雲端空間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5. </a:t>
            </a:r>
            <a:r>
              <a:rPr lang="zh-TW" altLang="en-US" dirty="0" smtClean="0"/>
              <a:t>各</a:t>
            </a:r>
            <a:r>
              <a:rPr lang="zh-TW" altLang="en-US" dirty="0"/>
              <a:t>小組報告、結果呈現、互</a:t>
            </a:r>
            <a:r>
              <a:rPr lang="zh-TW" altLang="en-US" dirty="0" smtClean="0"/>
              <a:t>評</a:t>
            </a:r>
            <a:r>
              <a:rPr lang="zh-TW" altLang="en-US" dirty="0"/>
              <a:t>：</a:t>
            </a:r>
            <a:r>
              <a:rPr lang="zh-TW" altLang="en-US" dirty="0" smtClean="0"/>
              <a:t>小組</a:t>
            </a:r>
            <a:r>
              <a:rPr lang="zh-TW" altLang="en-US" dirty="0"/>
              <a:t>除呈現結果外，分享製作過程中所遇到的困難，並由小組互評了解可以如何改進。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204C-CD40-4EEE-B0C2-0CA72D4E01A4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6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大氣觀測課程說明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586" y="1484784"/>
            <a:ext cx="10157354" cy="5543624"/>
          </a:xfrm>
        </p:spPr>
        <p:txBody>
          <a:bodyPr>
            <a:norm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大氣的</a:t>
            </a:r>
            <a:r>
              <a:rPr lang="zh-TW" altLang="en-US" dirty="0" smtClean="0"/>
              <a:t>結構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en-US" dirty="0"/>
              <a:t>認識大氣變化與水</a:t>
            </a:r>
            <a:r>
              <a:rPr lang="zh-TW" altLang="en-US" dirty="0" smtClean="0"/>
              <a:t>循環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en-US" altLang="zh-TW" dirty="0"/>
              <a:t>.</a:t>
            </a:r>
            <a:r>
              <a:rPr lang="zh-TW" altLang="en-US" dirty="0"/>
              <a:t>天氣系統與</a:t>
            </a:r>
            <a:r>
              <a:rPr lang="zh-TW" altLang="en-US" dirty="0" smtClean="0"/>
              <a:t>變化</a:t>
            </a: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en-US" altLang="zh-TW" dirty="0"/>
              <a:t>.</a:t>
            </a:r>
            <a:r>
              <a:rPr lang="zh-TW" altLang="en-US" dirty="0"/>
              <a:t>颱風和</a:t>
            </a:r>
            <a:r>
              <a:rPr lang="zh-TW" altLang="en-US" dirty="0" smtClean="0"/>
              <a:t>梅雨</a:t>
            </a:r>
            <a:endParaRPr lang="en-US" altLang="zh-TW" dirty="0" smtClean="0"/>
          </a:p>
          <a:p>
            <a:r>
              <a:rPr lang="en-US" altLang="zh-TW" dirty="0" smtClean="0"/>
              <a:t>5</a:t>
            </a:r>
            <a:r>
              <a:rPr lang="en-US" altLang="zh-TW" dirty="0"/>
              <a:t>.</a:t>
            </a:r>
            <a:r>
              <a:rPr lang="zh-TW" altLang="en-US" dirty="0"/>
              <a:t>氣象</a:t>
            </a:r>
            <a:r>
              <a:rPr lang="zh-TW" altLang="en-US" dirty="0" smtClean="0"/>
              <a:t>災害</a:t>
            </a:r>
            <a:endParaRPr lang="en-US" altLang="zh-TW" dirty="0" smtClean="0"/>
          </a:p>
          <a:p>
            <a:r>
              <a:rPr lang="en-US" altLang="zh-TW" dirty="0" smtClean="0"/>
              <a:t>6</a:t>
            </a:r>
            <a:r>
              <a:rPr lang="en-US" altLang="zh-TW" dirty="0"/>
              <a:t>.</a:t>
            </a:r>
            <a:r>
              <a:rPr lang="zh-TW" altLang="en-US" dirty="0"/>
              <a:t>大氣運動與海陸分布的</a:t>
            </a:r>
            <a:r>
              <a:rPr lang="zh-TW" altLang="en-US" dirty="0" smtClean="0"/>
              <a:t>關係</a:t>
            </a:r>
            <a:endParaRPr lang="en-US" altLang="zh-TW" dirty="0" smtClean="0"/>
          </a:p>
          <a:p>
            <a:r>
              <a:rPr lang="en-US" altLang="zh-TW" dirty="0" smtClean="0"/>
              <a:t>7</a:t>
            </a:r>
            <a:r>
              <a:rPr lang="en-US" altLang="zh-TW" dirty="0"/>
              <a:t>.</a:t>
            </a:r>
            <a:r>
              <a:rPr lang="zh-TW" altLang="en-US" dirty="0"/>
              <a:t>地球歷史上的氣候</a:t>
            </a:r>
            <a:r>
              <a:rPr lang="zh-TW" altLang="en-US" dirty="0" smtClean="0"/>
              <a:t>變化</a:t>
            </a:r>
            <a:endParaRPr lang="en-US" altLang="zh-TW" dirty="0" smtClean="0"/>
          </a:p>
          <a:p>
            <a:r>
              <a:rPr lang="en-US" altLang="zh-TW" dirty="0" smtClean="0"/>
              <a:t>8</a:t>
            </a:r>
            <a:r>
              <a:rPr lang="en-US" altLang="zh-TW" dirty="0"/>
              <a:t>.</a:t>
            </a:r>
            <a:r>
              <a:rPr lang="zh-TW" altLang="en-US" dirty="0" smtClean="0"/>
              <a:t>聖嬰現象</a:t>
            </a:r>
            <a:endParaRPr lang="en-US" altLang="zh-TW" dirty="0" smtClean="0"/>
          </a:p>
          <a:p>
            <a:r>
              <a:rPr lang="en-US" altLang="zh-TW" dirty="0" smtClean="0"/>
              <a:t>9</a:t>
            </a:r>
            <a:r>
              <a:rPr lang="en-US" altLang="zh-TW" dirty="0"/>
              <a:t>.</a:t>
            </a:r>
            <a:r>
              <a:rPr lang="zh-TW" altLang="en-US" dirty="0"/>
              <a:t>溫室效應與全球暖</a:t>
            </a:r>
            <a:r>
              <a:rPr lang="zh-TW" altLang="en-US" dirty="0" smtClean="0"/>
              <a:t>化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302324" y="1484784"/>
            <a:ext cx="10157354" cy="547260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lang="zh-TW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lang="zh-TW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lang="zh-TW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lang="zh-TW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lang="zh-TW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lang="zh-TW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lang="zh-TW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lang="zh-TW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10.</a:t>
            </a:r>
            <a:r>
              <a:rPr lang="zh-TW" altLang="en-US" dirty="0" smtClean="0"/>
              <a:t>傳統氣象觀測</a:t>
            </a:r>
            <a:endParaRPr lang="en-US" altLang="zh-TW" dirty="0" smtClean="0"/>
          </a:p>
          <a:p>
            <a:r>
              <a:rPr lang="en-US" altLang="zh-TW" dirty="0" smtClean="0"/>
              <a:t>11.</a:t>
            </a:r>
            <a:r>
              <a:rPr lang="zh-TW" altLang="en-US" dirty="0" smtClean="0"/>
              <a:t>參觀中央氣象局台北測站</a:t>
            </a:r>
            <a:endParaRPr lang="en-US" altLang="zh-TW" dirty="0" smtClean="0"/>
          </a:p>
          <a:p>
            <a:r>
              <a:rPr lang="en-US" altLang="zh-TW" dirty="0" smtClean="0"/>
              <a:t>12.</a:t>
            </a:r>
            <a:r>
              <a:rPr lang="zh-TW" altLang="en-US" dirty="0" smtClean="0"/>
              <a:t>新時代的氣象觀測</a:t>
            </a:r>
            <a:endParaRPr lang="en-US" altLang="zh-TW" dirty="0" smtClean="0"/>
          </a:p>
          <a:p>
            <a:r>
              <a:rPr lang="en-US" altLang="zh-TW" dirty="0" smtClean="0"/>
              <a:t>13.</a:t>
            </a:r>
            <a:r>
              <a:rPr lang="zh-TW" altLang="en-US" dirty="0" smtClean="0"/>
              <a:t>參觀中央大學雷達站</a:t>
            </a:r>
            <a:endParaRPr lang="en-US" altLang="zh-TW" dirty="0" smtClean="0"/>
          </a:p>
          <a:p>
            <a:r>
              <a:rPr lang="en-US" altLang="zh-TW" dirty="0" smtClean="0"/>
              <a:t>14.</a:t>
            </a:r>
            <a:r>
              <a:rPr lang="zh-TW" altLang="en-US" dirty="0" smtClean="0"/>
              <a:t>氣象預報</a:t>
            </a:r>
            <a:endParaRPr lang="en-US" altLang="zh-TW" dirty="0" smtClean="0"/>
          </a:p>
          <a:p>
            <a:r>
              <a:rPr lang="en-US" altLang="zh-TW" dirty="0" smtClean="0"/>
              <a:t>15.Globe</a:t>
            </a:r>
            <a:r>
              <a:rPr lang="zh-TW" altLang="en-US" dirty="0" smtClean="0"/>
              <a:t>計畫</a:t>
            </a:r>
            <a:endParaRPr lang="en-US" altLang="zh-TW" dirty="0" smtClean="0"/>
          </a:p>
          <a:p>
            <a:r>
              <a:rPr lang="en-US" altLang="zh-TW" dirty="0" smtClean="0"/>
              <a:t>16.</a:t>
            </a:r>
            <a:r>
              <a:rPr lang="zh-TW" altLang="en-US" dirty="0" smtClean="0"/>
              <a:t>實作</a:t>
            </a:r>
            <a:endParaRPr lang="en-US" altLang="zh-TW" dirty="0" smtClean="0"/>
          </a:p>
          <a:p>
            <a:r>
              <a:rPr lang="en-US" altLang="zh-TW" dirty="0" smtClean="0"/>
              <a:t>17.</a:t>
            </a:r>
            <a:r>
              <a:rPr lang="zh-TW" altLang="en-US" dirty="0" smtClean="0"/>
              <a:t>氣象觀測資料分析 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2D51-96B0-43A3-9524-4C336183BB11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12</a:t>
            </a:fld>
            <a:endParaRPr lang="zh-TW" altLang="en-US"/>
          </a:p>
        </p:txBody>
      </p:sp>
      <p:pic>
        <p:nvPicPr>
          <p:cNvPr id="8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3798887"/>
            <a:ext cx="3251234" cy="24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一起趣讀現代詩課程說明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1844" y="1838920"/>
            <a:ext cx="10593727" cy="4470400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 </a:t>
            </a:r>
            <a:r>
              <a:rPr lang="zh-TW" altLang="en-US" dirty="0" smtClean="0"/>
              <a:t>詩</a:t>
            </a:r>
            <a:r>
              <a:rPr lang="zh-TW" altLang="en-US" dirty="0"/>
              <a:t>是什麼？透過</a:t>
            </a:r>
            <a:r>
              <a:rPr lang="en-US" altLang="zh-TW" dirty="0"/>
              <a:t>〈</a:t>
            </a:r>
            <a:r>
              <a:rPr lang="zh-TW" altLang="en-US" dirty="0"/>
              <a:t>生命之詩</a:t>
            </a:r>
            <a:r>
              <a:rPr lang="en-US" altLang="zh-TW" dirty="0"/>
              <a:t>〉</a:t>
            </a:r>
            <a:r>
              <a:rPr lang="zh-TW" altLang="en-US" dirty="0"/>
              <a:t>影片進行討論。 </a:t>
            </a:r>
          </a:p>
          <a:p>
            <a:r>
              <a:rPr lang="en-US" altLang="zh-TW" dirty="0"/>
              <a:t>2</a:t>
            </a:r>
            <a:r>
              <a:rPr lang="en-US" altLang="zh-TW" dirty="0" smtClean="0"/>
              <a:t>. </a:t>
            </a:r>
            <a:r>
              <a:rPr lang="zh-TW" altLang="en-US" dirty="0" smtClean="0"/>
              <a:t>新詩</a:t>
            </a:r>
            <a:r>
              <a:rPr lang="zh-TW" altLang="en-US" dirty="0"/>
              <a:t>發展史介紹：透過台灣現代詩發展，了解新詩如何突破，發展特色。 </a:t>
            </a:r>
          </a:p>
          <a:p>
            <a:r>
              <a:rPr lang="en-US" altLang="zh-TW" dirty="0"/>
              <a:t>3</a:t>
            </a:r>
            <a:r>
              <a:rPr lang="en-US" altLang="zh-TW" dirty="0" smtClean="0"/>
              <a:t>. </a:t>
            </a:r>
            <a:r>
              <a:rPr lang="zh-TW" altLang="en-US" dirty="0" smtClean="0"/>
              <a:t>新詩</a:t>
            </a:r>
            <a:r>
              <a:rPr lang="zh-TW" altLang="en-US" dirty="0"/>
              <a:t>朗誦技巧介紹與實作：教授學生讀詩的五大技巧，並實際進行排練。 </a:t>
            </a:r>
          </a:p>
          <a:p>
            <a:r>
              <a:rPr lang="en-US" altLang="zh-TW" dirty="0"/>
              <a:t>4</a:t>
            </a:r>
            <a:r>
              <a:rPr lang="en-US" altLang="zh-TW" dirty="0" smtClean="0"/>
              <a:t>. </a:t>
            </a:r>
            <a:r>
              <a:rPr lang="zh-TW" altLang="en-US" dirty="0" smtClean="0"/>
              <a:t>專家</a:t>
            </a:r>
            <a:r>
              <a:rPr lang="zh-TW" altLang="en-US" dirty="0"/>
              <a:t>詩介紹：依時間發展列出大家，請同學選詩人進行作品的分組報告 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en-US" altLang="zh-TW" dirty="0"/>
              <a:t>5</a:t>
            </a:r>
            <a:r>
              <a:rPr lang="en-US" altLang="zh-TW" dirty="0" smtClean="0"/>
              <a:t>. </a:t>
            </a:r>
            <a:r>
              <a:rPr lang="zh-TW" altLang="en-US" dirty="0" smtClean="0"/>
              <a:t>詩</a:t>
            </a:r>
            <a:r>
              <a:rPr lang="zh-TW" altLang="en-US" dirty="0"/>
              <a:t>評的作品選讀和習作：閱讀重要詩評作品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                           </a:t>
            </a:r>
            <a:r>
              <a:rPr lang="zh-TW" altLang="en-US" dirty="0" smtClean="0"/>
              <a:t>並</a:t>
            </a:r>
            <a:r>
              <a:rPr lang="zh-TW" altLang="en-US" dirty="0"/>
              <a:t>練習寫詩評。 </a:t>
            </a:r>
          </a:p>
          <a:p>
            <a:r>
              <a:rPr lang="en-US" altLang="zh-TW" dirty="0"/>
              <a:t>6</a:t>
            </a:r>
            <a:r>
              <a:rPr lang="en-US" altLang="zh-TW" dirty="0" smtClean="0"/>
              <a:t>. </a:t>
            </a:r>
            <a:r>
              <a:rPr lang="zh-TW" altLang="en-US" dirty="0" smtClean="0"/>
              <a:t>創作</a:t>
            </a:r>
            <a:r>
              <a:rPr lang="zh-TW" altLang="en-US" dirty="0"/>
              <a:t>：教授學生陌生化的技巧及應用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</a:t>
            </a:r>
            <a:r>
              <a:rPr lang="zh-TW" altLang="en-US" dirty="0" smtClean="0"/>
              <a:t>要求</a:t>
            </a:r>
            <a:r>
              <a:rPr lang="zh-TW" altLang="en-US" dirty="0"/>
              <a:t>學生利用技巧寫作新詩。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B5A8-A46D-4932-95B4-57AC24A77FC3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13</a:t>
            </a:fld>
            <a:endParaRPr lang="zh-TW" altLang="en-US"/>
          </a:p>
        </p:txBody>
      </p:sp>
      <p:pic>
        <p:nvPicPr>
          <p:cNvPr id="7" name="內容版面配置區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4149080"/>
            <a:ext cx="3357760" cy="25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古典詩詞欣賞課程說明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教學主題：盛唐詩、晚唐五代詞、宋詞選，主要內容介紹格律、作家、賞析詩作。 </a:t>
            </a:r>
          </a:p>
          <a:p>
            <a:pPr marL="0" indent="0">
              <a:buNone/>
            </a:pPr>
            <a:r>
              <a:rPr lang="zh-TW" altLang="en-US" dirty="0"/>
              <a:t>進度： </a:t>
            </a:r>
          </a:p>
          <a:p>
            <a:r>
              <a:rPr lang="zh-TW" altLang="en-US" dirty="0"/>
              <a:t>第一週 介紹詩體的種類 構成格律的要素 近體詩 古體詩的格律 唐詩興盛的原因 </a:t>
            </a:r>
          </a:p>
          <a:p>
            <a:r>
              <a:rPr lang="zh-TW" altLang="en-US" dirty="0"/>
              <a:t>第二週 介紹盛唐詩人 欣賞作品 王維 孟浩然 常建 儲光羲 </a:t>
            </a:r>
          </a:p>
          <a:p>
            <a:r>
              <a:rPr lang="zh-TW" altLang="en-US" dirty="0"/>
              <a:t>第三週 介紹盛唐詩人 欣賞作品 王維 王昌齡 高適 岑參 李頎 </a:t>
            </a:r>
          </a:p>
          <a:p>
            <a:r>
              <a:rPr lang="zh-TW" altLang="en-US" dirty="0"/>
              <a:t>第四週 學習單 分享心得 </a:t>
            </a:r>
          </a:p>
          <a:p>
            <a:r>
              <a:rPr lang="zh-TW" altLang="en-US" dirty="0"/>
              <a:t>第五週 介紹盛唐詩人 欣賞作品 </a:t>
            </a:r>
            <a:r>
              <a:rPr lang="zh-TW" altLang="en-US" dirty="0" smtClean="0"/>
              <a:t>李白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EAF-0810-4B43-8E33-FEEC0436DAF1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7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b="1" dirty="0"/>
              <a:t>Listen and Talk</a:t>
            </a:r>
            <a:r>
              <a:rPr lang="zh-TW" altLang="en-US" b="1" dirty="0"/>
              <a:t>趣味英語聽講課程說明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9441599" cy="44704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提升</a:t>
            </a:r>
            <a:r>
              <a:rPr lang="zh-TW" altLang="en-US" dirty="0"/>
              <a:t>學生閱讀．聽力技巧，增加字彙量，並且結合情境理解，</a:t>
            </a:r>
            <a:r>
              <a:rPr lang="zh-TW" altLang="en-US" dirty="0" smtClean="0"/>
              <a:t>情境</a:t>
            </a:r>
            <a:r>
              <a:rPr lang="zh-TW" altLang="en-US" dirty="0"/>
              <a:t>字彙和情境試題，以提升多益考題演練及答題技巧，致使</a:t>
            </a:r>
            <a:r>
              <a:rPr lang="zh-TW" altLang="en-US" dirty="0" smtClean="0"/>
              <a:t>學生能</a:t>
            </a:r>
            <a:r>
              <a:rPr lang="zh-TW" altLang="en-US" dirty="0"/>
              <a:t>在多益深驗拿高分</a:t>
            </a:r>
          </a:p>
          <a:p>
            <a:r>
              <a:rPr lang="en-US" altLang="zh-TW" dirty="0"/>
              <a:t>1.A new 3-in-1 proven approach to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TOEIC  </a:t>
            </a:r>
            <a:r>
              <a:rPr lang="en-US" altLang="zh-TW" dirty="0"/>
              <a:t>vocabulary</a:t>
            </a:r>
          </a:p>
          <a:p>
            <a:r>
              <a:rPr lang="en-US" altLang="zh-TW" dirty="0"/>
              <a:t>2.Seven units that give students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an </a:t>
            </a:r>
            <a:r>
              <a:rPr lang="en-US" altLang="zh-TW" dirty="0"/>
              <a:t>insight into TOEIC settings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and </a:t>
            </a:r>
            <a:r>
              <a:rPr lang="en-US" altLang="zh-TW" dirty="0"/>
              <a:t>situations.</a:t>
            </a:r>
          </a:p>
          <a:p>
            <a:r>
              <a:rPr lang="en-US" altLang="zh-TW" dirty="0"/>
              <a:t>3.Improve students’ listening,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speaking </a:t>
            </a:r>
            <a:r>
              <a:rPr lang="en-US" altLang="zh-TW" dirty="0"/>
              <a:t>and reading ability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1662-E50E-419D-A257-3DB404FEAE9F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15</a:t>
            </a:fld>
            <a:endParaRPr lang="zh-TW" altLang="en-US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9" b="7854"/>
          <a:stretch/>
        </p:blipFill>
        <p:spPr>
          <a:xfrm>
            <a:off x="6958508" y="2564904"/>
            <a:ext cx="4558805" cy="34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科技化溫室的應用與實踐課程說明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3772" y="1629792"/>
            <a:ext cx="11377264" cy="53276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dirty="0"/>
              <a:t>1.</a:t>
            </a:r>
            <a:r>
              <a:rPr lang="zh-TW" altLang="en-US" dirty="0"/>
              <a:t> 學理基礎</a:t>
            </a:r>
            <a:r>
              <a:rPr lang="en-US" altLang="zh-TW" dirty="0"/>
              <a:t>—</a:t>
            </a:r>
            <a:r>
              <a:rPr lang="zh-TW" altLang="en-US" dirty="0"/>
              <a:t>農業發展現況與未來：講述並分組討論全球農業發展現況與</a:t>
            </a:r>
            <a:endParaRPr lang="en-US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                         未來趨勢，說明並討論溫室化栽培的原理及未來發展趨勢。</a:t>
            </a:r>
            <a:endParaRPr lang="en-US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dirty="0"/>
              <a:t>2.</a:t>
            </a:r>
            <a:r>
              <a:rPr lang="zh-TW" altLang="en-US" dirty="0"/>
              <a:t> 學理基礎</a:t>
            </a:r>
            <a:r>
              <a:rPr lang="en-US" altLang="zh-TW" dirty="0"/>
              <a:t>—</a:t>
            </a:r>
            <a:r>
              <a:rPr lang="zh-TW" altLang="en-US" dirty="0"/>
              <a:t>自動化控制：認識</a:t>
            </a:r>
            <a:r>
              <a:rPr lang="en-US" altLang="zh-TW" dirty="0"/>
              <a:t>Arduino</a:t>
            </a:r>
            <a:r>
              <a:rPr lang="zh-TW" altLang="en-US" dirty="0"/>
              <a:t>電子套件及其程式操控語言，</a:t>
            </a:r>
            <a:endParaRPr lang="en-US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                         學習自動化控制的技巧。</a:t>
            </a:r>
            <a:endParaRPr lang="en-US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dirty="0"/>
              <a:t>3.</a:t>
            </a:r>
            <a:r>
              <a:rPr lang="zh-TW" altLang="en-US" dirty="0"/>
              <a:t> 學理基礎</a:t>
            </a:r>
            <a:r>
              <a:rPr lang="en-US" altLang="zh-TW" dirty="0"/>
              <a:t>—</a:t>
            </a:r>
            <a:r>
              <a:rPr lang="zh-TW" altLang="en-US" dirty="0"/>
              <a:t>桃園縣民間溫室及政府單位農改場的</a:t>
            </a:r>
            <a:r>
              <a:rPr lang="zh-TW" altLang="en-US" dirty="0" smtClean="0"/>
              <a:t>參觀研習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dirty="0"/>
              <a:t>4.</a:t>
            </a:r>
            <a:r>
              <a:rPr lang="zh-TW" altLang="en-US" dirty="0"/>
              <a:t> 建置實踐</a:t>
            </a:r>
            <a:r>
              <a:rPr lang="en-US" altLang="zh-TW" dirty="0"/>
              <a:t>—</a:t>
            </a:r>
            <a:r>
              <a:rPr lang="zh-TW" altLang="en-US" dirty="0"/>
              <a:t>簡易型的科技化溫室：在大溫室的整體架構</a:t>
            </a:r>
            <a:r>
              <a:rPr lang="zh-TW" altLang="en-US" dirty="0" smtClean="0"/>
              <a:t>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  </a:t>
            </a:r>
            <a:r>
              <a:rPr lang="zh-TW" altLang="en-US" dirty="0" smtClean="0"/>
              <a:t>，</a:t>
            </a:r>
            <a:r>
              <a:rPr lang="zh-TW" altLang="en-US" dirty="0"/>
              <a:t>各組以</a:t>
            </a:r>
            <a:r>
              <a:rPr lang="zh-TW" altLang="en-US" dirty="0" smtClean="0"/>
              <a:t>合作學習</a:t>
            </a:r>
            <a:r>
              <a:rPr lang="zh-TW" altLang="en-US" dirty="0"/>
              <a:t>模式，建置小型溫室設備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  </a:t>
            </a:r>
            <a:r>
              <a:rPr lang="zh-TW" altLang="en-US" dirty="0" smtClean="0"/>
              <a:t>需</a:t>
            </a:r>
            <a:r>
              <a:rPr lang="zh-TW" altLang="en-US" dirty="0"/>
              <a:t>結合雲端氣象資訊、</a:t>
            </a:r>
            <a:r>
              <a:rPr lang="en-US" altLang="zh-TW" dirty="0" err="1" smtClean="0"/>
              <a:t>Arduino</a:t>
            </a:r>
            <a:r>
              <a:rPr lang="zh-TW" altLang="en-US" dirty="0" smtClean="0"/>
              <a:t>電子</a:t>
            </a:r>
            <a:r>
              <a:rPr lang="zh-TW" altLang="en-US" dirty="0"/>
              <a:t>套件</a:t>
            </a:r>
            <a:r>
              <a:rPr lang="zh-TW" altLang="en-US" dirty="0" smtClean="0"/>
              <a:t>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  </a:t>
            </a:r>
            <a:r>
              <a:rPr lang="zh-TW" altLang="en-US" dirty="0" smtClean="0"/>
              <a:t>簡易</a:t>
            </a:r>
            <a:r>
              <a:rPr lang="zh-TW" altLang="en-US" dirty="0"/>
              <a:t>氣候偵測設備、太陽能板等設備，</a:t>
            </a:r>
            <a:r>
              <a:rPr lang="zh-TW" altLang="en-US" dirty="0" smtClean="0"/>
              <a:t>開發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  </a:t>
            </a:r>
            <a:r>
              <a:rPr lang="zh-TW" altLang="en-US" dirty="0" smtClean="0"/>
              <a:t>簡易</a:t>
            </a:r>
            <a:r>
              <a:rPr lang="zh-TW" altLang="en-US" dirty="0"/>
              <a:t>型</a:t>
            </a:r>
            <a:r>
              <a:rPr lang="zh-TW" altLang="en-US" dirty="0" smtClean="0"/>
              <a:t>的科技</a:t>
            </a:r>
            <a:r>
              <a:rPr lang="zh-TW" altLang="en-US" dirty="0"/>
              <a:t>化溫室。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5E3F-FFE3-47DC-A9D7-07B5D341C3F6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16</a:t>
            </a:fld>
            <a:endParaRPr lang="zh-TW" altLang="en-US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29" y="3294831"/>
            <a:ext cx="3443255" cy="25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397000"/>
          </a:xfrm>
        </p:spPr>
        <p:txBody>
          <a:bodyPr>
            <a:noAutofit/>
          </a:bodyPr>
          <a:lstStyle/>
          <a:p>
            <a:pPr algn="ctr"/>
            <a:r>
              <a:rPr lang="en-US" altLang="zh-TW" sz="4800" dirty="0"/>
              <a:t>Listen and communicate 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實用</a:t>
            </a:r>
            <a:r>
              <a:rPr lang="zh-TW" altLang="en-US" sz="4800" dirty="0"/>
              <a:t>英語溝通課程說明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59" y="1988840"/>
            <a:ext cx="8856985" cy="4470400"/>
          </a:xfrm>
        </p:spPr>
        <p:txBody>
          <a:bodyPr>
            <a:noAutofit/>
          </a:bodyPr>
          <a:lstStyle/>
          <a:p>
            <a:r>
              <a:rPr lang="zh-TW" altLang="en-US" dirty="0"/>
              <a:t>讓語言最實用、最生活化的溝通功能</a:t>
            </a:r>
            <a:r>
              <a:rPr lang="en-US" altLang="zh-TW" dirty="0"/>
              <a:t>—</a:t>
            </a:r>
            <a:r>
              <a:rPr lang="zh-TW" altLang="en-US" dirty="0"/>
              <a:t>聆聽並理解以英語為母語或第二語言或外語的人士，所欲傳達的訊息並適當地以符合英語文化及道地用語來回應講者，並達到心中溝通的目標或是情感的精準傳達。 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英語學習： </a:t>
            </a:r>
            <a:r>
              <a:rPr lang="zh-TW" altLang="en-US" dirty="0" smtClean="0"/>
              <a:t>故事</a:t>
            </a:r>
            <a:r>
              <a:rPr lang="zh-TW" altLang="en-US" dirty="0"/>
              <a:t>因引人入勝，對語文學習有絕佳的幫助，可以使學習者在日常生活中頻繁大量地閱讀，也將因課堂活動中的討論，更頻繁地應用英文。 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認識文化： </a:t>
            </a:r>
            <a:r>
              <a:rPr lang="zh-TW" altLang="en-US" dirty="0" smtClean="0"/>
              <a:t>一般</a:t>
            </a:r>
            <a:r>
              <a:rPr lang="zh-TW" altLang="en-US" dirty="0"/>
              <a:t>的英語課程，多著重說明文，本課程將介紹短篇故事敘事文體的基本要素，包括敘事觀點、角色刻劃、情節、背景、象徵、意象等，承續學生在國文課中學的文學賞析基礎，並輔助學生發展賞析英語短篇故事的</a:t>
            </a:r>
            <a:r>
              <a:rPr lang="zh-TW" altLang="en-US" dirty="0" smtClean="0"/>
              <a:t>能力。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2984-0B0F-4257-B4F7-A8D0F96566F2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17</a:t>
            </a:fld>
            <a:endParaRPr lang="zh-TW" altLang="en-US"/>
          </a:p>
        </p:txBody>
      </p:sp>
      <p:pic>
        <p:nvPicPr>
          <p:cNvPr id="7" name="內容版面配置區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4581128"/>
            <a:ext cx="2488407" cy="18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歷史新聞爆課程說明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9796" y="1700808"/>
            <a:ext cx="11305256" cy="4615408"/>
          </a:xfrm>
        </p:spPr>
        <p:txBody>
          <a:bodyPr>
            <a:noAutofit/>
          </a:bodyPr>
          <a:lstStyle/>
          <a:p>
            <a:r>
              <a:rPr lang="zh-TW" altLang="en-US" dirty="0"/>
              <a:t>第 一 週：課程介紹（簡介</a:t>
            </a:r>
            <a:r>
              <a:rPr lang="zh-TW" altLang="en-US" dirty="0" smtClean="0"/>
              <a:t>課程、</a:t>
            </a:r>
            <a:r>
              <a:rPr lang="zh-TW" altLang="en-US" dirty="0"/>
              <a:t>學生資料建檔、成績評量辦法、討論報刊名稱） </a:t>
            </a:r>
          </a:p>
          <a:p>
            <a:r>
              <a:rPr lang="zh-TW" altLang="en-US" dirty="0"/>
              <a:t>第 二 週：書籍資源分享－書寫的歷史</a:t>
            </a:r>
          </a:p>
          <a:p>
            <a:r>
              <a:rPr lang="zh-TW" altLang="en-US" dirty="0"/>
              <a:t>第 三 週：成員分組、計畫書編寫說明、電子書教學</a:t>
            </a:r>
          </a:p>
          <a:p>
            <a:r>
              <a:rPr lang="zh-TW" altLang="en-US" dirty="0"/>
              <a:t>第 四 週：分組討論－「歷史新聞主題」討論、確立分工表</a:t>
            </a:r>
          </a:p>
          <a:p>
            <a:r>
              <a:rPr lang="zh-TW" altLang="en-US" dirty="0"/>
              <a:t>第 五 週：分組討論－「歷史新聞主題」討論、圖書館資源運用</a:t>
            </a:r>
          </a:p>
          <a:p>
            <a:r>
              <a:rPr lang="zh-TW" altLang="en-US" dirty="0"/>
              <a:t>第 六 週：網路資源運用－網路百科</a:t>
            </a:r>
          </a:p>
          <a:p>
            <a:r>
              <a:rPr lang="zh-TW" altLang="en-US" dirty="0"/>
              <a:t>第 七 週：第一次期中考</a:t>
            </a:r>
          </a:p>
          <a:p>
            <a:r>
              <a:rPr lang="zh-TW" altLang="en-US" dirty="0"/>
              <a:t>第 八 週：分組討論－「歷史新聞主題」討論、</a:t>
            </a:r>
            <a:r>
              <a:rPr lang="zh-TW" altLang="en-US" dirty="0" smtClean="0"/>
              <a:t>資料分析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47FD-A54D-4BB1-AFA2-8B4407D4A589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7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科普中的數學課程說明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200" dirty="0"/>
              <a:t>1. </a:t>
            </a:r>
            <a:r>
              <a:rPr lang="zh-TW" altLang="en-US" sz="3200" dirty="0" smtClean="0"/>
              <a:t>專題演講：邀請</a:t>
            </a:r>
            <a:r>
              <a:rPr lang="zh-TW" altLang="en-US" sz="3200" dirty="0"/>
              <a:t>大學教授</a:t>
            </a:r>
            <a:r>
              <a:rPr lang="zh-TW" altLang="en-US" sz="3200" dirty="0" smtClean="0"/>
              <a:t>進行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                    </a:t>
            </a:r>
            <a:r>
              <a:rPr lang="zh-TW" altLang="en-US" sz="3200" dirty="0" smtClean="0"/>
              <a:t>科普演講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2</a:t>
            </a:r>
            <a:r>
              <a:rPr lang="en-US" altLang="zh-TW" sz="3200" dirty="0"/>
              <a:t>. </a:t>
            </a:r>
            <a:r>
              <a:rPr lang="zh-TW" altLang="en-US" sz="3200" dirty="0"/>
              <a:t>影片欣賞：選擇數學科普</a:t>
            </a:r>
            <a:r>
              <a:rPr lang="zh-TW" altLang="en-US" sz="3200" dirty="0" smtClean="0"/>
              <a:t>相關影片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                   </a:t>
            </a:r>
            <a:r>
              <a:rPr lang="zh-TW" altLang="en-US" sz="3200" dirty="0" smtClean="0"/>
              <a:t>，討論</a:t>
            </a:r>
            <a:r>
              <a:rPr lang="zh-TW" altLang="en-US" sz="3200" dirty="0"/>
              <a:t>影片中的</a:t>
            </a:r>
            <a:r>
              <a:rPr lang="zh-TW" altLang="en-US" sz="3200" dirty="0" smtClean="0"/>
              <a:t>問題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3</a:t>
            </a:r>
            <a:r>
              <a:rPr lang="en-US" altLang="zh-TW" sz="3200" dirty="0"/>
              <a:t>. </a:t>
            </a:r>
            <a:r>
              <a:rPr lang="zh-TW" altLang="en-US" sz="3200" dirty="0"/>
              <a:t>書籍導讀：選擇三本科普書籍</a:t>
            </a:r>
            <a:r>
              <a:rPr lang="zh-TW" altLang="en-US" sz="3200" dirty="0" smtClean="0"/>
              <a:t>與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                    </a:t>
            </a:r>
            <a:r>
              <a:rPr lang="zh-TW" altLang="en-US" sz="3200" dirty="0" smtClean="0"/>
              <a:t>學生</a:t>
            </a:r>
            <a:r>
              <a:rPr lang="zh-TW" altLang="en-US" sz="3200" dirty="0"/>
              <a:t>分享並拋出</a:t>
            </a:r>
            <a:r>
              <a:rPr lang="zh-TW" altLang="en-US" sz="3200" dirty="0" smtClean="0"/>
              <a:t>議題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4</a:t>
            </a:r>
            <a:r>
              <a:rPr lang="en-US" altLang="zh-TW" sz="3200" dirty="0"/>
              <a:t>. </a:t>
            </a:r>
            <a:r>
              <a:rPr lang="zh-TW" altLang="en-US" sz="3200" dirty="0"/>
              <a:t>個人閱讀：每位學生由建議書單</a:t>
            </a:r>
            <a:r>
              <a:rPr lang="zh-TW" altLang="en-US" sz="3200" dirty="0" smtClean="0"/>
              <a:t>中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                    </a:t>
            </a:r>
            <a:r>
              <a:rPr lang="zh-TW" altLang="en-US" sz="3200" dirty="0" smtClean="0"/>
              <a:t>選擇</a:t>
            </a:r>
            <a:r>
              <a:rPr lang="zh-TW" altLang="en-US" sz="3200" dirty="0"/>
              <a:t>一本書進行閱讀並上台</a:t>
            </a:r>
            <a:r>
              <a:rPr lang="zh-TW" altLang="en-US" sz="3200" dirty="0" smtClean="0"/>
              <a:t>報告 </a:t>
            </a:r>
            <a:endParaRPr lang="zh-TW" altLang="en-US" sz="3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C24-7B28-42AA-8497-4F61D5AE8127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19</a:t>
            </a:fld>
            <a:endParaRPr lang="zh-TW" altLang="en-US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772816"/>
            <a:ext cx="4042167" cy="30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4294212" y="5019"/>
            <a:ext cx="7008574" cy="219984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國立中大壢中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特色選修課程三大特色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834510191"/>
              </p:ext>
            </p:extLst>
          </p:nvPr>
        </p:nvGraphicFramePr>
        <p:xfrm>
          <a:off x="3934171" y="2492896"/>
          <a:ext cx="724748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4294967295"/>
          </p:nvPr>
        </p:nvSpPr>
        <p:spPr>
          <a:xfrm>
            <a:off x="507868" y="6619100"/>
            <a:ext cx="2844059" cy="182880"/>
          </a:xfrm>
          <a:prstGeom prst="rect">
            <a:avLst/>
          </a:prstGeom>
        </p:spPr>
        <p:txBody>
          <a:bodyPr/>
          <a:lstStyle/>
          <a:p>
            <a:fld id="{FDDD32B6-75B4-4F28-B74C-D8ACF2B84CFA}" type="datetime1">
              <a:rPr lang="zh-TW" altLang="en-US" smtClean="0"/>
              <a:t>2015/12/24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4164515" y="6619100"/>
            <a:ext cx="3859795" cy="18288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836898" y="6619100"/>
            <a:ext cx="2844059" cy="182880"/>
          </a:xfrm>
          <a:prstGeom prst="rect">
            <a:avLst/>
          </a:prstGeom>
        </p:spPr>
        <p:txBody>
          <a:bodyPr/>
          <a:lstStyle/>
          <a:p>
            <a:fld id="{418AE658-ACD0-46D8-B60C-5C73DAFE9F6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0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古典小說選讀課程說明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5841199" cy="447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zh-TW" altLang="en-US" sz="3600" dirty="0"/>
              <a:t>透過志人小說</a:t>
            </a:r>
            <a:r>
              <a:rPr lang="en-US" altLang="zh-TW" sz="3600" dirty="0"/>
              <a:t>《</a:t>
            </a:r>
            <a:r>
              <a:rPr lang="zh-TW" altLang="en-US" sz="3600" dirty="0"/>
              <a:t>世說新語</a:t>
            </a:r>
            <a:r>
              <a:rPr lang="en-US" altLang="zh-TW" sz="3600" dirty="0"/>
              <a:t>》</a:t>
            </a:r>
            <a:r>
              <a:rPr lang="zh-TW" altLang="en-US" sz="3600" dirty="0"/>
              <a:t>、志怪小說</a:t>
            </a:r>
            <a:r>
              <a:rPr lang="en-US" altLang="zh-TW" sz="3600" dirty="0"/>
              <a:t>《</a:t>
            </a:r>
            <a:r>
              <a:rPr lang="zh-TW" altLang="en-US" sz="3600" dirty="0"/>
              <a:t>聊齋誌異</a:t>
            </a:r>
            <a:r>
              <a:rPr lang="en-US" altLang="zh-TW" sz="3600" dirty="0"/>
              <a:t>》</a:t>
            </a:r>
            <a:r>
              <a:rPr lang="zh-TW" altLang="en-US" sz="3600" dirty="0"/>
              <a:t>及其它經典古典小說的閱讀，了解古人言語、處事的智慧，以及作家刻畫人物的寫作技巧，激起學生對世情的深入了解與反思能力。亦能增進古文閱讀能力、深化學生寫作的素材內容。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6D4D-0CD8-4D23-ACEC-253BEB457A87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20</a:t>
            </a:fld>
            <a:endParaRPr lang="zh-TW" altLang="en-US"/>
          </a:p>
        </p:txBody>
      </p:sp>
      <p:pic>
        <p:nvPicPr>
          <p:cNvPr id="7" name="內容版面配置區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772816"/>
            <a:ext cx="4976812" cy="37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日語入門課程說明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五十音的學習．日常會話學習．短文朗讀．自我介紹</a:t>
            </a:r>
            <a:r>
              <a:rPr lang="zh-TW" altLang="en-US" sz="3600" dirty="0" smtClean="0"/>
              <a:t>學習。</a:t>
            </a:r>
            <a:endParaRPr lang="zh-TW" altLang="en-US" sz="3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EA5E-2AD0-4454-BF74-E0AB271A0ABD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21</a:t>
            </a:fld>
            <a:endParaRPr lang="zh-TW" altLang="en-US"/>
          </a:p>
        </p:txBody>
      </p:sp>
      <p:pic>
        <p:nvPicPr>
          <p:cNvPr id="7" name="內容版面配置區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75" y="2348880"/>
            <a:ext cx="4976813" cy="37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b="1" dirty="0"/>
              <a:t>SMART</a:t>
            </a:r>
            <a:r>
              <a:rPr lang="zh-TW" altLang="en-US" sz="6000" b="1" dirty="0"/>
              <a:t>韓語入門課程說明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253" y="1701800"/>
            <a:ext cx="5985215" cy="4470400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/>
              <a:t>以</a:t>
            </a:r>
            <a:r>
              <a:rPr lang="en-US" altLang="zh-TW" sz="3600" dirty="0"/>
              <a:t>SMART</a:t>
            </a:r>
            <a:r>
              <a:rPr lang="zh-TW" altLang="en-US" sz="3600" dirty="0"/>
              <a:t>方式從聽、說、讀、寫各方面打好韓語基礎，發音字彙方面搭配趣味互動遊戲幫助學習與記憶；課堂上進行分組模擬情境會話演練加強聽、說能力。此外，配合節期輔以名節文化習俗介紹，加上歌曲教唱增添學習趣味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FEAB-2510-4770-9E7D-6889E3B762E6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22</a:t>
            </a:fld>
            <a:endParaRPr lang="zh-TW" altLang="en-US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15" y="2204864"/>
            <a:ext cx="4976813" cy="37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2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德文入門課程說明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5820" y="1701800"/>
            <a:ext cx="5913207" cy="44704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課程目標</a:t>
            </a:r>
            <a:r>
              <a:rPr lang="en-US" altLang="zh-TW" sz="2800" dirty="0" smtClean="0"/>
              <a:t>: </a:t>
            </a:r>
            <a:endParaRPr lang="en-US" altLang="zh-TW" sz="2800" dirty="0"/>
          </a:p>
          <a:p>
            <a:r>
              <a:rPr lang="en-US" altLang="zh-TW" sz="2800" dirty="0"/>
              <a:t>1. </a:t>
            </a:r>
            <a:r>
              <a:rPr lang="zh-TW" altLang="en-US" sz="2800" dirty="0"/>
              <a:t>明白和使用基本的日常用語和</a:t>
            </a:r>
            <a:r>
              <a:rPr lang="zh-TW" altLang="en-US" sz="2800" dirty="0" smtClean="0"/>
              <a:t>極其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    </a:t>
            </a:r>
            <a:r>
              <a:rPr lang="zh-TW" altLang="en-US" sz="2800" dirty="0" smtClean="0"/>
              <a:t>簡單</a:t>
            </a:r>
            <a:r>
              <a:rPr lang="zh-TW" altLang="en-US" sz="2800" dirty="0"/>
              <a:t>的句子，滿足日常生活上</a:t>
            </a:r>
            <a:r>
              <a:rPr lang="zh-TW" altLang="en-US" sz="2800" dirty="0" smtClean="0"/>
              <a:t>一些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    </a:t>
            </a:r>
            <a:r>
              <a:rPr lang="zh-TW" altLang="en-US" sz="2800" dirty="0" smtClean="0"/>
              <a:t>非常</a:t>
            </a:r>
            <a:r>
              <a:rPr lang="zh-TW" altLang="en-US" sz="2800" dirty="0"/>
              <a:t>具體的需求，如：介紹自己</a:t>
            </a:r>
            <a:r>
              <a:rPr lang="zh-TW" altLang="en-US" sz="2800" dirty="0" smtClean="0"/>
              <a:t>與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    </a:t>
            </a:r>
            <a:r>
              <a:rPr lang="zh-TW" altLang="en-US" sz="2800" dirty="0" smtClean="0"/>
              <a:t>他人</a:t>
            </a:r>
            <a:r>
              <a:rPr lang="zh-TW" altLang="en-US" sz="2800" dirty="0"/>
              <a:t>、購物、生活作息。</a:t>
            </a:r>
          </a:p>
          <a:p>
            <a:r>
              <a:rPr lang="en-US" altLang="zh-TW" sz="2800" dirty="0"/>
              <a:t>2. </a:t>
            </a:r>
            <a:r>
              <a:rPr lang="zh-TW" altLang="en-US" sz="2800" dirty="0"/>
              <a:t>聽懂簡單社交談話，假使對方講</a:t>
            </a:r>
            <a:r>
              <a:rPr lang="zh-TW" altLang="en-US" sz="2800" dirty="0" smtClean="0"/>
              <a:t>的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    </a:t>
            </a:r>
            <a:r>
              <a:rPr lang="zh-TW" altLang="en-US" sz="2800" dirty="0" smtClean="0"/>
              <a:t>德文</a:t>
            </a:r>
            <a:r>
              <a:rPr lang="zh-TW" altLang="en-US" sz="2800" dirty="0"/>
              <a:t>是很清楚且緩慢的。</a:t>
            </a:r>
          </a:p>
          <a:p>
            <a:r>
              <a:rPr lang="en-US" altLang="zh-TW" sz="2800" dirty="0"/>
              <a:t>3. </a:t>
            </a:r>
            <a:r>
              <a:rPr lang="zh-TW" altLang="en-US" sz="2800" dirty="0"/>
              <a:t>閱讀書信，並能截取重要資訊</a:t>
            </a:r>
            <a:r>
              <a:rPr lang="zh-TW" altLang="en-US" sz="2800" dirty="0" smtClean="0"/>
              <a:t>以及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    </a:t>
            </a:r>
            <a:r>
              <a:rPr lang="zh-TW" altLang="en-US" sz="2800" dirty="0" smtClean="0"/>
              <a:t>掌握</a:t>
            </a:r>
            <a:r>
              <a:rPr lang="zh-TW" altLang="en-US" sz="2800" dirty="0"/>
              <a:t>其主旨。</a:t>
            </a:r>
          </a:p>
          <a:p>
            <a:r>
              <a:rPr lang="en-US" altLang="zh-TW" sz="2800" dirty="0"/>
              <a:t>4. </a:t>
            </a:r>
            <a:r>
              <a:rPr lang="zh-TW" altLang="en-US" sz="2800" dirty="0"/>
              <a:t>以德文書信格式撰寫書信。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D173-3236-423E-81C0-22FE81D14E1C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23</a:t>
            </a:fld>
            <a:endParaRPr lang="zh-TW" altLang="en-US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2204864"/>
            <a:ext cx="4976813" cy="37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法語入門課程說明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5841199" cy="4470400"/>
          </a:xfrm>
        </p:spPr>
        <p:txBody>
          <a:bodyPr>
            <a:normAutofit lnSpcReduction="10000"/>
          </a:bodyPr>
          <a:lstStyle/>
          <a:p>
            <a:r>
              <a:rPr lang="en-US" altLang="zh-TW" sz="3200" dirty="0"/>
              <a:t>1. </a:t>
            </a:r>
            <a:r>
              <a:rPr lang="zh-TW" altLang="en-US" sz="3200" dirty="0"/>
              <a:t>認識基本法語發音規則。</a:t>
            </a:r>
          </a:p>
          <a:p>
            <a:r>
              <a:rPr lang="en-US" altLang="zh-TW" sz="3200" dirty="0"/>
              <a:t>2. </a:t>
            </a:r>
            <a:r>
              <a:rPr lang="zh-TW" altLang="en-US" sz="3200" dirty="0"/>
              <a:t>認識基本文法及其應用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</a:t>
            </a:r>
            <a:r>
              <a:rPr lang="zh-TW" altLang="en-US" sz="3200" dirty="0" smtClean="0"/>
              <a:t>掌握</a:t>
            </a:r>
            <a:r>
              <a:rPr lang="zh-TW" altLang="en-US" sz="3200" dirty="0"/>
              <a:t>簡單的肯定、否定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</a:t>
            </a:r>
            <a:r>
              <a:rPr lang="zh-TW" altLang="en-US" sz="3200" dirty="0" smtClean="0"/>
              <a:t>疑問</a:t>
            </a:r>
            <a:r>
              <a:rPr lang="zh-TW" altLang="en-US" sz="3200" dirty="0"/>
              <a:t>等句型。</a:t>
            </a:r>
          </a:p>
          <a:p>
            <a:r>
              <a:rPr lang="en-US" altLang="zh-TW" sz="3200" dirty="0"/>
              <a:t>3. </a:t>
            </a:r>
            <a:r>
              <a:rPr lang="zh-TW" altLang="en-US" sz="3200" dirty="0"/>
              <a:t>問候、打招呼、自我介紹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</a:t>
            </a:r>
            <a:r>
              <a:rPr lang="zh-TW" altLang="en-US" sz="3200" dirty="0" smtClean="0"/>
              <a:t>基本</a:t>
            </a:r>
            <a:r>
              <a:rPr lang="zh-TW" altLang="en-US" sz="3200" dirty="0"/>
              <a:t>會話應用。</a:t>
            </a:r>
          </a:p>
          <a:p>
            <a:r>
              <a:rPr lang="en-US" altLang="zh-TW" sz="3200" dirty="0"/>
              <a:t>4. </a:t>
            </a:r>
            <a:r>
              <a:rPr lang="zh-TW" altLang="en-US" sz="3200" dirty="0"/>
              <a:t>歌曲教唱，認識法國</a:t>
            </a:r>
            <a:r>
              <a:rPr lang="zh-TW" altLang="en-US" sz="3200" dirty="0" smtClean="0"/>
              <a:t>與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   </a:t>
            </a:r>
            <a:r>
              <a:rPr lang="zh-TW" altLang="en-US" sz="3200" dirty="0" smtClean="0"/>
              <a:t>法國</a:t>
            </a:r>
            <a:r>
              <a:rPr lang="zh-TW" altLang="en-US" sz="3200" dirty="0"/>
              <a:t>文化。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DB1B-A923-4A1B-906C-47F3E4EACE7F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24</a:t>
            </a:fld>
            <a:endParaRPr lang="zh-TW" altLang="en-US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420888"/>
            <a:ext cx="4608512" cy="34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D39D-26BD-4652-8DAF-6DF97A8BFDE8}" type="datetime1">
              <a:rPr lang="zh-TW" altLang="en-US" smtClean="0"/>
              <a:t>2015/12/24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87A1-5750-46FB-BAF0-BBC8D6072D45}" type="slidenum">
              <a:rPr lang="en-US" altLang="zh-TW" smtClean="0"/>
              <a:pPr/>
              <a:t>3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39595"/>
              </p:ext>
            </p:extLst>
          </p:nvPr>
        </p:nvGraphicFramePr>
        <p:xfrm>
          <a:off x="1053852" y="404664"/>
          <a:ext cx="10627389" cy="597114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266912"/>
                <a:gridCol w="1415699"/>
                <a:gridCol w="3501992"/>
                <a:gridCol w="4442786"/>
              </a:tblGrid>
              <a:tr h="4611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校本特色課程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高一</a:t>
                      </a:r>
                      <a:r>
                        <a:rPr lang="en-US" sz="1800" kern="100" dirty="0">
                          <a:effectLst/>
                        </a:rPr>
                        <a:t>15</a:t>
                      </a:r>
                      <a:r>
                        <a:rPr lang="zh-TW" sz="1800" kern="100" dirty="0" smtClean="0">
                          <a:effectLst/>
                        </a:rPr>
                        <a:t>門</a:t>
                      </a:r>
                      <a:r>
                        <a:rPr lang="en-US" altLang="zh-TW" sz="1800" kern="100" dirty="0" smtClean="0">
                          <a:effectLst/>
                        </a:rPr>
                        <a:t>/</a:t>
                      </a:r>
                      <a:r>
                        <a:rPr lang="en-US" sz="1800" kern="100" dirty="0" smtClean="0">
                          <a:effectLst/>
                        </a:rPr>
                        <a:t>2</a:t>
                      </a:r>
                      <a:r>
                        <a:rPr lang="zh-TW" sz="1800" kern="100" dirty="0" smtClean="0">
                          <a:effectLst/>
                        </a:rPr>
                        <a:t>學分</a:t>
                      </a:r>
                      <a:r>
                        <a:rPr lang="en-US" altLang="zh-TW" sz="1800" kern="100" dirty="0" smtClean="0">
                          <a:effectLst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</a:rPr>
                        <a:t>學期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高二</a:t>
                      </a:r>
                      <a:r>
                        <a:rPr lang="en-US" sz="1800" kern="100" dirty="0">
                          <a:effectLst/>
                        </a:rPr>
                        <a:t>15</a:t>
                      </a:r>
                      <a:r>
                        <a:rPr lang="zh-TW" sz="1800" kern="100" dirty="0" smtClean="0">
                          <a:effectLst/>
                        </a:rPr>
                        <a:t>門</a:t>
                      </a:r>
                      <a:r>
                        <a:rPr lang="en-US" altLang="zh-TW" sz="1800" kern="100" dirty="0" smtClean="0">
                          <a:effectLst/>
                        </a:rPr>
                        <a:t>/</a:t>
                      </a:r>
                      <a:r>
                        <a:rPr lang="en-US" sz="1800" kern="100" dirty="0" smtClean="0">
                          <a:effectLst/>
                        </a:rPr>
                        <a:t>1</a:t>
                      </a:r>
                      <a:r>
                        <a:rPr lang="zh-TW" sz="1800" kern="100" dirty="0">
                          <a:effectLst/>
                        </a:rPr>
                        <a:t>學分</a:t>
                      </a:r>
                      <a:r>
                        <a:rPr lang="en-US" sz="1800" kern="100" dirty="0" smtClean="0">
                          <a:effectLst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</a:rPr>
                        <a:t>學期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32642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社藝雙全實踐</a:t>
                      </a:r>
                      <a:r>
                        <a:rPr lang="zh-TW" sz="1800" kern="100" dirty="0" smtClean="0">
                          <a:effectLst/>
                        </a:rPr>
                        <a:t>家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行動與實踐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E</a:t>
                      </a:r>
                      <a:r>
                        <a:rPr lang="zh-TW" sz="1800" kern="100" dirty="0">
                          <a:effectLst/>
                        </a:rPr>
                        <a:t>指</a:t>
                      </a:r>
                      <a:r>
                        <a:rPr lang="zh-TW" sz="1800" kern="100" dirty="0" smtClean="0">
                          <a:effectLst/>
                        </a:rPr>
                        <a:t>遨遊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關鍵行動</a:t>
                      </a:r>
                      <a:r>
                        <a:rPr lang="zh-TW" sz="1800" kern="100" dirty="0" smtClean="0">
                          <a:effectLst/>
                        </a:rPr>
                        <a:t>力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358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社會</a:t>
                      </a:r>
                      <a:r>
                        <a:rPr lang="zh-TW" sz="1800" kern="100" dirty="0" smtClean="0">
                          <a:effectLst/>
                        </a:rPr>
                        <a:t>觀察家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歷史新聞爆</a:t>
                      </a:r>
                      <a:endParaRPr lang="zh-TW" altLang="en-US" sz="1800" kern="100" dirty="0" smtClean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947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小程式大互動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30572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博古通今科技</a:t>
                      </a:r>
                      <a:r>
                        <a:rPr lang="zh-TW" sz="1800" kern="100" dirty="0" smtClean="0">
                          <a:effectLst/>
                        </a:rPr>
                        <a:t>才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創意與分析</a:t>
                      </a:r>
                      <a:endParaRPr lang="zh-TW" sz="1800" kern="10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數學幾何與電腦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科普中的數學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305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邏輯與數學史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生活數學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305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霧裡悟理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科技化溫室的應用與實踐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305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大氣觀測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創意化學發想與實作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305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翻轉生物課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天文觀測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30572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橫中貫西國際</a:t>
                      </a:r>
                      <a:r>
                        <a:rPr lang="zh-TW" sz="1800" kern="100" dirty="0" smtClean="0">
                          <a:effectLst/>
                        </a:rPr>
                        <a:t>人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語文與溝通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一起趣讀現代詩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古典小說選讀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305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古典詩詞欣賞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古典非韻文選讀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2305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拿手好「戲」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4073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Listen and </a:t>
                      </a:r>
                      <a:r>
                        <a:rPr lang="en-US" sz="1800" kern="100" dirty="0" smtClean="0">
                          <a:effectLst/>
                        </a:rPr>
                        <a:t>Talk</a:t>
                      </a:r>
                      <a:r>
                        <a:rPr lang="zh-TW" sz="1800" kern="100" dirty="0" smtClean="0">
                          <a:effectLst/>
                        </a:rPr>
                        <a:t>趣味</a:t>
                      </a:r>
                      <a:r>
                        <a:rPr lang="zh-TW" sz="1800" kern="100" dirty="0">
                          <a:effectLst/>
                        </a:rPr>
                        <a:t>英語聽講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Listen and </a:t>
                      </a:r>
                      <a:r>
                        <a:rPr lang="en-US" sz="1800" kern="100" dirty="0" smtClean="0">
                          <a:effectLst/>
                        </a:rPr>
                        <a:t>Communicate</a:t>
                      </a:r>
                      <a:r>
                        <a:rPr lang="zh-TW" sz="1800" kern="100" dirty="0" smtClean="0">
                          <a:effectLst/>
                        </a:rPr>
                        <a:t>實用</a:t>
                      </a:r>
                      <a:r>
                        <a:rPr lang="zh-TW" sz="1800" kern="100" dirty="0">
                          <a:effectLst/>
                        </a:rPr>
                        <a:t>英語溝通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3659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Read for </a:t>
                      </a:r>
                      <a:r>
                        <a:rPr lang="en-US" sz="1800" kern="100" dirty="0" smtClean="0">
                          <a:effectLst/>
                        </a:rPr>
                        <a:t>Fun</a:t>
                      </a:r>
                      <a:r>
                        <a:rPr lang="zh-TW" sz="1800" kern="100" dirty="0" smtClean="0">
                          <a:effectLst/>
                        </a:rPr>
                        <a:t>英語</a:t>
                      </a:r>
                      <a:r>
                        <a:rPr lang="zh-TW" sz="1800" kern="100" dirty="0">
                          <a:effectLst/>
                        </a:rPr>
                        <a:t>「悅」讀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Read to </a:t>
                      </a:r>
                      <a:r>
                        <a:rPr lang="en-US" sz="1800" kern="100" dirty="0" smtClean="0">
                          <a:effectLst/>
                        </a:rPr>
                        <a:t>Explore</a:t>
                      </a:r>
                      <a:r>
                        <a:rPr lang="zh-TW" sz="1800" kern="100" dirty="0" smtClean="0">
                          <a:effectLst/>
                        </a:rPr>
                        <a:t>英語</a:t>
                      </a:r>
                      <a:r>
                        <a:rPr lang="zh-TW" sz="1800" kern="100" dirty="0">
                          <a:effectLst/>
                        </a:rPr>
                        <a:t>「越」讀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3659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日語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日語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3659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法語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法語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3659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德語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德語</a:t>
                      </a:r>
                      <a:endParaRPr lang="zh-TW" sz="1800" kern="100" dirty="0">
                        <a:effectLst/>
                        <a:latin typeface="華康棒棒體 Std W5" pitchFamily="82" charset="-120"/>
                        <a:ea typeface="華康棒棒體 Std W5" pitchFamily="82" charset="-120"/>
                        <a:cs typeface="Times New Roman"/>
                      </a:endParaRPr>
                    </a:p>
                  </a:txBody>
                  <a:tcPr marL="67197" marR="67197" marT="0" marB="0" anchor="ctr"/>
                </a:tc>
              </a:tr>
              <a:tr h="3659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韓語</a:t>
                      </a:r>
                      <a:endParaRPr lang="zh-TW" altLang="en-US" sz="1800" dirty="0"/>
                    </a:p>
                  </a:txBody>
                  <a:tcPr marL="67197" marR="671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韓語</a:t>
                      </a:r>
                    </a:p>
                    <a:p>
                      <a:pPr algn="ctr"/>
                      <a:endParaRPr lang="zh-TW" altLang="en-US" sz="1800" dirty="0"/>
                    </a:p>
                  </a:txBody>
                  <a:tcPr marL="67197" marR="671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1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戲說人生課程說明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701800"/>
            <a:ext cx="5481159" cy="4470400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藉</a:t>
            </a:r>
            <a:r>
              <a:rPr lang="zh-TW" altLang="en-US" sz="3200" dirty="0"/>
              <a:t>由欣賞電影，了解電影的拍攝手法，並從中習得相關的藝術形式，並能運用在文學、藝術等方面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本</a:t>
            </a:r>
            <a:r>
              <a:rPr lang="zh-TW" altLang="en-US" sz="3200" dirty="0"/>
              <a:t>課程將欣賞電影、分析鏡頭、並介紹國內外知名電影以及其地位。課程以學生拍攝微電影、影評寫作等能力為主要目標。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F46C-DF83-4D6A-8A0A-FE30AFAF2DBD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4</a:t>
            </a:fld>
            <a:endParaRPr lang="zh-TW" altLang="en-US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772816"/>
            <a:ext cx="4976813" cy="37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b="1" dirty="0"/>
              <a:t>E</a:t>
            </a:r>
            <a:r>
              <a:rPr lang="zh-TW" altLang="en-US" sz="6000" b="1" dirty="0"/>
              <a:t>指遨遊課程說明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r>
              <a:rPr lang="zh-TW" altLang="en-US" dirty="0"/>
              <a:t>講述：介紹地理</a:t>
            </a:r>
            <a:r>
              <a:rPr lang="en-US" altLang="zh-TW" dirty="0"/>
              <a:t>E</a:t>
            </a:r>
            <a:r>
              <a:rPr lang="zh-TW" altLang="en-US" dirty="0"/>
              <a:t>化工具</a:t>
            </a:r>
            <a:r>
              <a:rPr lang="en-US" altLang="zh-TW" dirty="0"/>
              <a:t>(GPS</a:t>
            </a:r>
            <a:r>
              <a:rPr lang="zh-TW" altLang="en-US" dirty="0"/>
              <a:t>、</a:t>
            </a:r>
            <a:r>
              <a:rPr lang="en-US" altLang="zh-TW" dirty="0"/>
              <a:t>GE</a:t>
            </a:r>
            <a:r>
              <a:rPr lang="zh-TW" altLang="en-US" dirty="0"/>
              <a:t>、</a:t>
            </a:r>
            <a:r>
              <a:rPr lang="en-US" altLang="zh-TW" dirty="0"/>
              <a:t>Web GIS)</a:t>
            </a:r>
            <a:r>
              <a:rPr lang="zh-TW" altLang="en-US" dirty="0"/>
              <a:t>原理與應用</a:t>
            </a:r>
          </a:p>
          <a:p>
            <a:r>
              <a:rPr lang="zh-TW" altLang="en-US" dirty="0"/>
              <a:t>實作：上機及操作儀器練習</a:t>
            </a:r>
          </a:p>
          <a:p>
            <a:r>
              <a:rPr lang="zh-TW" altLang="en-US" dirty="0"/>
              <a:t>小組討論：分組討論、製作主題導覽</a:t>
            </a:r>
          </a:p>
          <a:p>
            <a:r>
              <a:rPr lang="zh-TW" altLang="en-US" dirty="0"/>
              <a:t>戶外踏察：體驗、觀察環境變遷</a:t>
            </a:r>
          </a:p>
          <a:p>
            <a:r>
              <a:rPr lang="zh-TW" altLang="en-US" dirty="0"/>
              <a:t>報告發表：呈現地圖成果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848-501B-4594-8034-6B227396B613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5</a:t>
            </a:fld>
            <a:endParaRPr lang="zh-TW" altLang="en-US"/>
          </a:p>
        </p:txBody>
      </p:sp>
      <p:pic>
        <p:nvPicPr>
          <p:cNvPr id="7" name="內容版面配置區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836397"/>
            <a:ext cx="4248471" cy="31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小程式大互動課程說明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雲端科技融入高中跨領域環境教育課程設計</a:t>
            </a:r>
            <a:r>
              <a:rPr lang="en-US" altLang="zh-TW" dirty="0"/>
              <a:t>,</a:t>
            </a:r>
            <a:r>
              <a:rPr lang="zh-TW" altLang="en-US" dirty="0"/>
              <a:t>從「做中學、學中做」的學習方式，有效地幫助學生認識如何寫程式</a:t>
            </a:r>
            <a:r>
              <a:rPr lang="en-US" altLang="zh-TW" dirty="0"/>
              <a:t>,</a:t>
            </a:r>
            <a:r>
              <a:rPr lang="zh-TW" altLang="en-US" dirty="0"/>
              <a:t>並逐步練習</a:t>
            </a:r>
            <a:r>
              <a:rPr lang="en-US" altLang="zh-TW" dirty="0"/>
              <a:t>,</a:t>
            </a:r>
            <a:r>
              <a:rPr lang="zh-TW" altLang="en-US" dirty="0"/>
              <a:t>引發學生對於電腦程式的興趣。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生活中的改變：過去與現在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程式初體驗 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開始寫程式與作畫 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顏色的改變 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變數與迴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832523" y="2924944"/>
            <a:ext cx="3240360" cy="236688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lang="zh-TW"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lang="zh-TW"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lang="zh-TW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lang="zh-TW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lang="zh-TW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lang="zh-TW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lang="zh-TW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lang="zh-TW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6.</a:t>
            </a:r>
            <a:r>
              <a:rPr lang="zh-TW" altLang="en-US" dirty="0"/>
              <a:t>巢狀迴圈 </a:t>
            </a:r>
          </a:p>
          <a:p>
            <a:r>
              <a:rPr lang="en-US" altLang="zh-TW" dirty="0"/>
              <a:t>7.</a:t>
            </a:r>
            <a:r>
              <a:rPr lang="zh-TW" altLang="en-US" dirty="0"/>
              <a:t>跟隨、映射、單擊 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位置、按鍵 </a:t>
            </a:r>
          </a:p>
          <a:p>
            <a:r>
              <a:rPr lang="en-US" altLang="zh-TW" dirty="0"/>
              <a:t>9.</a:t>
            </a:r>
            <a:r>
              <a:rPr lang="zh-TW" altLang="en-US" dirty="0"/>
              <a:t>圖象之移動 </a:t>
            </a:r>
          </a:p>
          <a:p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5C4-C71E-4724-BB9C-F29C3603E817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6</a:t>
            </a:fld>
            <a:endParaRPr lang="zh-TW" altLang="en-US"/>
          </a:p>
        </p:txBody>
      </p:sp>
      <p:pic>
        <p:nvPicPr>
          <p:cNvPr id="8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3892599"/>
            <a:ext cx="3731287" cy="27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社會</a:t>
            </a:r>
            <a:r>
              <a:rPr lang="zh-TW" altLang="en-US" sz="6000" b="1" dirty="0" smtClean="0"/>
              <a:t>觀察家課程說明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838920"/>
            <a:ext cx="6489271" cy="44704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每天社會發生很多不同的事件，如果缺乏一個學術性的觀點往往會流於個人情感的空談。社會心理學即是可以讓妳</a:t>
            </a:r>
            <a:r>
              <a:rPr lang="en-US" altLang="zh-TW" sz="2800" dirty="0"/>
              <a:t>/</a:t>
            </a:r>
            <a:r>
              <a:rPr lang="zh-TW" altLang="en-US" sz="2800" dirty="0"/>
              <a:t>你帶有上一個分析的</a:t>
            </a:r>
            <a:r>
              <a:rPr lang="en-US" altLang="zh-TW" sz="2800" dirty="0"/>
              <a:t>『</a:t>
            </a:r>
            <a:r>
              <a:rPr lang="zh-TW" altLang="en-US" sz="2800" dirty="0"/>
              <a:t>眼鏡</a:t>
            </a:r>
            <a:r>
              <a:rPr lang="en-US" altLang="zh-TW" sz="2800" dirty="0"/>
              <a:t>』</a:t>
            </a:r>
            <a:r>
              <a:rPr lang="zh-TW" altLang="en-US" sz="2800" dirty="0"/>
              <a:t>看所有的社會現象。</a:t>
            </a:r>
            <a:endParaRPr lang="en-US" altLang="zh-TW" sz="2800" dirty="0"/>
          </a:p>
          <a:p>
            <a:r>
              <a:rPr lang="zh-TW" altLang="en-US" sz="2800" dirty="0"/>
              <a:t>此門課僅有一學期，每個星期有兩堂</a:t>
            </a:r>
            <a:r>
              <a:rPr lang="zh-TW" altLang="en-US" sz="2800" dirty="0" smtClean="0"/>
              <a:t>課。設計了六</a:t>
            </a:r>
            <a:r>
              <a:rPr lang="zh-TW" altLang="en-US" sz="2800" dirty="0"/>
              <a:t>個</a:t>
            </a:r>
            <a:r>
              <a:rPr lang="zh-TW" altLang="en-US" sz="2800" dirty="0" smtClean="0"/>
              <a:t>主題，與</a:t>
            </a:r>
            <a:r>
              <a:rPr lang="zh-TW" altLang="en-US" sz="2800" dirty="0"/>
              <a:t>高中生的日常生活往往切身</a:t>
            </a:r>
            <a:r>
              <a:rPr lang="zh-TW" altLang="en-US" sz="2800" dirty="0" smtClean="0"/>
              <a:t>相關。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30B0-A784-432B-9896-F60358E4F9BC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7</a:t>
            </a:fld>
            <a:endParaRPr lang="zh-TW" altLang="en-US"/>
          </a:p>
        </p:txBody>
      </p:sp>
      <p:pic>
        <p:nvPicPr>
          <p:cNvPr id="7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780928"/>
            <a:ext cx="3464644" cy="25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數學幾何與電腦課程說明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309" y="1484784"/>
            <a:ext cx="10157354" cy="4470400"/>
          </a:xfrm>
        </p:spPr>
        <p:txBody>
          <a:bodyPr>
            <a:noAutofit/>
          </a:bodyPr>
          <a:lstStyle/>
          <a:p>
            <a:r>
              <a:rPr lang="zh-TW" altLang="en-US" dirty="0"/>
              <a:t>培養學生利用數學軟體</a:t>
            </a:r>
            <a:r>
              <a:rPr lang="en-US" altLang="zh-TW" dirty="0" err="1"/>
              <a:t>GeoGebra</a:t>
            </a:r>
            <a:r>
              <a:rPr lang="zh-TW" altLang="en-US" dirty="0"/>
              <a:t>解決數學問題的能力、組織能力，並分享研究成果。 </a:t>
            </a:r>
          </a:p>
          <a:p>
            <a:pPr marL="0" indent="0">
              <a:buNone/>
            </a:pPr>
            <a:r>
              <a:rPr lang="zh-TW" altLang="en-US" dirty="0"/>
              <a:t>大綱</a:t>
            </a:r>
            <a:r>
              <a:rPr lang="en-US" altLang="zh-TW" dirty="0"/>
              <a:t>: </a:t>
            </a:r>
            <a:r>
              <a:rPr lang="en-US" altLang="zh-TW" dirty="0" smtClean="0"/>
              <a:t>   1</a:t>
            </a:r>
            <a:r>
              <a:rPr lang="en-US" altLang="zh-TW" dirty="0"/>
              <a:t>. </a:t>
            </a:r>
            <a:r>
              <a:rPr lang="zh-TW" altLang="en-US" dirty="0"/>
              <a:t>認識</a:t>
            </a:r>
            <a:r>
              <a:rPr lang="en-US" altLang="zh-TW" dirty="0"/>
              <a:t>GGB</a:t>
            </a:r>
            <a:r>
              <a:rPr lang="zh-TW" altLang="en-US" dirty="0"/>
              <a:t>的介面及其基本功能。 </a:t>
            </a:r>
          </a:p>
          <a:p>
            <a:pPr marL="0" indent="0">
              <a:buNone/>
            </a:pPr>
            <a:r>
              <a:rPr lang="en-US" altLang="zh-TW" dirty="0" smtClean="0"/>
              <a:t>             2</a:t>
            </a:r>
            <a:r>
              <a:rPr lang="en-US" altLang="zh-TW" dirty="0"/>
              <a:t>. </a:t>
            </a:r>
            <a:r>
              <a:rPr lang="zh-TW" altLang="en-US" dirty="0"/>
              <a:t>能透過</a:t>
            </a:r>
            <a:r>
              <a:rPr lang="en-US" altLang="zh-TW" dirty="0"/>
              <a:t>GGB</a:t>
            </a:r>
            <a:r>
              <a:rPr lang="zh-TW" altLang="en-US" dirty="0"/>
              <a:t>的功能，作出符合條件的圖形，並會將圖形匯</a:t>
            </a:r>
            <a:r>
              <a:rPr lang="zh-TW" altLang="en-US" dirty="0" smtClean="0"/>
              <a:t>至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WORD</a:t>
            </a:r>
            <a:r>
              <a:rPr lang="zh-TW" altLang="en-US" dirty="0"/>
              <a:t>或</a:t>
            </a:r>
            <a:r>
              <a:rPr lang="en-US" altLang="zh-TW" dirty="0"/>
              <a:t>PowerPoint</a:t>
            </a:r>
            <a:r>
              <a:rPr lang="zh-TW" altLang="en-US" dirty="0"/>
              <a:t>。 </a:t>
            </a:r>
          </a:p>
          <a:p>
            <a:pPr marL="0" indent="0">
              <a:buNone/>
            </a:pPr>
            <a:r>
              <a:rPr lang="en-US" altLang="zh-TW" dirty="0" smtClean="0"/>
              <a:t>             3</a:t>
            </a:r>
            <a:r>
              <a:rPr lang="en-US" altLang="zh-TW" dirty="0"/>
              <a:t>. </a:t>
            </a:r>
            <a:r>
              <a:rPr lang="zh-TW" altLang="en-US" dirty="0"/>
              <a:t>認識</a:t>
            </a:r>
            <a:r>
              <a:rPr lang="en-US" altLang="zh-TW" dirty="0"/>
              <a:t>GGB</a:t>
            </a:r>
            <a:r>
              <a:rPr lang="zh-TW" altLang="en-US" dirty="0"/>
              <a:t>的指令功能。 </a:t>
            </a:r>
          </a:p>
          <a:p>
            <a:pPr marL="0" indent="0">
              <a:buNone/>
            </a:pPr>
            <a:r>
              <a:rPr lang="en-US" altLang="zh-TW" dirty="0" smtClean="0"/>
              <a:t>             4</a:t>
            </a:r>
            <a:r>
              <a:rPr lang="en-US" altLang="zh-TW" dirty="0"/>
              <a:t>. </a:t>
            </a:r>
            <a:r>
              <a:rPr lang="zh-TW" altLang="en-US" dirty="0"/>
              <a:t>知道如何利用</a:t>
            </a:r>
            <a:r>
              <a:rPr lang="en-US" altLang="zh-TW" dirty="0"/>
              <a:t>GGB</a:t>
            </a:r>
            <a:r>
              <a:rPr lang="zh-TW" altLang="en-US" dirty="0"/>
              <a:t>作</a:t>
            </a:r>
            <a:r>
              <a:rPr lang="en-US" altLang="zh-TW" dirty="0"/>
              <a:t>3D</a:t>
            </a:r>
            <a:r>
              <a:rPr lang="zh-TW" altLang="en-US" dirty="0"/>
              <a:t>圖形。 </a:t>
            </a:r>
          </a:p>
          <a:p>
            <a:pPr marL="0" indent="0">
              <a:buNone/>
            </a:pPr>
            <a:r>
              <a:rPr lang="en-US" altLang="zh-TW" dirty="0" smtClean="0"/>
              <a:t>             5</a:t>
            </a:r>
            <a:r>
              <a:rPr lang="en-US" altLang="zh-TW" dirty="0"/>
              <a:t>. </a:t>
            </a:r>
            <a:r>
              <a:rPr lang="zh-TW" altLang="en-US" dirty="0"/>
              <a:t>知道如何利用</a:t>
            </a:r>
            <a:r>
              <a:rPr lang="en-US" altLang="zh-TW" dirty="0"/>
              <a:t>GGB</a:t>
            </a:r>
            <a:r>
              <a:rPr lang="zh-TW" altLang="en-US" dirty="0"/>
              <a:t>作軌跡與動態圖型的設計。 </a:t>
            </a:r>
          </a:p>
          <a:p>
            <a:pPr marL="0" indent="0">
              <a:buNone/>
            </a:pPr>
            <a:r>
              <a:rPr lang="en-US" altLang="zh-TW" dirty="0" smtClean="0"/>
              <a:t>             6</a:t>
            </a:r>
            <a:r>
              <a:rPr lang="en-US" altLang="zh-TW" dirty="0"/>
              <a:t>. </a:t>
            </a:r>
            <a:r>
              <a:rPr lang="zh-TW" altLang="en-US" dirty="0"/>
              <a:t>利用</a:t>
            </a:r>
            <a:r>
              <a:rPr lang="en-US" altLang="zh-TW" dirty="0"/>
              <a:t>GGB</a:t>
            </a:r>
            <a:r>
              <a:rPr lang="zh-TW" altLang="en-US" dirty="0"/>
              <a:t>解決問題並發表成果。 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AABD-EC71-467B-8EDE-8E732D2B3077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5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/>
              <a:t>數學幾何與</a:t>
            </a:r>
            <a:r>
              <a:rPr lang="zh-TW" altLang="en-US" sz="6000" b="1" dirty="0" smtClean="0"/>
              <a:t>電腦</a:t>
            </a:r>
            <a:endParaRPr lang="zh-TW" altLang="en-US" sz="6000" b="1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070695"/>
            <a:ext cx="4976813" cy="3732609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070695"/>
            <a:ext cx="4976812" cy="3732609"/>
          </a:xfr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25E-44EB-42A8-9447-469EEC3250E8}" type="datetime1">
              <a:rPr lang="zh-TW" altLang="en-US" smtClean="0"/>
              <a:t>2015/12/24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中大壢中特色選修課程簡介</a:t>
            </a:r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藍色書架簡報 (寬螢幕)</Template>
  <TotalTime>0</TotalTime>
  <Words>2096</Words>
  <Application>Microsoft Office PowerPoint</Application>
  <PresentationFormat>自訂</PresentationFormat>
  <Paragraphs>239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Books_16x9</vt:lpstr>
      <vt:lpstr>國立中大壢中特色選修課程</vt:lpstr>
      <vt:lpstr>國立中大壢中 特色選修課程三大特色</vt:lpstr>
      <vt:lpstr>PowerPoint 簡報</vt:lpstr>
      <vt:lpstr>戲說人生課程說明</vt:lpstr>
      <vt:lpstr>E指遨遊課程說明</vt:lpstr>
      <vt:lpstr>小程式大互動課程說明</vt:lpstr>
      <vt:lpstr>社會觀察家課程說明</vt:lpstr>
      <vt:lpstr>數學幾何與電腦課程說明</vt:lpstr>
      <vt:lpstr>數學幾何與電腦</vt:lpstr>
      <vt:lpstr>霧裡悟理課程說明</vt:lpstr>
      <vt:lpstr>翻轉生物課課程說明</vt:lpstr>
      <vt:lpstr>大氣觀測課程說明</vt:lpstr>
      <vt:lpstr>一起趣讀現代詩課程說明</vt:lpstr>
      <vt:lpstr>古典詩詞欣賞課程說明</vt:lpstr>
      <vt:lpstr>Listen and Talk趣味英語聽講課程說明</vt:lpstr>
      <vt:lpstr>科技化溫室的應用與實踐課程說明</vt:lpstr>
      <vt:lpstr>Listen and communicate  實用英語溝通課程說明</vt:lpstr>
      <vt:lpstr>歷史新聞爆課程說明</vt:lpstr>
      <vt:lpstr>科普中的數學課程說明</vt:lpstr>
      <vt:lpstr>古典小說選讀課程說明</vt:lpstr>
      <vt:lpstr>日語入門課程說明</vt:lpstr>
      <vt:lpstr>SMART韓語入門課程說明</vt:lpstr>
      <vt:lpstr>德文入門課程說明</vt:lpstr>
      <vt:lpstr>法語入門課程說明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2015-08-21T06:02:43Z</dcterms:created>
  <dcterms:modified xsi:type="dcterms:W3CDTF">2015-12-24T09:45:16Z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