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tags/tag7.xml" ContentType="application/vnd.openxmlformats-officedocument.presentationml.tag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61"/>
  </p:notesMasterIdLst>
  <p:handoutMasterIdLst>
    <p:handoutMasterId r:id="rId162"/>
  </p:handoutMasterIdLst>
  <p:sldIdLst>
    <p:sldId id="529" r:id="rId2"/>
    <p:sldId id="830" r:id="rId3"/>
    <p:sldId id="844" r:id="rId4"/>
    <p:sldId id="934" r:id="rId5"/>
    <p:sldId id="972" r:id="rId6"/>
    <p:sldId id="973" r:id="rId7"/>
    <p:sldId id="839" r:id="rId8"/>
    <p:sldId id="819" r:id="rId9"/>
    <p:sldId id="653" r:id="rId10"/>
    <p:sldId id="654" r:id="rId11"/>
    <p:sldId id="998" r:id="rId12"/>
    <p:sldId id="999" r:id="rId13"/>
    <p:sldId id="1000" r:id="rId14"/>
    <p:sldId id="1001" r:id="rId15"/>
    <p:sldId id="1002" r:id="rId16"/>
    <p:sldId id="1003" r:id="rId17"/>
    <p:sldId id="686" r:id="rId18"/>
    <p:sldId id="687" r:id="rId19"/>
    <p:sldId id="806" r:id="rId20"/>
    <p:sldId id="848" r:id="rId21"/>
    <p:sldId id="936" r:id="rId22"/>
    <p:sldId id="974" r:id="rId23"/>
    <p:sldId id="985" r:id="rId24"/>
    <p:sldId id="445" r:id="rId25"/>
    <p:sldId id="803" r:id="rId26"/>
    <p:sldId id="1014" r:id="rId27"/>
    <p:sldId id="807" r:id="rId28"/>
    <p:sldId id="333" r:id="rId29"/>
    <p:sldId id="334" r:id="rId30"/>
    <p:sldId id="812" r:id="rId31"/>
    <p:sldId id="752" r:id="rId32"/>
    <p:sldId id="690" r:id="rId33"/>
    <p:sldId id="505" r:id="rId34"/>
    <p:sldId id="344" r:id="rId35"/>
    <p:sldId id="506" r:id="rId36"/>
    <p:sldId id="813" r:id="rId37"/>
    <p:sldId id="814" r:id="rId38"/>
    <p:sldId id="815" r:id="rId39"/>
    <p:sldId id="816" r:id="rId40"/>
    <p:sldId id="753" r:id="rId41"/>
    <p:sldId id="754" r:id="rId42"/>
    <p:sldId id="755" r:id="rId43"/>
    <p:sldId id="347" r:id="rId44"/>
    <p:sldId id="756" r:id="rId45"/>
    <p:sldId id="1015" r:id="rId46"/>
    <p:sldId id="496" r:id="rId47"/>
    <p:sldId id="905" r:id="rId48"/>
    <p:sldId id="1008" r:id="rId49"/>
    <p:sldId id="1009" r:id="rId50"/>
    <p:sldId id="1010" r:id="rId51"/>
    <p:sldId id="1011" r:id="rId52"/>
    <p:sldId id="1012" r:id="rId53"/>
    <p:sldId id="695" r:id="rId54"/>
    <p:sldId id="922" r:id="rId55"/>
    <p:sldId id="697" r:id="rId56"/>
    <p:sldId id="698" r:id="rId57"/>
    <p:sldId id="699" r:id="rId58"/>
    <p:sldId id="694" r:id="rId59"/>
    <p:sldId id="696" r:id="rId60"/>
    <p:sldId id="724" r:id="rId61"/>
    <p:sldId id="725" r:id="rId62"/>
    <p:sldId id="726" r:id="rId63"/>
    <p:sldId id="727" r:id="rId64"/>
    <p:sldId id="431" r:id="rId65"/>
    <p:sldId id="757" r:id="rId66"/>
    <p:sldId id="537" r:id="rId67"/>
    <p:sldId id="849" r:id="rId68"/>
    <p:sldId id="850" r:id="rId69"/>
    <p:sldId id="851" r:id="rId70"/>
    <p:sldId id="1004" r:id="rId71"/>
    <p:sldId id="1005" r:id="rId72"/>
    <p:sldId id="1006" r:id="rId73"/>
    <p:sldId id="1007" r:id="rId74"/>
    <p:sldId id="852" r:id="rId75"/>
    <p:sldId id="986" r:id="rId76"/>
    <p:sldId id="987" r:id="rId77"/>
    <p:sldId id="861" r:id="rId78"/>
    <p:sldId id="863" r:id="rId79"/>
    <p:sldId id="864" r:id="rId80"/>
    <p:sldId id="865" r:id="rId81"/>
    <p:sldId id="866" r:id="rId82"/>
    <p:sldId id="867" r:id="rId83"/>
    <p:sldId id="869" r:id="rId84"/>
    <p:sldId id="871" r:id="rId85"/>
    <p:sldId id="874" r:id="rId86"/>
    <p:sldId id="875" r:id="rId87"/>
    <p:sldId id="877" r:id="rId88"/>
    <p:sldId id="988" r:id="rId89"/>
    <p:sldId id="989" r:id="rId90"/>
    <p:sldId id="996" r:id="rId91"/>
    <p:sldId id="878" r:id="rId92"/>
    <p:sldId id="879" r:id="rId93"/>
    <p:sldId id="880" r:id="rId94"/>
    <p:sldId id="881" r:id="rId95"/>
    <p:sldId id="882" r:id="rId96"/>
    <p:sldId id="887" r:id="rId97"/>
    <p:sldId id="837" r:id="rId98"/>
    <p:sldId id="836" r:id="rId99"/>
    <p:sldId id="784" r:id="rId100"/>
    <p:sldId id="954" r:id="rId101"/>
    <p:sldId id="937" r:id="rId102"/>
    <p:sldId id="983" r:id="rId103"/>
    <p:sldId id="984" r:id="rId104"/>
    <p:sldId id="938" r:id="rId105"/>
    <p:sldId id="976" r:id="rId106"/>
    <p:sldId id="977" r:id="rId107"/>
    <p:sldId id="978" r:id="rId108"/>
    <p:sldId id="979" r:id="rId109"/>
    <p:sldId id="980" r:id="rId110"/>
    <p:sldId id="981" r:id="rId111"/>
    <p:sldId id="982" r:id="rId112"/>
    <p:sldId id="946" r:id="rId113"/>
    <p:sldId id="947" r:id="rId114"/>
    <p:sldId id="948" r:id="rId115"/>
    <p:sldId id="997" r:id="rId116"/>
    <p:sldId id="786" r:id="rId117"/>
    <p:sldId id="888" r:id="rId118"/>
    <p:sldId id="789" r:id="rId119"/>
    <p:sldId id="790" r:id="rId120"/>
    <p:sldId id="897" r:id="rId121"/>
    <p:sldId id="898" r:id="rId122"/>
    <p:sldId id="791" r:id="rId123"/>
    <p:sldId id="792" r:id="rId124"/>
    <p:sldId id="794" r:id="rId125"/>
    <p:sldId id="796" r:id="rId126"/>
    <p:sldId id="797" r:id="rId127"/>
    <p:sldId id="901" r:id="rId128"/>
    <p:sldId id="798" r:id="rId129"/>
    <p:sldId id="799" r:id="rId130"/>
    <p:sldId id="800" r:id="rId131"/>
    <p:sldId id="959" r:id="rId132"/>
    <p:sldId id="962" r:id="rId133"/>
    <p:sldId id="964" r:id="rId134"/>
    <p:sldId id="927" r:id="rId135"/>
    <p:sldId id="928" r:id="rId136"/>
    <p:sldId id="929" r:id="rId137"/>
    <p:sldId id="910" r:id="rId138"/>
    <p:sldId id="912" r:id="rId139"/>
    <p:sldId id="914" r:id="rId140"/>
    <p:sldId id="915" r:id="rId141"/>
    <p:sldId id="916" r:id="rId142"/>
    <p:sldId id="917" r:id="rId143"/>
    <p:sldId id="918" r:id="rId144"/>
    <p:sldId id="919" r:id="rId145"/>
    <p:sldId id="920" r:id="rId146"/>
    <p:sldId id="921" r:id="rId147"/>
    <p:sldId id="820" r:id="rId148"/>
    <p:sldId id="975" r:id="rId149"/>
    <p:sldId id="821" r:id="rId150"/>
    <p:sldId id="822" r:id="rId151"/>
    <p:sldId id="823" r:id="rId152"/>
    <p:sldId id="825" r:id="rId153"/>
    <p:sldId id="1013" r:id="rId154"/>
    <p:sldId id="827" r:id="rId155"/>
    <p:sldId id="829" r:id="rId156"/>
    <p:sldId id="783" r:id="rId157"/>
    <p:sldId id="634" r:id="rId158"/>
    <p:sldId id="781" r:id="rId159"/>
    <p:sldId id="899" r:id="rId160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FF0000"/>
    <a:srgbClr val="FFCCFF"/>
    <a:srgbClr val="CCFFFF"/>
    <a:srgbClr val="99FFCC"/>
    <a:srgbClr val="FFCC99"/>
    <a:srgbClr val="990000"/>
    <a:srgbClr val="FF99FF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113" autoAdjust="0"/>
    <p:restoredTop sz="93053" autoAdjust="0"/>
  </p:normalViewPr>
  <p:slideViewPr>
    <p:cSldViewPr>
      <p:cViewPr varScale="1">
        <p:scale>
          <a:sx n="66" d="100"/>
          <a:sy n="66" d="100"/>
        </p:scale>
        <p:origin x="-137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563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317D71-BF1A-48E5-8634-40DFE2C84BEC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6D6FCFF-4311-425C-8A84-44502A88EF98}">
      <dgm:prSet phldrT="[文字]"/>
      <dgm:spPr/>
      <dgm:t>
        <a:bodyPr/>
        <a:lstStyle/>
        <a:p>
          <a:r>
            <a:rPr lang="zh-TW" altLang="en-US" b="1" dirty="0"/>
            <a:t>大學</a:t>
          </a:r>
        </a:p>
      </dgm:t>
    </dgm:pt>
    <dgm:pt modelId="{A6414043-CE75-4695-9119-1DF763880494}" type="parTrans" cxnId="{CED60653-628C-416C-A3EE-B19C39AB5378}">
      <dgm:prSet/>
      <dgm:spPr/>
      <dgm:t>
        <a:bodyPr/>
        <a:lstStyle/>
        <a:p>
          <a:endParaRPr lang="zh-TW" altLang="en-US"/>
        </a:p>
      </dgm:t>
    </dgm:pt>
    <dgm:pt modelId="{3ECBC930-7140-4CC5-B528-79679DD33DEA}" type="sibTrans" cxnId="{CED60653-628C-416C-A3EE-B19C39AB5378}">
      <dgm:prSet/>
      <dgm:spPr/>
      <dgm:t>
        <a:bodyPr/>
        <a:lstStyle/>
        <a:p>
          <a:endParaRPr lang="zh-TW" altLang="en-US"/>
        </a:p>
      </dgm:t>
    </dgm:pt>
    <dgm:pt modelId="{3E344160-58A5-4486-820D-2C443C7467E4}">
      <dgm:prSet phldrT="[文字]"/>
      <dgm:spPr/>
      <dgm:t>
        <a:bodyPr/>
        <a:lstStyle/>
        <a:p>
          <a:r>
            <a:rPr lang="zh-TW" altLang="en-US" b="1" dirty="0"/>
            <a:t>四技二專</a:t>
          </a:r>
        </a:p>
      </dgm:t>
    </dgm:pt>
    <dgm:pt modelId="{13FD8954-4F64-4D28-B334-82A4838BBF62}" type="parTrans" cxnId="{22E1A372-11B0-4718-A69A-28B7AFC6C579}">
      <dgm:prSet/>
      <dgm:spPr/>
      <dgm:t>
        <a:bodyPr/>
        <a:lstStyle/>
        <a:p>
          <a:endParaRPr lang="zh-TW" altLang="en-US"/>
        </a:p>
      </dgm:t>
    </dgm:pt>
    <dgm:pt modelId="{158CEA2F-015C-4CC0-A07D-5B21B95CF122}" type="sibTrans" cxnId="{22E1A372-11B0-4718-A69A-28B7AFC6C579}">
      <dgm:prSet/>
      <dgm:spPr/>
      <dgm:t>
        <a:bodyPr/>
        <a:lstStyle/>
        <a:p>
          <a:endParaRPr lang="zh-TW" altLang="en-US"/>
        </a:p>
      </dgm:t>
    </dgm:pt>
    <dgm:pt modelId="{DD3C776B-B33C-40E3-868D-9C636E333C69}">
      <dgm:prSet phldrT="[文字]"/>
      <dgm:spPr/>
      <dgm:t>
        <a:bodyPr/>
        <a:lstStyle/>
        <a:p>
          <a:r>
            <a:rPr lang="zh-TW" altLang="en-US" b="1" dirty="0"/>
            <a:t>高中</a:t>
          </a:r>
          <a:r>
            <a:rPr lang="en-US" altLang="zh-TW" b="1" dirty="0"/>
            <a:t>(</a:t>
          </a:r>
          <a:r>
            <a:rPr lang="zh-TW" altLang="en-US" b="1" dirty="0"/>
            <a:t>職</a:t>
          </a:r>
          <a:r>
            <a:rPr lang="en-US" altLang="zh-TW" b="1" dirty="0"/>
            <a:t>)</a:t>
          </a:r>
          <a:r>
            <a:rPr lang="zh-TW" altLang="en-US" b="1" dirty="0"/>
            <a:t>五專</a:t>
          </a:r>
        </a:p>
      </dgm:t>
    </dgm:pt>
    <dgm:pt modelId="{73D8E26C-93A4-4C49-9A36-BFD1C5BA2D43}" type="parTrans" cxnId="{DD9F04AB-6DC5-459A-B0F0-EA2C6A7C89BA}">
      <dgm:prSet/>
      <dgm:spPr/>
      <dgm:t>
        <a:bodyPr/>
        <a:lstStyle/>
        <a:p>
          <a:endParaRPr lang="zh-TW" altLang="en-US"/>
        </a:p>
      </dgm:t>
    </dgm:pt>
    <dgm:pt modelId="{AD1FA775-BE14-426B-9937-940FA0E16FFA}" type="sibTrans" cxnId="{DD9F04AB-6DC5-459A-B0F0-EA2C6A7C89BA}">
      <dgm:prSet/>
      <dgm:spPr/>
      <dgm:t>
        <a:bodyPr/>
        <a:lstStyle/>
        <a:p>
          <a:endParaRPr lang="zh-TW" altLang="en-US"/>
        </a:p>
      </dgm:t>
    </dgm:pt>
    <dgm:pt modelId="{7260B126-ED74-4322-9134-E7D9B5C54E0C}">
      <dgm:prSet phldrT="[文字]" custT="1"/>
      <dgm:spPr/>
      <dgm:t>
        <a:bodyPr/>
        <a:lstStyle/>
        <a:p>
          <a:r>
            <a:rPr lang="zh-TW" altLang="en-US" sz="3200" b="1" dirty="0">
              <a:solidFill>
                <a:srgbClr val="FF0000"/>
              </a:solidFill>
            </a:rPr>
            <a:t>多元升學管道</a:t>
          </a:r>
        </a:p>
      </dgm:t>
    </dgm:pt>
    <dgm:pt modelId="{A8F617D1-9A81-4603-87BD-D329394CDEBE}" type="parTrans" cxnId="{47CBEEB3-E871-4ED1-AE5A-77D33434BA8F}">
      <dgm:prSet/>
      <dgm:spPr/>
      <dgm:t>
        <a:bodyPr/>
        <a:lstStyle/>
        <a:p>
          <a:endParaRPr lang="zh-TW" altLang="en-US"/>
        </a:p>
      </dgm:t>
    </dgm:pt>
    <dgm:pt modelId="{7E7C4DB1-A159-45AE-928C-02882D5A2058}" type="sibTrans" cxnId="{47CBEEB3-E871-4ED1-AE5A-77D33434BA8F}">
      <dgm:prSet/>
      <dgm:spPr/>
      <dgm:t>
        <a:bodyPr/>
        <a:lstStyle/>
        <a:p>
          <a:endParaRPr lang="zh-TW" altLang="en-US"/>
        </a:p>
      </dgm:t>
    </dgm:pt>
    <dgm:pt modelId="{170F8698-5623-430B-A9D6-37F3DF4A4B68}" type="pres">
      <dgm:prSet presAssocID="{51317D71-BF1A-48E5-8634-40DFE2C84BE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79B0AE1-A823-49EB-ACB3-3D9C05169D3E}" type="pres">
      <dgm:prSet presAssocID="{51317D71-BF1A-48E5-8634-40DFE2C84BEC}" presName="ellipse" presStyleLbl="trBgShp" presStyleIdx="0" presStyleCnt="1"/>
      <dgm:spPr/>
    </dgm:pt>
    <dgm:pt modelId="{1AD07D44-425C-4C01-BED0-2780C7A42CB7}" type="pres">
      <dgm:prSet presAssocID="{51317D71-BF1A-48E5-8634-40DFE2C84BEC}" presName="arrow1" presStyleLbl="fgShp" presStyleIdx="0" presStyleCnt="1"/>
      <dgm:spPr/>
    </dgm:pt>
    <dgm:pt modelId="{BCE9FA02-D74E-46DC-8C90-C8F48797C630}" type="pres">
      <dgm:prSet presAssocID="{51317D71-BF1A-48E5-8634-40DFE2C84BE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9B2B87-9075-48B9-9064-B9CFD927E0B9}" type="pres">
      <dgm:prSet presAssocID="{3E344160-58A5-4486-820D-2C443C7467E4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B5E7C6-A00C-4C85-AF7A-2264BEE39DDD}" type="pres">
      <dgm:prSet presAssocID="{DD3C776B-B33C-40E3-868D-9C636E333C69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C2FFAB-48D6-4213-A1D8-5EC129AC2E5C}" type="pres">
      <dgm:prSet presAssocID="{7260B126-ED74-4322-9134-E7D9B5C54E0C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3EE1AE-BB03-4F77-8078-3E547E81F682}" type="pres">
      <dgm:prSet presAssocID="{51317D71-BF1A-48E5-8634-40DFE2C84BEC}" presName="funnel" presStyleLbl="trAlignAcc1" presStyleIdx="0" presStyleCnt="1"/>
      <dgm:spPr/>
    </dgm:pt>
  </dgm:ptLst>
  <dgm:cxnLst>
    <dgm:cxn modelId="{7226B797-A38B-4ED0-8D34-1354B1E30952}" type="presOf" srcId="{DD3C776B-B33C-40E3-868D-9C636E333C69}" destId="{4B9B2B87-9075-48B9-9064-B9CFD927E0B9}" srcOrd="0" destOrd="0" presId="urn:microsoft.com/office/officeart/2005/8/layout/funnel1"/>
    <dgm:cxn modelId="{22E1A372-11B0-4718-A69A-28B7AFC6C579}" srcId="{51317D71-BF1A-48E5-8634-40DFE2C84BEC}" destId="{3E344160-58A5-4486-820D-2C443C7467E4}" srcOrd="1" destOrd="0" parTransId="{13FD8954-4F64-4D28-B334-82A4838BBF62}" sibTransId="{158CEA2F-015C-4CC0-A07D-5B21B95CF122}"/>
    <dgm:cxn modelId="{EF70FDCE-E48C-40D3-BCA9-6EF87FF187E4}" type="presOf" srcId="{46D6FCFF-4311-425C-8A84-44502A88EF98}" destId="{95C2FFAB-48D6-4213-A1D8-5EC129AC2E5C}" srcOrd="0" destOrd="0" presId="urn:microsoft.com/office/officeart/2005/8/layout/funnel1"/>
    <dgm:cxn modelId="{73492E85-A861-4F96-86BD-8B08C8057CB8}" type="presOf" srcId="{7260B126-ED74-4322-9134-E7D9B5C54E0C}" destId="{BCE9FA02-D74E-46DC-8C90-C8F48797C630}" srcOrd="0" destOrd="0" presId="urn:microsoft.com/office/officeart/2005/8/layout/funnel1"/>
    <dgm:cxn modelId="{DD9F04AB-6DC5-459A-B0F0-EA2C6A7C89BA}" srcId="{51317D71-BF1A-48E5-8634-40DFE2C84BEC}" destId="{DD3C776B-B33C-40E3-868D-9C636E333C69}" srcOrd="2" destOrd="0" parTransId="{73D8E26C-93A4-4C49-9A36-BFD1C5BA2D43}" sibTransId="{AD1FA775-BE14-426B-9937-940FA0E16FFA}"/>
    <dgm:cxn modelId="{47CBEEB3-E871-4ED1-AE5A-77D33434BA8F}" srcId="{51317D71-BF1A-48E5-8634-40DFE2C84BEC}" destId="{7260B126-ED74-4322-9134-E7D9B5C54E0C}" srcOrd="3" destOrd="0" parTransId="{A8F617D1-9A81-4603-87BD-D329394CDEBE}" sibTransId="{7E7C4DB1-A159-45AE-928C-02882D5A2058}"/>
    <dgm:cxn modelId="{8B384F1D-2B4D-4077-8C76-E7DAD61ED4A7}" type="presOf" srcId="{51317D71-BF1A-48E5-8634-40DFE2C84BEC}" destId="{170F8698-5623-430B-A9D6-37F3DF4A4B68}" srcOrd="0" destOrd="0" presId="urn:microsoft.com/office/officeart/2005/8/layout/funnel1"/>
    <dgm:cxn modelId="{6D507988-C490-44DD-8991-CD8D935E07DA}" type="presOf" srcId="{3E344160-58A5-4486-820D-2C443C7467E4}" destId="{3BB5E7C6-A00C-4C85-AF7A-2264BEE39DDD}" srcOrd="0" destOrd="0" presId="urn:microsoft.com/office/officeart/2005/8/layout/funnel1"/>
    <dgm:cxn modelId="{CED60653-628C-416C-A3EE-B19C39AB5378}" srcId="{51317D71-BF1A-48E5-8634-40DFE2C84BEC}" destId="{46D6FCFF-4311-425C-8A84-44502A88EF98}" srcOrd="0" destOrd="0" parTransId="{A6414043-CE75-4695-9119-1DF763880494}" sibTransId="{3ECBC930-7140-4CC5-B528-79679DD33DEA}"/>
    <dgm:cxn modelId="{E58CBB3A-E06F-48DB-80BB-D7B285E2702B}" type="presParOf" srcId="{170F8698-5623-430B-A9D6-37F3DF4A4B68}" destId="{179B0AE1-A823-49EB-ACB3-3D9C05169D3E}" srcOrd="0" destOrd="0" presId="urn:microsoft.com/office/officeart/2005/8/layout/funnel1"/>
    <dgm:cxn modelId="{0B643F6A-86A0-47D4-9EC4-82C7C686564F}" type="presParOf" srcId="{170F8698-5623-430B-A9D6-37F3DF4A4B68}" destId="{1AD07D44-425C-4C01-BED0-2780C7A42CB7}" srcOrd="1" destOrd="0" presId="urn:microsoft.com/office/officeart/2005/8/layout/funnel1"/>
    <dgm:cxn modelId="{EBFCD4F5-FC77-4E0F-843B-AD98B79388D5}" type="presParOf" srcId="{170F8698-5623-430B-A9D6-37F3DF4A4B68}" destId="{BCE9FA02-D74E-46DC-8C90-C8F48797C630}" srcOrd="2" destOrd="0" presId="urn:microsoft.com/office/officeart/2005/8/layout/funnel1"/>
    <dgm:cxn modelId="{FEB297DE-2961-476B-A293-D4481F4DE1A1}" type="presParOf" srcId="{170F8698-5623-430B-A9D6-37F3DF4A4B68}" destId="{4B9B2B87-9075-48B9-9064-B9CFD927E0B9}" srcOrd="3" destOrd="0" presId="urn:microsoft.com/office/officeart/2005/8/layout/funnel1"/>
    <dgm:cxn modelId="{D41F8AC3-2E3E-45FB-848D-382B56CBE022}" type="presParOf" srcId="{170F8698-5623-430B-A9D6-37F3DF4A4B68}" destId="{3BB5E7C6-A00C-4C85-AF7A-2264BEE39DDD}" srcOrd="4" destOrd="0" presId="urn:microsoft.com/office/officeart/2005/8/layout/funnel1"/>
    <dgm:cxn modelId="{E08C7D9A-2A6C-4956-8D02-62A1C6D8BA2F}" type="presParOf" srcId="{170F8698-5623-430B-A9D6-37F3DF4A4B68}" destId="{95C2FFAB-48D6-4213-A1D8-5EC129AC2E5C}" srcOrd="5" destOrd="0" presId="urn:microsoft.com/office/officeart/2005/8/layout/funnel1"/>
    <dgm:cxn modelId="{7ACEF061-AFF0-4A60-9733-ED32F7CC9867}" type="presParOf" srcId="{170F8698-5623-430B-A9D6-37F3DF4A4B68}" destId="{533EE1AE-BB03-4F77-8078-3E547E81F68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0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0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-76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latin typeface="標楷體" pitchFamily="65" charset="-120"/>
              <a:ea typeface="標楷體" pitchFamily="65" charset="-120"/>
            </a:rPr>
            <a:t>2359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B0AE1-A823-49EB-ACB3-3D9C05169D3E}">
      <dsp:nvSpPr>
        <dsp:cNvPr id="0" name=""/>
        <dsp:cNvSpPr/>
      </dsp:nvSpPr>
      <dsp:spPr>
        <a:xfrm>
          <a:off x="1328612" y="200249"/>
          <a:ext cx="3974185" cy="1380182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07D44-425C-4C01-BED0-2780C7A42CB7}">
      <dsp:nvSpPr>
        <dsp:cNvPr id="0" name=""/>
        <dsp:cNvSpPr/>
      </dsp:nvSpPr>
      <dsp:spPr>
        <a:xfrm>
          <a:off x="2936771" y="3579847"/>
          <a:ext cx="770190" cy="492922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9FA02-D74E-46DC-8C90-C8F48797C630}">
      <dsp:nvSpPr>
        <dsp:cNvPr id="0" name=""/>
        <dsp:cNvSpPr/>
      </dsp:nvSpPr>
      <dsp:spPr>
        <a:xfrm>
          <a:off x="1473408" y="3974185"/>
          <a:ext cx="3696916" cy="924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rgbClr val="FF0000"/>
              </a:solidFill>
            </a:rPr>
            <a:t>多元升學管道</a:t>
          </a:r>
        </a:p>
      </dsp:txBody>
      <dsp:txXfrm>
        <a:off x="1473408" y="3974185"/>
        <a:ext cx="3696916" cy="924229"/>
      </dsp:txXfrm>
    </dsp:sp>
    <dsp:sp modelId="{4B9B2B87-9075-48B9-9064-B9CFD927E0B9}">
      <dsp:nvSpPr>
        <dsp:cNvPr id="0" name=""/>
        <dsp:cNvSpPr/>
      </dsp:nvSpPr>
      <dsp:spPr>
        <a:xfrm>
          <a:off x="2773491" y="1687026"/>
          <a:ext cx="1386343" cy="13863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/>
            <a:t>高中</a:t>
          </a:r>
          <a:r>
            <a:rPr lang="en-US" altLang="zh-TW" sz="2100" b="1" kern="1200" dirty="0"/>
            <a:t>(</a:t>
          </a:r>
          <a:r>
            <a:rPr lang="zh-TW" altLang="en-US" sz="2100" b="1" kern="1200" dirty="0"/>
            <a:t>職</a:t>
          </a:r>
          <a:r>
            <a:rPr lang="en-US" altLang="zh-TW" sz="2100" b="1" kern="1200" dirty="0"/>
            <a:t>)</a:t>
          </a:r>
          <a:r>
            <a:rPr lang="zh-TW" altLang="en-US" sz="2100" b="1" kern="1200" dirty="0"/>
            <a:t>五專</a:t>
          </a:r>
        </a:p>
      </dsp:txBody>
      <dsp:txXfrm>
        <a:off x="2976516" y="1890051"/>
        <a:ext cx="980293" cy="980293"/>
      </dsp:txXfrm>
    </dsp:sp>
    <dsp:sp modelId="{3BB5E7C6-A00C-4C85-AF7A-2264BEE39DDD}">
      <dsp:nvSpPr>
        <dsp:cNvPr id="0" name=""/>
        <dsp:cNvSpPr/>
      </dsp:nvSpPr>
      <dsp:spPr>
        <a:xfrm>
          <a:off x="1781485" y="646960"/>
          <a:ext cx="1386343" cy="1386343"/>
        </a:xfrm>
        <a:prstGeom prst="ellipse">
          <a:avLst/>
        </a:prstGeom>
        <a:solidFill>
          <a:schemeClr val="accent5">
            <a:hueOff val="-6490031"/>
            <a:satOff val="3463"/>
            <a:lumOff val="-15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/>
            <a:t>四技二專</a:t>
          </a:r>
        </a:p>
      </dsp:txBody>
      <dsp:txXfrm>
        <a:off x="1984510" y="849985"/>
        <a:ext cx="980293" cy="980293"/>
      </dsp:txXfrm>
    </dsp:sp>
    <dsp:sp modelId="{95C2FFAB-48D6-4213-A1D8-5EC129AC2E5C}">
      <dsp:nvSpPr>
        <dsp:cNvPr id="0" name=""/>
        <dsp:cNvSpPr/>
      </dsp:nvSpPr>
      <dsp:spPr>
        <a:xfrm>
          <a:off x="3198636" y="311773"/>
          <a:ext cx="1386343" cy="1386343"/>
        </a:xfrm>
        <a:prstGeom prst="ellipse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/>
            <a:t>大學</a:t>
          </a:r>
        </a:p>
      </dsp:txBody>
      <dsp:txXfrm>
        <a:off x="3401661" y="514798"/>
        <a:ext cx="980293" cy="980293"/>
      </dsp:txXfrm>
    </dsp:sp>
    <dsp:sp modelId="{533EE1AE-BB03-4F77-8078-3E547E81F682}">
      <dsp:nvSpPr>
        <dsp:cNvPr id="0" name=""/>
        <dsp:cNvSpPr/>
      </dsp:nvSpPr>
      <dsp:spPr>
        <a:xfrm>
          <a:off x="1165332" y="30807"/>
          <a:ext cx="4313069" cy="345045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923032" y="-923032"/>
          <a:ext cx="2384152" cy="4230216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230216" cy="1788114"/>
      </dsp:txXfrm>
    </dsp:sp>
    <dsp:sp modelId="{3FA2D15B-CF76-4202-AA22-9C6B1404492F}">
      <dsp:nvSpPr>
        <dsp:cNvPr id="0" name=""/>
        <dsp:cNvSpPr/>
      </dsp:nvSpPr>
      <dsp:spPr>
        <a:xfrm>
          <a:off x="4230216" y="0"/>
          <a:ext cx="4230216" cy="2384152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-76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2359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230216" y="0"/>
        <a:ext cx="4230216" cy="1788114"/>
      </dsp:txXfrm>
    </dsp:sp>
    <dsp:sp modelId="{E95F4473-6895-42D5-9283-BB264002653F}">
      <dsp:nvSpPr>
        <dsp:cNvPr id="0" name=""/>
        <dsp:cNvSpPr/>
      </dsp:nvSpPr>
      <dsp:spPr>
        <a:xfrm rot="10800000">
          <a:off x="0" y="2384152"/>
          <a:ext cx="4230216" cy="2384152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2980189"/>
        <a:ext cx="4230216" cy="1788114"/>
      </dsp:txXfrm>
    </dsp:sp>
    <dsp:sp modelId="{6AB11538-AE62-4BBD-9767-0683C1A64A5B}">
      <dsp:nvSpPr>
        <dsp:cNvPr id="0" name=""/>
        <dsp:cNvSpPr/>
      </dsp:nvSpPr>
      <dsp:spPr>
        <a:xfrm rot="5400000">
          <a:off x="5153247" y="1461119"/>
          <a:ext cx="2384152" cy="4230216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-14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230216" y="2980189"/>
        <a:ext cx="4230216" cy="1788114"/>
      </dsp:txXfrm>
    </dsp:sp>
    <dsp:sp modelId="{7595E15C-553B-471B-9ADC-ED155AB191E3}">
      <dsp:nvSpPr>
        <dsp:cNvPr id="0" name=""/>
        <dsp:cNvSpPr/>
      </dsp:nvSpPr>
      <dsp:spPr>
        <a:xfrm>
          <a:off x="2771794" y="1788114"/>
          <a:ext cx="2916843" cy="119207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0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2829986" y="1846306"/>
        <a:ext cx="2800459" cy="10756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2020/11/25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18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20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21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22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0504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23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30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24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28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28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28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29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29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29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30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31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32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33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34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35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36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37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38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39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40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41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42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43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44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投影片編號版面配置區 6"/>
          <p:cNvSpPr txBox="1">
            <a:spLocks noGrp="1"/>
          </p:cNvSpPr>
          <p:nvPr/>
        </p:nvSpPr>
        <p:spPr bwMode="auto">
          <a:xfrm>
            <a:off x="3851541" y="9428221"/>
            <a:ext cx="2945039" cy="4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1" tIns="45661" rIns="91321" bIns="45661" anchor="b"/>
          <a:lstStyle/>
          <a:p>
            <a:pPr algn="r" eaLnBrk="1" hangingPunct="1"/>
            <a:fld id="{89532C1E-C21A-4D02-9D77-3A1AFCF28C1B}" type="slidenum">
              <a:rPr kumimoji="0" lang="zh-TW" altLang="en-US" sz="1200">
                <a:latin typeface="Calibri" pitchFamily="34" charset="0"/>
              </a:rPr>
              <a:pPr algn="r" eaLnBrk="1" hangingPunct="1"/>
              <a:t>49</a:t>
            </a:fld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11469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14693" name="投影片編號版面配置區 3"/>
          <p:cNvSpPr txBox="1">
            <a:spLocks noGrp="1"/>
          </p:cNvSpPr>
          <p:nvPr/>
        </p:nvSpPr>
        <p:spPr bwMode="auto">
          <a:xfrm>
            <a:off x="3851541" y="9428221"/>
            <a:ext cx="2945039" cy="4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1" tIns="45661" rIns="91321" bIns="45661" anchor="b"/>
          <a:lstStyle/>
          <a:p>
            <a:pPr algn="r" defTabSz="911225" eaLnBrk="1" hangingPunct="1"/>
            <a:fld id="{01392F30-E89A-4389-A3B7-CCCBAADAC494}" type="slidenum">
              <a:rPr kumimoji="0" lang="en-US" altLang="zh-TW" sz="1200">
                <a:latin typeface="Calibri" pitchFamily="34" charset="0"/>
              </a:rPr>
              <a:pPr algn="r" defTabSz="911225" eaLnBrk="1" hangingPunct="1"/>
              <a:t>49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6377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15716" name="投影片編號版面配置區 3"/>
          <p:cNvSpPr txBox="1">
            <a:spLocks noGrp="1"/>
          </p:cNvSpPr>
          <p:nvPr/>
        </p:nvSpPr>
        <p:spPr bwMode="auto">
          <a:xfrm>
            <a:off x="3849352" y="9428221"/>
            <a:ext cx="2947228" cy="4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D66A32DF-90D6-4FE0-A1FF-FDEEDECF040D}" type="slidenum">
              <a:rPr kumimoji="0" lang="zh-TW" altLang="en-US" sz="1200">
                <a:latin typeface="Calibri" pitchFamily="34" charset="0"/>
              </a:rPr>
              <a:pPr algn="r" eaLnBrk="1" hangingPunct="1"/>
              <a:t>50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0033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65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036992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  <p:sp>
        <p:nvSpPr>
          <p:cNvPr id="1034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C1E3406-F6BE-403E-9F0E-58966DD389CC}" type="slidenum">
              <a:rPr kumimoji="0" lang="zh-TW" altLang="en-US" sz="1200"/>
              <a:pPr algn="r" eaLnBrk="1" hangingPunct="1"/>
              <a:t>76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xmlns="" val="27914395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請學校放在資料中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102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8765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103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1606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104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116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116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126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129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71140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130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157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158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158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16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microsoft.com/office/2007/relationships/diagramDrawing" Target="../diagrams/drawing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&#27599;&#20491;&#20154;&#26377;&#33258;&#24049;&#30340;&#26178;&#21312;-&#20013;&#25991;&#29256;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7.xml"/><Relationship Id="rId13" Type="http://schemas.openxmlformats.org/officeDocument/2006/relationships/slide" Target="slide147.xml"/><Relationship Id="rId3" Type="http://schemas.openxmlformats.org/officeDocument/2006/relationships/image" Target="../media/image6.png"/><Relationship Id="rId7" Type="http://schemas.openxmlformats.org/officeDocument/2006/relationships/slide" Target="slide67.xml"/><Relationship Id="rId12" Type="http://schemas.openxmlformats.org/officeDocument/2006/relationships/slide" Target="slide13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131.xml"/><Relationship Id="rId5" Type="http://schemas.openxmlformats.org/officeDocument/2006/relationships/slide" Target="slide7.xml"/><Relationship Id="rId10" Type="http://schemas.openxmlformats.org/officeDocument/2006/relationships/slide" Target="slide99.xml"/><Relationship Id="rId4" Type="http://schemas.openxmlformats.org/officeDocument/2006/relationships/slide" Target="slide3.xml"/><Relationship Id="rId9" Type="http://schemas.openxmlformats.org/officeDocument/2006/relationships/slide" Target="slide104.xml"/><Relationship Id="rId14" Type="http://schemas.openxmlformats.org/officeDocument/2006/relationships/slide" Target="slide1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20844;&#30410;&#24291;&#21578;&#21332;&#26371;%20%20%20%20%20&#27794;&#29992;&#31687;_(360p).flv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hyperlink" Target="&#26032;&#21152;&#22369;-&#35242;&#23376;&#28317;&#36890;.mp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tn.com/News.aspx?NewsID=847885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63.jpe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2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jpeg"/><Relationship Id="rId5" Type="http://schemas.openxmlformats.org/officeDocument/2006/relationships/image" Target="../media/image56.pn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6.png"/><Relationship Id="rId4" Type="http://schemas.openxmlformats.org/officeDocument/2006/relationships/hyperlink" Target="%E6%A9%9F%E6%A2%B0%E7%BE%A4.MP4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7.jpeg"/><Relationship Id="rId7" Type="http://schemas.openxmlformats.org/officeDocument/2006/relationships/image" Target="../media/image5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9.png"/><Relationship Id="rId5" Type="http://schemas.openxmlformats.org/officeDocument/2006/relationships/image" Target="../media/image69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8.jpeg"/><Relationship Id="rId9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33.png"/><Relationship Id="rId4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576263"/>
            <a:ext cx="91186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459163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2913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989138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3357554" y="3644900"/>
            <a:ext cx="5607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dirty="0"/>
              <a:t>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幸福國中校長莊文凱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3563938" y="4652963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A4E741-479B-49E9-9D6B-2905E0288309}" type="slidenum">
              <a:rPr lang="en-US" altLang="zh-TW" sz="1400" b="1">
                <a:latin typeface="Arial" pitchFamily="34" charset="0"/>
              </a:rPr>
              <a:pPr algn="r" eaLnBrk="1" hangingPunct="1"/>
              <a:t>10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7229475" y="4941888"/>
            <a:ext cx="931863" cy="431800"/>
          </a:xfrm>
          <a:prstGeom prst="ellips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endParaRPr kumimoji="0" lang="zh-TW" alt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232563" name="Group 11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4433058"/>
              </p:ext>
            </p:extLst>
          </p:nvPr>
        </p:nvGraphicFramePr>
        <p:xfrm>
          <a:off x="395288" y="1060450"/>
          <a:ext cx="8353425" cy="5200703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9840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學年度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高一新生來源 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招生容量比率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4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311,640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285,522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268,752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282,314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105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271,686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106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239,389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159%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107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226,783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212,725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46%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180%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206,874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199,770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22641" name="Rectangle 112"/>
          <p:cNvSpPr>
            <a:spLocks noChangeArrowheads="1"/>
          </p:cNvSpPr>
          <p:nvPr/>
        </p:nvSpPr>
        <p:spPr bwMode="auto">
          <a:xfrm>
            <a:off x="468313" y="601663"/>
            <a:ext cx="82788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招生容量比率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全國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xmlns="" val="200513397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xmlns="" id="{CC852A79-2FC4-48C4-9629-366A5D7B58E6}"/>
              </a:ext>
            </a:extLst>
          </p:cNvPr>
          <p:cNvSpPr/>
          <p:nvPr/>
        </p:nvSpPr>
        <p:spPr bwMode="auto">
          <a:xfrm>
            <a:off x="2540402" y="6165304"/>
            <a:ext cx="4032448" cy="620688"/>
          </a:xfrm>
          <a:prstGeom prst="wedgeRoundRectCallout">
            <a:avLst>
              <a:gd name="adj1" fmla="val -1524"/>
              <a:gd name="adj2" fmla="val -113994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招生名額以簡章為準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文字方塊 3"/>
          <p:cNvSpPr txBox="1">
            <a:spLocks noChangeArrowheads="1"/>
          </p:cNvSpPr>
          <p:nvPr/>
        </p:nvSpPr>
        <p:spPr bwMode="auto">
          <a:xfrm>
            <a:off x="250825" y="692150"/>
            <a:ext cx="8675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甄選入學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藝才班、體育班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6979" name="文字方塊 1"/>
          <p:cNvSpPr txBox="1">
            <a:spLocks noChangeArrowheads="1"/>
          </p:cNvSpPr>
          <p:nvPr/>
        </p:nvSpPr>
        <p:spPr bwMode="auto">
          <a:xfrm>
            <a:off x="287338" y="1341438"/>
            <a:ext cx="885666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武陵高中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科學班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班、舞蹈班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中大壢中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內壢高中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陽明高中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南崁高中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永豐高中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平鎮高中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大溪高中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北科附工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壽山高中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楊梅高中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觀音高中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新屋高中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666346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 ~ 03/05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科學能力檢定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110/03/13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xmlns="" val="3511385322"/>
      </p:ext>
    </p:extLst>
  </p:cSld>
  <p:clrMapOvr>
    <a:masterClrMapping/>
  </p:clrMapOvr>
  <p:transition spd="slow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7496046"/>
              </p:ext>
            </p:extLst>
          </p:nvPr>
        </p:nvGraphicFramePr>
        <p:xfrm>
          <a:off x="179388" y="3227388"/>
          <a:ext cx="8715375" cy="2628900"/>
        </p:xfrm>
        <a:graphic>
          <a:graphicData uri="http://schemas.openxmlformats.org/drawingml/2006/table">
            <a:tbl>
              <a:tblPr/>
              <a:tblGrid>
                <a:gridCol w="17477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913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藝才班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110/02/22~ 03/05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110/04/10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04/11(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美術、戲劇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110/04/17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04/19(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舞蹈、音樂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分發報名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110/06/07 ~ 06/11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聯合分發學校報到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110/07/07(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音樂、美術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110/07/08(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戲劇、舞蹈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獨招學校分發及報到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xmlns="" val="3412885969"/>
      </p:ext>
    </p:extLst>
  </p:cSld>
  <p:clrMapOvr>
    <a:masterClrMapping/>
  </p:clrMapOvr>
  <p:transition spd="slow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6215643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專業群科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110/03/15 ~ 03/19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110/04/24 ~ 04/25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110/06/10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9172956"/>
              </p:ext>
            </p:extLst>
          </p:nvPr>
        </p:nvGraphicFramePr>
        <p:xfrm>
          <a:off x="288925" y="1268413"/>
          <a:ext cx="8424862" cy="46280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1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3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696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機電整合特色班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132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endParaRPr lang="en-US" altLang="zh-TW" sz="1800" b="0" i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4517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en-US" altLang="zh-TW" sz="1800" b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endParaRPr lang="en-US" altLang="zh-TW" sz="1800" b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0899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8091251"/>
              </p:ext>
            </p:extLst>
          </p:nvPr>
        </p:nvGraphicFramePr>
        <p:xfrm>
          <a:off x="395288" y="1484313"/>
          <a:ext cx="8424862" cy="4675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5894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528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308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025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096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28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2242164"/>
                  </a:ext>
                </a:extLst>
              </a:tr>
              <a:tr h="1419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5735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270362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桃園市私立光啟高中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0519800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3799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7756585"/>
              </p:ext>
            </p:extLst>
          </p:nvPr>
        </p:nvGraphicFramePr>
        <p:xfrm>
          <a:off x="182563" y="1865313"/>
          <a:ext cx="8726487" cy="4897957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515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雙外語及程式語特色班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22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日韓國際雙語特色班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509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50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0540436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01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015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街舞表演組</a:t>
                      </a:r>
                      <a:r>
                        <a:rPr lang="zh-TW" altLang="zh-TW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古典舞蹈組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182563" y="1544638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9370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3340877"/>
              </p:ext>
            </p:extLst>
          </p:nvPr>
        </p:nvGraphicFramePr>
        <p:xfrm>
          <a:off x="222250" y="1109663"/>
          <a:ext cx="8723313" cy="5897577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080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整體造型設計特色班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照顧服務科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樂活長照特色班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8034255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多媒體互動設計特色班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家具木工科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214313" y="836613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8456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6583126"/>
              </p:ext>
            </p:extLst>
          </p:nvPr>
        </p:nvGraphicFramePr>
        <p:xfrm>
          <a:off x="395288" y="1773238"/>
          <a:ext cx="8475662" cy="4462460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43354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557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4326048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21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飲料調製特色班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83661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375413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320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557242" y="28573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zh-TW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國中畢業生升學進路階梯圖</a:t>
            </a:r>
            <a:endParaRPr lang="zh-TW" altLang="en-US" dirty="0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143614-27BD-43D1-A819-4CB2612D1391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grpSp>
        <p:nvGrpSpPr>
          <p:cNvPr id="2" name="內容版面配置區 7"/>
          <p:cNvGrpSpPr>
            <a:grpSpLocks noGrp="1"/>
          </p:cNvGrpSpPr>
          <p:nvPr/>
        </p:nvGrpSpPr>
        <p:grpSpPr bwMode="auto">
          <a:xfrm>
            <a:off x="457200" y="1571612"/>
            <a:ext cx="8229600" cy="4525963"/>
            <a:chOff x="468313" y="1460500"/>
            <a:chExt cx="8223250" cy="5186363"/>
          </a:xfrm>
        </p:grpSpPr>
        <p:grpSp>
          <p:nvGrpSpPr>
            <p:cNvPr id="3" name="群組 49"/>
            <p:cNvGrpSpPr>
              <a:grpSpLocks/>
            </p:cNvGrpSpPr>
            <p:nvPr/>
          </p:nvGrpSpPr>
          <p:grpSpPr bwMode="auto">
            <a:xfrm>
              <a:off x="468313" y="1462025"/>
              <a:ext cx="8223250" cy="5184836"/>
              <a:chOff x="33757" y="489612"/>
              <a:chExt cx="9002739" cy="5918286"/>
            </a:xfrm>
          </p:grpSpPr>
          <p:pic>
            <p:nvPicPr>
              <p:cNvPr id="14" name="Picture 2" descr="0419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矩形 14"/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16" name="矩形 15"/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17" name="向上箭號 2"/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8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9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20" name="矩形 19"/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23" name="矩形 22"/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4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4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47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8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9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0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1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2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" name="群組 24"/>
              <p:cNvGrpSpPr>
                <a:grpSpLocks/>
              </p:cNvGrpSpPr>
              <p:nvPr/>
            </p:nvGrpSpPr>
            <p:grpSpPr bwMode="auto">
              <a:xfrm flipH="1">
                <a:off x="5184058" y="3476427"/>
                <a:ext cx="3812052" cy="2438008"/>
                <a:chOff x="33757" y="3476427"/>
                <a:chExt cx="3780085" cy="2438008"/>
              </a:xfrm>
            </p:grpSpPr>
            <p:sp>
              <p:nvSpPr>
                <p:cNvPr id="41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3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5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27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8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9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0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1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32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33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34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35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36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8" name="群組 41"/>
              <p:cNvGrpSpPr>
                <a:grpSpLocks/>
              </p:cNvGrpSpPr>
              <p:nvPr/>
            </p:nvGrpSpPr>
            <p:grpSpPr bwMode="auto">
              <a:xfrm rot="-1116729">
                <a:off x="230611" y="489612"/>
                <a:ext cx="8484673" cy="4101696"/>
                <a:chOff x="-1097647" y="1150812"/>
                <a:chExt cx="6183477" cy="4181915"/>
              </a:xfrm>
            </p:grpSpPr>
            <p:sp>
              <p:nvSpPr>
                <p:cNvPr id="38" name="圖案 37"/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9" name="手繪多邊形 38"/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40" name="圖案 39"/>
                <p:cNvSpPr/>
                <p:nvPr/>
              </p:nvSpPr>
              <p:spPr>
                <a:xfrm rot="1561976" flipH="1">
                  <a:off x="2642079" y="2893786"/>
                  <a:ext cx="2443751" cy="2438941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10" name="向右箭號 9"/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向右箭號 10"/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弧形 51"/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弧形 51"/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3" name="圓角矩形圖說文字 52"/>
          <p:cNvSpPr/>
          <p:nvPr/>
        </p:nvSpPr>
        <p:spPr>
          <a:xfrm>
            <a:off x="428596" y="1357298"/>
            <a:ext cx="2143140" cy="1214446"/>
          </a:xfrm>
          <a:prstGeom prst="wedgeRoundRectCallout">
            <a:avLst>
              <a:gd name="adj1" fmla="val 116081"/>
              <a:gd name="adj2" fmla="val -4927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</a:rPr>
              <a:t>條條大路通羅馬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allAtOnce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8592625"/>
              </p:ext>
            </p:extLst>
          </p:nvPr>
        </p:nvGraphicFramePr>
        <p:xfrm>
          <a:off x="428625" y="1924007"/>
          <a:ext cx="8477249" cy="3254958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288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09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桃園市私立至善高中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農產行銷科</a:t>
                      </a:r>
                      <a:endParaRPr lang="en-US" altLang="zh-TW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13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6993980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57759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學年度合計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 共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2359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名額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86912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6078719"/>
              </p:ext>
            </p:extLst>
          </p:nvPr>
        </p:nvGraphicFramePr>
        <p:xfrm>
          <a:off x="250825" y="981075"/>
          <a:ext cx="8642350" cy="6123941"/>
        </p:xfrm>
        <a:graphic>
          <a:graphicData uri="http://schemas.openxmlformats.org/drawingml/2006/table">
            <a:tbl>
              <a:tblPr/>
              <a:tblGrid>
                <a:gridCol w="1379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25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啟英動力機械、啟英電商、啟英應日、啟英時尚造型、啟英廣設、啟英表藝、啟英餐飲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客家料理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、永平資處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飲料調製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）、永平表演藝術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、至善家具木工、至善幼兒保育、至善觀光、至善農產行銷、六和資訊、清華資訊、方曙資訊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、育達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應英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99592" y="548680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3025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2160588" cy="41751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550863" y="1773238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755650" y="476250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/>
        </p:nvGraphicFramePr>
        <p:xfrm>
          <a:off x="493713" y="1557338"/>
          <a:ext cx="8280400" cy="4238625"/>
        </p:xfrm>
        <a:graphic>
          <a:graphicData uri="http://schemas.openxmlformats.org/drawingml/2006/table">
            <a:tbl>
              <a:tblPr/>
              <a:tblGrid>
                <a:gridCol w="1919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61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395288" y="1989138"/>
          <a:ext cx="8137525" cy="2876552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62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89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xmlns="" id="{AB861931-15AA-4E42-9472-B375789E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</a:rPr>
              <a:t>110</a:t>
            </a:r>
            <a:r>
              <a:rPr lang="zh-TW" altLang="en-US" b="1" dirty="0">
                <a:solidFill>
                  <a:srgbClr val="FF0000"/>
                </a:solidFill>
              </a:rPr>
              <a:t>學年度新設市高</a:t>
            </a:r>
            <a:r>
              <a:rPr lang="en-US" altLang="zh-TW" b="1" dirty="0">
                <a:solidFill>
                  <a:srgbClr val="FF0000"/>
                </a:solidFill>
              </a:rPr>
              <a:t>-</a:t>
            </a:r>
            <a:r>
              <a:rPr lang="zh-TW" altLang="en-US" b="1" dirty="0">
                <a:solidFill>
                  <a:srgbClr val="FF0000"/>
                </a:solidFill>
              </a:rPr>
              <a:t>羅浮高中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ACB84DE8-8C25-41FA-82F5-F348808783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FF0000"/>
                </a:solidFill>
              </a:rPr>
              <a:t>招生科別：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zh-TW" dirty="0"/>
              <a:t>餐飲管理科</a:t>
            </a:r>
            <a:r>
              <a:rPr lang="en-US" altLang="zh-TW" dirty="0"/>
              <a:t>1</a:t>
            </a:r>
            <a:r>
              <a:rPr lang="zh-TW" altLang="en-US" dirty="0"/>
              <a:t>班</a:t>
            </a:r>
            <a:r>
              <a:rPr lang="en-US" altLang="zh-TW" dirty="0"/>
              <a:t>25</a:t>
            </a:r>
            <a:r>
              <a:rPr lang="zh-TW" altLang="zh-TW" dirty="0"/>
              <a:t>人</a:t>
            </a:r>
            <a:endParaRPr lang="en-US" altLang="zh-TW" dirty="0"/>
          </a:p>
          <a:p>
            <a:r>
              <a:rPr lang="en-US" altLang="zh-TW" dirty="0"/>
              <a:t> </a:t>
            </a:r>
            <a:r>
              <a:rPr lang="zh-TW" altLang="zh-TW" dirty="0"/>
              <a:t>觀光事業科</a:t>
            </a:r>
            <a:r>
              <a:rPr lang="en-US" altLang="zh-TW" dirty="0"/>
              <a:t>2</a:t>
            </a:r>
            <a:r>
              <a:rPr lang="zh-TW" altLang="en-US" dirty="0"/>
              <a:t>班</a:t>
            </a:r>
            <a:r>
              <a:rPr lang="en-US" altLang="zh-TW" dirty="0"/>
              <a:t>50</a:t>
            </a:r>
            <a:r>
              <a:rPr lang="zh-TW" altLang="zh-TW" dirty="0"/>
              <a:t>人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xmlns="" id="{1262E156-3566-42E5-8F2B-E0E8C9A1F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FF0000"/>
                </a:solidFill>
              </a:rPr>
              <a:t>招生管道：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dirty="0"/>
              <a:t>技優甄審</a:t>
            </a:r>
            <a:endParaRPr lang="en-US" altLang="zh-TW" dirty="0"/>
          </a:p>
          <a:p>
            <a:r>
              <a:rPr lang="zh-TW" altLang="en-US" dirty="0"/>
              <a:t>直升入學</a:t>
            </a:r>
            <a:r>
              <a:rPr lang="en-US" altLang="zh-TW" dirty="0"/>
              <a:t>(</a:t>
            </a:r>
            <a:r>
              <a:rPr lang="zh-TW" altLang="en-US" dirty="0"/>
              <a:t>介壽國中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免試入學志願選填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(</a:t>
            </a:r>
            <a:r>
              <a:rPr lang="zh-TW" altLang="en-US" dirty="0"/>
              <a:t>優先免試入學名額優先配置於大溪區、復興區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全國獨招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404FEE3B-EA0A-46DF-9BA1-CFD2BD4A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192336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40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3?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59387A0B-A8F2-476D-8569-71729DEFF14B}"/>
              </a:ext>
            </a:extLst>
          </p:cNvPr>
          <p:cNvSpPr txBox="1"/>
          <p:nvPr/>
        </p:nvSpPr>
        <p:spPr>
          <a:xfrm>
            <a:off x="6607837" y="52320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785813" y="822325"/>
            <a:ext cx="7286625" cy="5711825"/>
            <a:chOff x="2005584" y="822960"/>
            <a:chExt cx="7516368" cy="57097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103503"/>
              <a:ext cx="3456954" cy="140647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681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684213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89475" y="228421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468313" y="1844675"/>
            <a:ext cx="8280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819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C14ECB-DAAB-47A2-89B2-F81E20FAF67C}" type="slidenum">
              <a:rPr lang="en-US" altLang="zh-TW"/>
              <a:pPr/>
              <a:t>12</a:t>
            </a:fld>
            <a:endParaRPr lang="en-US" altLang="zh-TW"/>
          </a:p>
        </p:txBody>
      </p:sp>
      <p:pic>
        <p:nvPicPr>
          <p:cNvPr id="8196" name="Picture 2" descr="http://news.readmoo.com/wp-content/uploads/2015/01/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7313" y="1301750"/>
            <a:ext cx="6572250" cy="4910138"/>
          </a:xfr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1131888" y="1325563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/>
        </p:nvGraphicFramePr>
        <p:xfrm>
          <a:off x="323850" y="3933825"/>
          <a:ext cx="8612188" cy="23590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257300" y="1268413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>
                <a:ea typeface="標楷體" pitchFamily="65" charset="-120"/>
              </a:rPr>
              <a:t>甲生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r>
              <a:rPr lang="zh-TW" altLang="en-US">
                <a:ea typeface="標楷體" pitchFamily="65" charset="-120"/>
              </a:rPr>
              <a:t>乙生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zh-TW" altLang="en-US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121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/>
        </p:nvGraphicFramePr>
        <p:xfrm>
          <a:off x="1979613" y="1989138"/>
          <a:ext cx="6192837" cy="1981201"/>
        </p:xfrm>
        <a:graphic>
          <a:graphicData uri="http://schemas.openxmlformats.org/drawingml/2006/table">
            <a:tbl>
              <a:tblPr/>
              <a:tblGrid>
                <a:gridCol w="852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31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/>
        </p:nvGraphicFramePr>
        <p:xfrm>
          <a:off x="1979613" y="4292600"/>
          <a:ext cx="6840537" cy="2286000"/>
        </p:xfrm>
        <a:graphic>
          <a:graphicData uri="http://schemas.openxmlformats.org/drawingml/2006/table">
            <a:tbl>
              <a:tblPr/>
              <a:tblGrid>
                <a:gridCol w="9318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3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284321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3563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4356100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0" name="框架 9">
            <a:extLst/>
          </p:cNvPr>
          <p:cNvSpPr/>
          <p:nvPr/>
        </p:nvSpPr>
        <p:spPr>
          <a:xfrm>
            <a:off x="514826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5940425" y="3357563"/>
            <a:ext cx="216693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2916238" y="5876925"/>
            <a:ext cx="417671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7235825" y="5949950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8027988" y="594995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4859338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71563" y="5175250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116013" y="1643063"/>
            <a:ext cx="66262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基本條件為國中健體、藝文、綜合領域五學期平均成績達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116013" y="4143375"/>
            <a:ext cx="66960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827088" y="1916113"/>
            <a:ext cx="79216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42875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>
                <a:latin typeface="標楷體" pitchFamily="65" charset="-120"/>
                <a:ea typeface="標楷體" pitchFamily="65" charset="-120"/>
              </a:rPr>
            </a:br>
            <a:r>
              <a:rPr lang="zh-TW" altLang="en-US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143000" y="1500188"/>
            <a:ext cx="6572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785813" y="2178050"/>
            <a:ext cx="75009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/>
        </p:nvGraphicFramePr>
        <p:xfrm>
          <a:off x="684213" y="1700213"/>
          <a:ext cx="7993062" cy="3524256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41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0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44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96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大學生休學率偏高</a:t>
            </a:r>
          </a:p>
        </p:txBody>
      </p:sp>
      <p:pic>
        <p:nvPicPr>
          <p:cNvPr id="11267" name="內容版面配置區 4" descr="新聞-大學休學率創新高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33575" y="1600200"/>
            <a:ext cx="5276850" cy="4525963"/>
          </a:xfrm>
        </p:spPr>
      </p:pic>
      <p:sp>
        <p:nvSpPr>
          <p:cNvPr id="1126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4D6C14-D386-493F-A2E4-14755C7959B4}" type="slidenum">
              <a:rPr lang="en-US" altLang="zh-TW"/>
              <a:pPr/>
              <a:t>13</a:t>
            </a:fld>
            <a:endParaRPr lang="en-US" altLang="zh-TW"/>
          </a:p>
        </p:txBody>
      </p:sp>
      <p:sp>
        <p:nvSpPr>
          <p:cNvPr id="5" name="圓角矩形圖說文字 4"/>
          <p:cNvSpPr/>
          <p:nvPr/>
        </p:nvSpPr>
        <p:spPr>
          <a:xfrm>
            <a:off x="6715140" y="1714488"/>
            <a:ext cx="2286016" cy="2928958"/>
          </a:xfrm>
          <a:prstGeom prst="wedgeRoundRectCallout">
            <a:avLst>
              <a:gd name="adj1" fmla="val -105906"/>
              <a:gd name="adj2" fmla="val 19664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rgbClr val="FF0000"/>
                </a:solidFill>
              </a:rPr>
              <a:t>100</a:t>
            </a:r>
            <a:r>
              <a:rPr lang="zh-TW" altLang="en-US" b="1" dirty="0">
                <a:solidFill>
                  <a:srgbClr val="FF0000"/>
                </a:solidFill>
              </a:rPr>
              <a:t>學年度</a:t>
            </a:r>
            <a:r>
              <a:rPr lang="en-US" altLang="zh-TW" b="1" dirty="0">
                <a:solidFill>
                  <a:srgbClr val="FF0000"/>
                </a:solidFill>
              </a:rPr>
              <a:t>~103</a:t>
            </a:r>
            <a:r>
              <a:rPr lang="zh-TW" altLang="en-US" b="1" dirty="0">
                <a:solidFill>
                  <a:srgbClr val="FF0000"/>
                </a:solidFill>
              </a:rPr>
              <a:t>學年度，休學率</a:t>
            </a:r>
            <a:r>
              <a:rPr lang="en-US" altLang="zh-TW" b="1" dirty="0">
                <a:solidFill>
                  <a:srgbClr val="FF0000"/>
                </a:solidFill>
              </a:rPr>
              <a:t>&gt;5%</a:t>
            </a:r>
            <a:r>
              <a:rPr lang="zh-TW" altLang="en-US" b="1" dirty="0">
                <a:solidFill>
                  <a:srgbClr val="FF0000"/>
                </a:solidFill>
              </a:rPr>
              <a:t>；</a:t>
            </a:r>
            <a:r>
              <a:rPr lang="en-US" altLang="zh-TW" b="1" dirty="0">
                <a:solidFill>
                  <a:srgbClr val="FF0000"/>
                </a:solidFill>
              </a:rPr>
              <a:t>104</a:t>
            </a:r>
            <a:r>
              <a:rPr lang="zh-TW" altLang="en-US" b="1" dirty="0">
                <a:solidFill>
                  <a:srgbClr val="FF0000"/>
                </a:solidFill>
              </a:rPr>
              <a:t>學年度</a:t>
            </a:r>
            <a:r>
              <a:rPr lang="en-US" altLang="zh-TW" b="1" dirty="0">
                <a:solidFill>
                  <a:srgbClr val="FF0000"/>
                </a:solidFill>
              </a:rPr>
              <a:t>&gt;6%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214282" y="3929066"/>
            <a:ext cx="1857388" cy="1571636"/>
          </a:xfrm>
          <a:prstGeom prst="wedgeRoundRectCallout">
            <a:avLst>
              <a:gd name="adj1" fmla="val 100005"/>
              <a:gd name="adj2" fmla="val 37680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公立大學休學率也</a:t>
            </a:r>
            <a:r>
              <a:rPr lang="en-US" altLang="zh-TW" b="1" dirty="0">
                <a:solidFill>
                  <a:srgbClr val="FF0000"/>
                </a:solidFill>
              </a:rPr>
              <a:t>&gt;3%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109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59675" y="1932237"/>
            <a:ext cx="523875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23813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23813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/>
          <p:cNvSpPr txBox="1">
            <a:spLocks noChangeArrowheads="1"/>
          </p:cNvSpPr>
          <p:nvPr/>
        </p:nvSpPr>
        <p:spPr bwMode="auto">
          <a:xfrm>
            <a:off x="611188" y="1557338"/>
            <a:ext cx="6551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40291" name="文字方塊 1"/>
          <p:cNvSpPr txBox="1">
            <a:spLocks noChangeArrowheads="1"/>
          </p:cNvSpPr>
          <p:nvPr/>
        </p:nvSpPr>
        <p:spPr bwMode="auto">
          <a:xfrm>
            <a:off x="179388" y="2420938"/>
            <a:ext cx="89646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國際文憑課程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(IBDP)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專班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每班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25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人，另有收費標準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zh-TW" altLang="en-US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文字方塊 3"/>
          <p:cNvSpPr txBox="1">
            <a:spLocks noChangeArrowheads="1"/>
          </p:cNvSpPr>
          <p:nvPr/>
        </p:nvSpPr>
        <p:spPr bwMode="auto">
          <a:xfrm>
            <a:off x="571500" y="312738"/>
            <a:ext cx="85725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</a:p>
          <a:p>
            <a:pPr>
              <a:buFont typeface="Arial" pitchFamily="34" charset="0"/>
              <a:buNone/>
            </a:pP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大園高中；以簡章為準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43FDA560-FEBF-43FF-A5CD-A4AC9A3B2BC8}"/>
              </a:ext>
            </a:extLst>
          </p:cNvPr>
          <p:cNvSpPr txBox="1"/>
          <p:nvPr/>
        </p:nvSpPr>
        <p:spPr>
          <a:xfrm>
            <a:off x="2267744" y="2060848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測驗科目：</a:t>
            </a:r>
            <a:endParaRPr lang="en-US" altLang="zh-TW" sz="4000" b="1" dirty="0">
              <a:solidFill>
                <a:srgbClr val="FF0000"/>
              </a:solidFill>
            </a:endParaRPr>
          </a:p>
          <a:p>
            <a:r>
              <a:rPr lang="en-US" altLang="zh-TW" sz="4000" b="1" dirty="0"/>
              <a:t>1.</a:t>
            </a:r>
            <a:r>
              <a:rPr lang="zh-TW" altLang="zh-TW" sz="4000" b="1" dirty="0"/>
              <a:t>英文閱讀理解</a:t>
            </a:r>
            <a:endParaRPr lang="en-US" altLang="zh-TW" sz="4000" b="1" dirty="0"/>
          </a:p>
          <a:p>
            <a:r>
              <a:rPr lang="en-US" altLang="zh-TW" sz="4000" b="1" dirty="0"/>
              <a:t>2.</a:t>
            </a:r>
            <a:r>
              <a:rPr lang="zh-TW" altLang="en-US" sz="4000" b="1" dirty="0"/>
              <a:t>英文</a:t>
            </a:r>
            <a:r>
              <a:rPr lang="zh-TW" altLang="zh-TW" sz="4000" b="1" dirty="0"/>
              <a:t>寫作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323850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395288" y="1557338"/>
            <a:ext cx="82073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5/17-21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6/4-6/9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6/15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6/17-6/28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7/12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110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6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/>
        </p:nvGraphicFramePr>
        <p:xfrm>
          <a:off x="684213" y="1916113"/>
          <a:ext cx="7920037" cy="4781019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休學主因</a:t>
            </a:r>
            <a:r>
              <a:rPr lang="en-US" altLang="zh-TW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志趣不符</a:t>
            </a:r>
          </a:p>
        </p:txBody>
      </p:sp>
      <p:pic>
        <p:nvPicPr>
          <p:cNvPr id="12291" name="內容版面配置區 4" descr="新聞-大學休學率105學年再創新高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51125" y="1309688"/>
            <a:ext cx="3921125" cy="5119687"/>
          </a:xfrm>
        </p:spPr>
      </p:pic>
      <p:sp>
        <p:nvSpPr>
          <p:cNvPr id="12292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962645-E785-4E69-B4FF-6225A0F515EB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5" name="圓角矩形 4"/>
          <p:cNvSpPr/>
          <p:nvPr/>
        </p:nvSpPr>
        <p:spPr>
          <a:xfrm>
            <a:off x="2571736" y="2714620"/>
            <a:ext cx="4071966" cy="5715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圖說文字 5"/>
          <p:cNvSpPr/>
          <p:nvPr/>
        </p:nvSpPr>
        <p:spPr>
          <a:xfrm>
            <a:off x="214282" y="1285860"/>
            <a:ext cx="2143140" cy="3071834"/>
          </a:xfrm>
          <a:prstGeom prst="wedgeRoundRectCallout">
            <a:avLst>
              <a:gd name="adj1" fmla="val 60288"/>
              <a:gd name="adj2" fmla="val 5422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rgbClr val="FF0000"/>
                </a:solidFill>
              </a:rPr>
              <a:t>105</a:t>
            </a:r>
            <a:r>
              <a:rPr lang="zh-TW" altLang="en-US" b="1" dirty="0">
                <a:solidFill>
                  <a:srgbClr val="FF0000"/>
                </a:solidFill>
              </a:rPr>
              <a:t>學年度休學率創新高，退學人數突破</a:t>
            </a:r>
            <a:r>
              <a:rPr lang="en-US" altLang="zh-TW" b="1" dirty="0">
                <a:solidFill>
                  <a:srgbClr val="FF0000"/>
                </a:solidFill>
              </a:rPr>
              <a:t>9</a:t>
            </a:r>
            <a:r>
              <a:rPr lang="zh-TW" altLang="en-US" b="1" dirty="0">
                <a:solidFill>
                  <a:srgbClr val="FF0000"/>
                </a:solidFill>
              </a:rPr>
              <a:t>萬人。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140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141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142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143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144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145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146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683568" y="2492896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808995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940696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E67B79E7-763D-4FAE-A78E-EA8764D1A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33308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85F35E84-BBE6-4D0B-9620-C6D2F60A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7347"/>
            <a:ext cx="9144000" cy="349577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C087759-55A9-4A4F-88C9-A610CEEF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現在更嚴重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!!!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91CDDC1-05AA-4DB6-8861-A11D68B5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E6B3D7C3-1E50-417E-A402-129C3C71F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39799"/>
            <a:ext cx="9144000" cy="5129561"/>
          </a:xfrm>
          <a:prstGeom prst="rect">
            <a:avLst/>
          </a:prstGeom>
        </p:spPr>
      </p:pic>
      <p:sp>
        <p:nvSpPr>
          <p:cNvPr id="11" name="圓角矩形 4">
            <a:extLst>
              <a:ext uri="{FF2B5EF4-FFF2-40B4-BE49-F238E27FC236}">
                <a16:creationId xmlns:a16="http://schemas.microsoft.com/office/drawing/2014/main" xmlns="" id="{FB914797-38CB-445D-AD81-CF2CB72C6924}"/>
              </a:ext>
            </a:extLst>
          </p:cNvPr>
          <p:cNvSpPr/>
          <p:nvPr/>
        </p:nvSpPr>
        <p:spPr>
          <a:xfrm>
            <a:off x="4517217" y="1539799"/>
            <a:ext cx="4071966" cy="5715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599558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52" y="764704"/>
            <a:ext cx="9036495" cy="597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38" y="620688"/>
            <a:ext cx="9144000" cy="62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696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07950" y="3716338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2036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/>
          <a:srcRect l="27045" t="9524" r="27442" b="10714"/>
          <a:stretch>
            <a:fillRect/>
          </a:stretch>
        </p:blipFill>
        <p:spPr bwMode="auto">
          <a:xfrm>
            <a:off x="571472" y="872991"/>
            <a:ext cx="5929354" cy="584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群組 7"/>
          <p:cNvGrpSpPr/>
          <p:nvPr/>
        </p:nvGrpSpPr>
        <p:grpSpPr>
          <a:xfrm>
            <a:off x="6143636" y="1643050"/>
            <a:ext cx="2857520" cy="4500594"/>
            <a:chOff x="6143636" y="1643050"/>
            <a:chExt cx="2857520" cy="4500594"/>
          </a:xfrm>
        </p:grpSpPr>
        <p:pic>
          <p:nvPicPr>
            <p:cNvPr id="6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6143636" y="1643050"/>
              <a:ext cx="2857520" cy="4500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072330" y="1928802"/>
              <a:ext cx="1857388" cy="4000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ea typeface="微軟正黑體" pitchFamily="34" charset="-120"/>
                </a:rPr>
                <a:t>以距離幸福國中</a:t>
              </a:r>
              <a:r>
                <a:rPr lang="en-US" altLang="zh-TW" sz="2800" b="1" dirty="0">
                  <a:ea typeface="微軟正黑體" pitchFamily="34" charset="-120"/>
                </a:rPr>
                <a:t>10KM</a:t>
              </a:r>
              <a:r>
                <a:rPr lang="zh-TW" altLang="en-US" sz="2800" b="1" dirty="0">
                  <a:ea typeface="微軟正黑體" pitchFamily="34" charset="-120"/>
                </a:rPr>
                <a:t>範圍為例。</a:t>
              </a:r>
              <a:endParaRPr lang="en-US" altLang="zh-TW" sz="2800" b="1" dirty="0">
                <a:ea typeface="微軟正黑體" pitchFamily="34" charset="-120"/>
              </a:endParaRPr>
            </a:p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ea typeface="微軟正黑體" pitchFamily="34" charset="-120"/>
                </a:rPr>
                <a:t>續點進去，可以連結到該校之資訊與網站。</a:t>
              </a:r>
            </a:p>
          </p:txBody>
        </p:sp>
      </p:grp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1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75" y="764704"/>
            <a:ext cx="914400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88422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8423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188424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8419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AEBD41A0-631A-474C-99DC-889EDAD43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737" y="1333120"/>
            <a:ext cx="8772525" cy="552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0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3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0" y="2228850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371975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0" y="5065713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430213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kumimoji="1" lang="en-US" altLang="zh-TW" sz="32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95288" y="908050"/>
            <a:ext cx="6148387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412610" y="378904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6227763" y="1535219"/>
            <a:ext cx="27479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6637F21B-0688-4239-A8CC-DBB2B031E6C6}"/>
              </a:ext>
            </a:extLst>
          </p:cNvPr>
          <p:cNvSpPr txBox="1"/>
          <p:nvPr/>
        </p:nvSpPr>
        <p:spPr>
          <a:xfrm>
            <a:off x="899592" y="5589240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  <a:hlinkClick r:id="rId2" action="ppaction://hlinkfile"/>
              </a:rPr>
              <a:t>人生像馬拉松，每個人都有自己的方向。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  <a:hlinkClick r:id="rId4" action="ppaction://hlinkfile"/>
              </a:rPr>
              <a:t>每個人也都有屬於自己的一片天。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680363" y="1480425"/>
            <a:ext cx="8271352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20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20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ea typeface="標楷體" pitchFamily="65" charset="-120"/>
              </a:rPr>
              <a:t>最應該探索自我的時間就是在</a:t>
            </a:r>
            <a:r>
              <a:rPr lang="en-US" altLang="zh-TW" sz="2200">
                <a:ea typeface="標楷體" pitchFamily="65" charset="-120"/>
              </a:rPr>
              <a:t>『</a:t>
            </a:r>
            <a:r>
              <a:rPr lang="zh-TW" altLang="en-US" sz="220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200">
                <a:ea typeface="標楷體" pitchFamily="65" charset="-120"/>
              </a:rPr>
              <a:t>』</a:t>
            </a:r>
            <a:r>
              <a:rPr lang="zh-TW" altLang="en-US" sz="220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395288" y="6237288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" name="AutoShape 10"/>
          <p:cNvGrpSpPr>
            <a:grpSpLocks/>
          </p:cNvGrpSpPr>
          <p:nvPr/>
        </p:nvGrpSpPr>
        <p:grpSpPr bwMode="auto">
          <a:xfrm>
            <a:off x="1476375" y="476250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0"/>
            <a:ext cx="655161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2484438" y="1412875"/>
            <a:ext cx="2016125" cy="86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765175"/>
            <a:ext cx="7151688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403350" y="692150"/>
            <a:ext cx="2232025" cy="10080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403350" y="3933825"/>
            <a:ext cx="2808288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0"/>
            <a:ext cx="66960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0" y="4005263"/>
            <a:ext cx="2339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00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940425" y="1125538"/>
            <a:ext cx="2879725" cy="5032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214422"/>
            <a:ext cx="8229600" cy="491174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110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年度重要日程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甄選入學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桃連區免試入學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桃連區特色招生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考試入學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五專免試入學簡介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3" action="ppaction://hlinksldjump"/>
              </a:rPr>
              <a:t>適性入學宣導網的說明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4" action="ppaction://hlinksldjump"/>
              </a:rPr>
              <a:t>結語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83518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635375" y="4508500"/>
            <a:ext cx="4608513" cy="1441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835150" y="1844675"/>
            <a:ext cx="2016125" cy="6477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0"/>
            <a:ext cx="56165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39750" y="260350"/>
            <a:ext cx="931863" cy="17287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130" y="0"/>
            <a:ext cx="9144000" cy="64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7104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109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611319D5-7A8A-4350-A201-449CF86AB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45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EC7D6C4-83BE-4B25-B8DC-5852732DB70F}"/>
              </a:ext>
            </a:extLst>
          </p:cNvPr>
          <p:cNvSpPr/>
          <p:nvPr/>
        </p:nvSpPr>
        <p:spPr bwMode="auto">
          <a:xfrm>
            <a:off x="35496" y="2492896"/>
            <a:ext cx="9073008" cy="19442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02752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6057900" y="635635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25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2471738" y="34925"/>
            <a:ext cx="4037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1252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25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xmlns="" id="{3FF57749-6E7E-45AD-9EAD-182E332FE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要與孩子能對話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E698A1ED-3F60-4AD7-9209-90094F2C5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hlinkClick r:id="rId3" action="ppaction://hlinkfile"/>
              </a:rPr>
              <a:t>說正向話語、說鼓勵的話。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>
                <a:hlinkClick r:id="rId4" action="ppaction://hlinkfile"/>
              </a:rPr>
              <a:t>找優點，讚美優點，正向循環。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C74A3741-CD52-4ED9-A7A4-D8D24788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00696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75F9CFE5-8710-49C3-9266-9AD9C8F61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7" t="6795" r="2184" b="3471"/>
          <a:stretch/>
        </p:blipFill>
        <p:spPr>
          <a:xfrm>
            <a:off x="-10746" y="1556792"/>
            <a:ext cx="4078690" cy="51847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107950" y="2276475"/>
            <a:ext cx="9036050" cy="42624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16-17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7-13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2/18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桃園體育場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3528" y="832863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229600" cy="725488"/>
          </a:xfrm>
        </p:spPr>
        <p:txBody>
          <a:bodyPr/>
          <a:lstStyle/>
          <a:p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28775"/>
            <a:ext cx="3186113" cy="47418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3779838" y="1628775"/>
            <a:ext cx="5364162" cy="4760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19223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24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493206" y="5862071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33166" y="726919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6148151"/>
              </p:ext>
            </p:extLst>
          </p:nvPr>
        </p:nvGraphicFramePr>
        <p:xfrm>
          <a:off x="971602" y="1869713"/>
          <a:ext cx="7200797" cy="3791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727">
                  <a:extLst>
                    <a:ext uri="{9D8B030D-6E8A-4147-A177-3AD203B41FA5}">
                      <a16:colId xmlns:a16="http://schemas.microsoft.com/office/drawing/2014/main" xmlns="" val="2467269009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xmlns="" val="2268493357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xmlns="" val="2662123160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xmlns="" val="3645994474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xmlns="" val="422095650"/>
                    </a:ext>
                  </a:extLst>
                </a:gridCol>
                <a:gridCol w="1203090">
                  <a:extLst>
                    <a:ext uri="{9D8B030D-6E8A-4147-A177-3AD203B41FA5}">
                      <a16:colId xmlns:a16="http://schemas.microsoft.com/office/drawing/2014/main" xmlns="" val="3584730343"/>
                    </a:ext>
                  </a:extLst>
                </a:gridCol>
              </a:tblGrid>
              <a:tr h="56858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統計項目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桃連區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基北區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中投區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台南區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高雄區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5344971"/>
                  </a:ext>
                </a:extLst>
              </a:tr>
              <a:tr h="56960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報名人數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16,371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34,312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23,765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11,167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17,412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89312295"/>
                  </a:ext>
                </a:extLst>
              </a:tr>
              <a:tr h="56960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錄取人數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16,220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33,638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23,611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11,031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17,219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99198356"/>
                  </a:ext>
                </a:extLst>
              </a:tr>
              <a:tr h="56858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99.08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98.04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99.35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98.78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98.89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16039967"/>
                  </a:ext>
                </a:extLst>
              </a:tr>
              <a:tr h="757578">
                <a:tc>
                  <a:txBody>
                    <a:bodyPr/>
                    <a:lstStyle/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第</a:t>
                      </a:r>
                      <a:r>
                        <a:rPr lang="en-US" sz="1400" kern="100">
                          <a:effectLst/>
                        </a:rPr>
                        <a:t>1</a:t>
                      </a:r>
                      <a:r>
                        <a:rPr lang="zh-TW" sz="1400" kern="100">
                          <a:effectLst/>
                        </a:rPr>
                        <a:t>志願</a:t>
                      </a:r>
                      <a:endParaRPr lang="zh-TW" sz="1200" kern="100">
                        <a:effectLst/>
                      </a:endParaRPr>
                    </a:p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59.64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26.84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39.35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48.42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39.1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71964814"/>
                  </a:ext>
                </a:extLst>
              </a:tr>
              <a:tr h="757578">
                <a:tc>
                  <a:txBody>
                    <a:bodyPr/>
                    <a:lstStyle/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前</a:t>
                      </a:r>
                      <a:r>
                        <a:rPr lang="en-US" sz="1400" kern="100">
                          <a:effectLst/>
                        </a:rPr>
                        <a:t>3</a:t>
                      </a:r>
                      <a:r>
                        <a:rPr lang="zh-TW" sz="1400" kern="100">
                          <a:effectLst/>
                        </a:rPr>
                        <a:t>志願</a:t>
                      </a:r>
                      <a:endParaRPr lang="zh-TW" sz="1200" kern="100">
                        <a:effectLst/>
                      </a:endParaRPr>
                    </a:p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93.64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70.23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69.03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79.16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71.03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95494732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123728" y="1854960"/>
            <a:ext cx="1291129" cy="390669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81075"/>
            <a:ext cx="76327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81075"/>
            <a:ext cx="748982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1457325" y="6021388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74FA2503-AF46-4F32-B388-9CCF2AD5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選擇所愛，不隨波逐流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xmlns="" id="{50F5F265-D29B-468E-96C3-A037F97BD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hlinkClick r:id="rId3"/>
              </a:rPr>
              <a:t>沒去讀台大！指考榜首選清大材料　</a:t>
            </a:r>
            <a:r>
              <a:rPr lang="en-US" altLang="zh-TW" b="1" dirty="0">
                <a:hlinkClick r:id="rId3"/>
              </a:rPr>
              <a:t>10</a:t>
            </a:r>
            <a:r>
              <a:rPr lang="zh-TW" altLang="en-US" b="1" dirty="0">
                <a:hlinkClick r:id="rId3"/>
              </a:rPr>
              <a:t>年後近況網全跪了</a:t>
            </a:r>
            <a:endParaRPr lang="zh-TW" altLang="en-US" b="1" dirty="0"/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F6377627-73DD-4CE5-876D-7E474FAF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084778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升學管道簡介</a:t>
            </a: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sz="half" idx="1"/>
          </p:nvPr>
        </p:nvGraphicFramePr>
        <p:xfrm>
          <a:off x="2357422" y="1643050"/>
          <a:ext cx="6643734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668FFA-A708-47A2-A1FF-2444A91F7B2B}" type="slidenum">
              <a:rPr lang="en-US" altLang="zh-TW"/>
              <a:pPr/>
              <a:t>48</a:t>
            </a:fld>
            <a:endParaRPr lang="en-US" altLang="zh-TW"/>
          </a:p>
        </p:txBody>
      </p:sp>
      <p:sp>
        <p:nvSpPr>
          <p:cNvPr id="8" name="圓角矩形圖說文字 7"/>
          <p:cNvSpPr/>
          <p:nvPr/>
        </p:nvSpPr>
        <p:spPr>
          <a:xfrm>
            <a:off x="214282" y="2643182"/>
            <a:ext cx="3143272" cy="2571768"/>
          </a:xfrm>
          <a:prstGeom prst="wedgeRoundRectCallout">
            <a:avLst>
              <a:gd name="adj1" fmla="val 99371"/>
              <a:gd name="adj2" fmla="val 671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FF0000"/>
                </a:solidFill>
              </a:rPr>
              <a:t>1.</a:t>
            </a:r>
            <a:r>
              <a:rPr lang="zh-TW" altLang="en-US" sz="2000" b="1" dirty="0">
                <a:solidFill>
                  <a:srgbClr val="FF0000"/>
                </a:solidFill>
              </a:rPr>
              <a:t>知己知彼，同時瞭解大學與四技二專升學管道，以協助孩子適性升學規劃之整體性。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algn="ctr"/>
            <a:r>
              <a:rPr lang="en-US" altLang="zh-TW" sz="2000" b="1" dirty="0">
                <a:solidFill>
                  <a:srgbClr val="FF0000"/>
                </a:solidFill>
              </a:rPr>
              <a:t>2.</a:t>
            </a:r>
            <a:r>
              <a:rPr lang="zh-TW" altLang="en-US" sz="2000" b="1" dirty="0">
                <a:solidFill>
                  <a:srgbClr val="FF0000"/>
                </a:solidFill>
              </a:rPr>
              <a:t>高中</a:t>
            </a:r>
            <a:r>
              <a:rPr lang="en-US" altLang="zh-TW" sz="2000" b="1" dirty="0">
                <a:solidFill>
                  <a:srgbClr val="FF0000"/>
                </a:solidFill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</a:rPr>
              <a:t>職</a:t>
            </a:r>
            <a:r>
              <a:rPr lang="en-US" altLang="zh-TW" sz="2000" b="1" dirty="0">
                <a:solidFill>
                  <a:srgbClr val="FF0000"/>
                </a:solidFill>
              </a:rPr>
              <a:t>)</a:t>
            </a:r>
            <a:r>
              <a:rPr lang="zh-TW" altLang="en-US" sz="2000" b="1" dirty="0">
                <a:solidFill>
                  <a:srgbClr val="FF0000"/>
                </a:solidFill>
              </a:rPr>
              <a:t>五專升學管道作法多為升大學之簡易版。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520AEFB4-AFC6-4296-A318-BF3A02496943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grpSp>
        <p:nvGrpSpPr>
          <p:cNvPr id="2" name="群組 17416"/>
          <p:cNvGrpSpPr>
            <a:grpSpLocks/>
          </p:cNvGrpSpPr>
          <p:nvPr/>
        </p:nvGrpSpPr>
        <p:grpSpPr bwMode="auto">
          <a:xfrm>
            <a:off x="107981" y="1799763"/>
            <a:ext cx="8893175" cy="3789825"/>
            <a:chOff x="42754" y="2969568"/>
            <a:chExt cx="8766353" cy="3744416"/>
          </a:xfrm>
        </p:grpSpPr>
        <p:cxnSp>
          <p:nvCxnSpPr>
            <p:cNvPr id="26" name="直線單箭頭接點 25"/>
            <p:cNvCxnSpPr/>
            <p:nvPr/>
          </p:nvCxnSpPr>
          <p:spPr>
            <a:xfrm>
              <a:off x="42754" y="6061497"/>
              <a:ext cx="1691616" cy="0"/>
            </a:xfrm>
            <a:prstGeom prst="straightConnector1">
              <a:avLst/>
            </a:prstGeom>
            <a:ln w="19050">
              <a:solidFill>
                <a:srgbClr val="000099"/>
              </a:solidFill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群組 28"/>
            <p:cNvGrpSpPr>
              <a:grpSpLocks/>
            </p:cNvGrpSpPr>
            <p:nvPr/>
          </p:nvGrpSpPr>
          <p:grpSpPr bwMode="auto">
            <a:xfrm>
              <a:off x="42754" y="2969568"/>
              <a:ext cx="8766353" cy="3744416"/>
              <a:chOff x="179513" y="2996952"/>
              <a:chExt cx="8766353" cy="3744416"/>
            </a:xfrm>
          </p:grpSpPr>
          <p:sp>
            <p:nvSpPr>
              <p:cNvPr id="7" name="圓角矩形 6"/>
              <p:cNvSpPr/>
              <p:nvPr/>
            </p:nvSpPr>
            <p:spPr>
              <a:xfrm>
                <a:off x="2005707" y="3143277"/>
                <a:ext cx="6364290" cy="541125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/>
                    <a:ea typeface="標楷體"/>
                  </a:rPr>
                  <a:t>高中、高職、五專多元入學管道</a:t>
                </a:r>
                <a:endParaRPr kumimoji="0" lang="zh-TW" altLang="en-US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圓角矩形 7"/>
              <p:cNvSpPr/>
              <p:nvPr/>
            </p:nvSpPr>
            <p:spPr>
              <a:xfrm>
                <a:off x="1908685" y="3789491"/>
                <a:ext cx="1258148" cy="936381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免試</a:t>
                </a:r>
                <a:r>
                  <a: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/>
                </a:r>
                <a:br>
                  <a: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</a:b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入學</a:t>
                </a:r>
              </a:p>
            </p:txBody>
          </p:sp>
          <p:sp>
            <p:nvSpPr>
              <p:cNvPr id="9" name="圓角矩形 8"/>
              <p:cNvSpPr/>
              <p:nvPr/>
            </p:nvSpPr>
            <p:spPr>
              <a:xfrm>
                <a:off x="3234122" y="3819291"/>
                <a:ext cx="1873139" cy="934813"/>
              </a:xfrm>
              <a:prstGeom prst="roundRect">
                <a:avLst/>
              </a:prstGeom>
              <a:solidFill>
                <a:srgbClr val="DD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申請入學</a:t>
                </a:r>
                <a:endParaRPr kumimoji="0" lang="en-US" altLang="zh-TW" sz="28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五專申請抽籤</a:t>
                </a:r>
                <a:r>
                  <a:rPr kumimoji="0" lang="en-US" altLang="zh-TW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)</a:t>
                </a:r>
                <a:endParaRPr kumimoji="0" lang="zh-TW" altLang="en-US" sz="16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11" name="圓角矩形 10"/>
              <p:cNvSpPr/>
              <p:nvPr/>
            </p:nvSpPr>
            <p:spPr>
              <a:xfrm>
                <a:off x="5187069" y="3828702"/>
                <a:ext cx="1225287" cy="934813"/>
              </a:xfrm>
              <a:prstGeom prst="roundRect">
                <a:avLst/>
              </a:prstGeom>
              <a:solidFill>
                <a:srgbClr val="E1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甄選入學</a:t>
                </a:r>
                <a:endParaRPr kumimoji="0" lang="en-US" altLang="zh-TW" sz="28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12" name="圓角矩形 11"/>
              <p:cNvSpPr/>
              <p:nvPr/>
            </p:nvSpPr>
            <p:spPr>
              <a:xfrm>
                <a:off x="6504682" y="3828702"/>
                <a:ext cx="2305041" cy="934813"/>
              </a:xfrm>
              <a:prstGeom prst="roundRect">
                <a:avLst/>
              </a:prstGeom>
              <a:solidFill>
                <a:srgbClr val="E1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登記分發</a:t>
                </a:r>
                <a:r>
                  <a: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/>
                </a:r>
                <a:br>
                  <a: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</a:b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入學</a:t>
                </a:r>
                <a:endParaRPr kumimoji="0" lang="en-US" altLang="zh-TW" sz="28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cxnSp>
            <p:nvCxnSpPr>
              <p:cNvPr id="5" name="直線單箭頭接點 4"/>
              <p:cNvCxnSpPr/>
              <p:nvPr/>
            </p:nvCxnSpPr>
            <p:spPr>
              <a:xfrm>
                <a:off x="179513" y="4437272"/>
                <a:ext cx="1729172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圓角矩形 14"/>
              <p:cNvSpPr/>
              <p:nvPr/>
            </p:nvSpPr>
            <p:spPr>
              <a:xfrm>
                <a:off x="598896" y="3789491"/>
                <a:ext cx="1117311" cy="71993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kumimoji="0" lang="zh-TW" altLang="en-US" sz="2800" b="1">
                    <a:solidFill>
                      <a:srgbClr val="000099"/>
                    </a:solidFill>
                    <a:latin typeface="標楷體" pitchFamily="65" charset="-120"/>
                    <a:ea typeface="標楷體" pitchFamily="65" charset="-120"/>
                  </a:rPr>
                  <a:t>過去</a:t>
                </a:r>
              </a:p>
            </p:txBody>
          </p:sp>
          <p:sp>
            <p:nvSpPr>
              <p:cNvPr id="16" name="圓角矩形 15"/>
              <p:cNvSpPr/>
              <p:nvPr/>
            </p:nvSpPr>
            <p:spPr>
              <a:xfrm>
                <a:off x="1908685" y="4964281"/>
                <a:ext cx="4600692" cy="1585733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免試入學</a:t>
                </a:r>
                <a:endParaRPr kumimoji="0" lang="zh-TW" altLang="en-US" sz="28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17" name="圓角矩形 16"/>
              <p:cNvSpPr/>
              <p:nvPr/>
            </p:nvSpPr>
            <p:spPr>
              <a:xfrm>
                <a:off x="6562583" y="4843509"/>
                <a:ext cx="2306606" cy="1681409"/>
              </a:xfrm>
              <a:prstGeom prst="roundRect">
                <a:avLst/>
              </a:prstGeom>
              <a:solidFill>
                <a:srgbClr val="E1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18" name="圓角矩形 17"/>
              <p:cNvSpPr/>
              <p:nvPr/>
            </p:nvSpPr>
            <p:spPr>
              <a:xfrm>
                <a:off x="6593880" y="5660686"/>
                <a:ext cx="1012465" cy="89089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甄選</a:t>
                </a:r>
                <a:r>
                  <a:rPr kumimoji="0" lang="zh-TW" altLang="en-US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入學</a:t>
                </a:r>
                <a:endParaRPr kumimoji="0" lang="en-US" altLang="zh-TW" sz="2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19" name="圓角矩形 18"/>
              <p:cNvSpPr/>
              <p:nvPr/>
            </p:nvSpPr>
            <p:spPr>
              <a:xfrm>
                <a:off x="7398219" y="5660686"/>
                <a:ext cx="1547647" cy="89089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考試分發</a:t>
                </a:r>
                <a:r>
                  <a:rPr kumimoji="0" lang="en-US" altLang="zh-TW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/>
                </a:r>
                <a:br>
                  <a:rPr kumimoji="0" lang="en-US" altLang="zh-TW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</a:br>
                <a:r>
                  <a:rPr kumimoji="0" lang="zh-TW" altLang="en-US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入學</a:t>
                </a:r>
                <a:endParaRPr kumimoji="0" lang="en-US" altLang="zh-TW" sz="2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endParaRPr>
              </a:p>
            </p:txBody>
          </p:sp>
          <p:cxnSp>
            <p:nvCxnSpPr>
              <p:cNvPr id="14" name="直線接點 13"/>
              <p:cNvCxnSpPr>
                <a:endCxn id="17" idx="3"/>
              </p:cNvCxnSpPr>
              <p:nvPr/>
            </p:nvCxnSpPr>
            <p:spPr>
              <a:xfrm>
                <a:off x="6562583" y="5684213"/>
                <a:ext cx="2306606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/>
              <p:cNvCxnSpPr/>
              <p:nvPr/>
            </p:nvCxnSpPr>
            <p:spPr>
              <a:xfrm>
                <a:off x="7548445" y="5684213"/>
                <a:ext cx="0" cy="84070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圓角矩形 26"/>
              <p:cNvSpPr/>
              <p:nvPr/>
            </p:nvSpPr>
            <p:spPr>
              <a:xfrm>
                <a:off x="179513" y="5183868"/>
                <a:ext cx="1729172" cy="89560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2800" b="1" dirty="0">
                    <a:solidFill>
                      <a:srgbClr val="000099"/>
                    </a:solidFill>
                    <a:latin typeface="標楷體" pitchFamily="65" charset="-120"/>
                    <a:ea typeface="標楷體" pitchFamily="65" charset="-120"/>
                  </a:rPr>
                  <a:t>103</a:t>
                </a:r>
                <a:br>
                  <a:rPr kumimoji="0" lang="en-US" altLang="zh-TW" sz="2800" b="1" dirty="0">
                    <a:solidFill>
                      <a:srgbClr val="000099"/>
                    </a:solidFill>
                    <a:latin typeface="標楷體" pitchFamily="65" charset="-120"/>
                    <a:ea typeface="標楷體" pitchFamily="65" charset="-120"/>
                  </a:rPr>
                </a:br>
                <a:r>
                  <a:rPr kumimoji="0" lang="zh-TW" altLang="en-US" sz="2800" b="1" dirty="0">
                    <a:solidFill>
                      <a:srgbClr val="000099"/>
                    </a:solidFill>
                    <a:latin typeface="標楷體" pitchFamily="65" charset="-120"/>
                    <a:ea typeface="標楷體" pitchFamily="65" charset="-120"/>
                  </a:rPr>
                  <a:t>學年度起</a:t>
                </a:r>
              </a:p>
            </p:txBody>
          </p:sp>
          <p:sp>
            <p:nvSpPr>
              <p:cNvPr id="28" name="圓角矩形 27"/>
              <p:cNvSpPr/>
              <p:nvPr/>
            </p:nvSpPr>
            <p:spPr>
              <a:xfrm>
                <a:off x="179513" y="2997408"/>
                <a:ext cx="8766353" cy="3743960"/>
              </a:xfrm>
              <a:prstGeom prst="roundRect">
                <a:avLst/>
              </a:prstGeom>
              <a:noFill/>
              <a:ln w="222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sp>
          <p:nvSpPr>
            <p:cNvPr id="20" name="圓角矩形 19"/>
            <p:cNvSpPr/>
            <p:nvPr/>
          </p:nvSpPr>
          <p:spPr>
            <a:xfrm>
              <a:off x="6425824" y="4816125"/>
              <a:ext cx="2306606" cy="8893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特色招生</a:t>
              </a:r>
              <a:endParaRPr kumimoji="0" lang="en-US" altLang="zh-TW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18436" name="Line 25"/>
          <p:cNvSpPr>
            <a:spLocks noChangeShapeType="1"/>
          </p:cNvSpPr>
          <p:nvPr/>
        </p:nvSpPr>
        <p:spPr bwMode="auto">
          <a:xfrm flipV="1">
            <a:off x="2124075" y="2708275"/>
            <a:ext cx="5472113" cy="865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8437" name="Line 26"/>
          <p:cNvSpPr>
            <a:spLocks noChangeShapeType="1"/>
          </p:cNvSpPr>
          <p:nvPr/>
        </p:nvSpPr>
        <p:spPr bwMode="auto">
          <a:xfrm>
            <a:off x="2124075" y="2781300"/>
            <a:ext cx="6119813" cy="7191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/>
          <p:cNvSpPr>
            <a:spLocks noChangeArrowheads="1"/>
          </p:cNvSpPr>
          <p:nvPr/>
        </p:nvSpPr>
        <p:spPr bwMode="auto">
          <a:xfrm>
            <a:off x="4365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：</a:t>
            </a:r>
          </a:p>
        </p:txBody>
      </p:sp>
      <p:sp>
        <p:nvSpPr>
          <p:cNvPr id="29" name="標題 2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國中畢業生升學管道圖</a:t>
            </a:r>
          </a:p>
        </p:txBody>
      </p:sp>
      <p:sp>
        <p:nvSpPr>
          <p:cNvPr id="31" name="向上箭號圖說文字 30"/>
          <p:cNvSpPr/>
          <p:nvPr/>
        </p:nvSpPr>
        <p:spPr>
          <a:xfrm>
            <a:off x="2285984" y="4786322"/>
            <a:ext cx="3786214" cy="1857388"/>
          </a:xfrm>
          <a:prstGeom prst="up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全國分成</a:t>
            </a:r>
            <a:r>
              <a:rPr lang="en-US" altLang="zh-TW" sz="2000" b="1" dirty="0">
                <a:solidFill>
                  <a:srgbClr val="FF0000"/>
                </a:solidFill>
              </a:rPr>
              <a:t>15</a:t>
            </a:r>
            <a:r>
              <a:rPr lang="zh-TW" altLang="en-US" sz="2000" b="1" dirty="0">
                <a:solidFill>
                  <a:srgbClr val="FF0000"/>
                </a:solidFill>
              </a:rPr>
              <a:t>個免試就學區，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採計會考</a:t>
            </a:r>
            <a:r>
              <a:rPr lang="en-US" altLang="zh-TW" sz="2000" b="1" dirty="0">
                <a:solidFill>
                  <a:srgbClr val="FF0000"/>
                </a:solidFill>
              </a:rPr>
              <a:t>”</a:t>
            </a:r>
            <a:r>
              <a:rPr lang="zh-TW" altLang="en-US" sz="2000" b="1" dirty="0">
                <a:solidFill>
                  <a:srgbClr val="FF0000"/>
                </a:solidFill>
              </a:rPr>
              <a:t>積分</a:t>
            </a:r>
            <a:r>
              <a:rPr lang="en-US" altLang="zh-TW" sz="2000" b="1" dirty="0">
                <a:solidFill>
                  <a:srgbClr val="FF0000"/>
                </a:solidFill>
              </a:rPr>
              <a:t>”</a:t>
            </a:r>
            <a:r>
              <a:rPr lang="zh-TW" altLang="en-US" sz="2000" b="1" dirty="0">
                <a:solidFill>
                  <a:srgbClr val="FF0000"/>
                </a:solidFill>
              </a:rPr>
              <a:t>，跨區有限制。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我們是</a:t>
            </a:r>
            <a:r>
              <a:rPr lang="en-US" altLang="zh-TW" sz="2000" b="1" dirty="0">
                <a:solidFill>
                  <a:srgbClr val="FF0000"/>
                </a:solidFill>
              </a:rPr>
              <a:t>-</a:t>
            </a:r>
            <a:r>
              <a:rPr lang="zh-TW" altLang="en-US" sz="2000" b="1" dirty="0">
                <a:solidFill>
                  <a:srgbClr val="FF0000"/>
                </a:solidFill>
              </a:rPr>
              <a:t>桃連區。</a:t>
            </a:r>
          </a:p>
        </p:txBody>
      </p:sp>
      <p:sp>
        <p:nvSpPr>
          <p:cNvPr id="32" name="向上箭號圖說文字 31"/>
          <p:cNvSpPr/>
          <p:nvPr/>
        </p:nvSpPr>
        <p:spPr>
          <a:xfrm>
            <a:off x="6572264" y="5286388"/>
            <a:ext cx="2428892" cy="1285884"/>
          </a:xfrm>
          <a:prstGeom prst="up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不受區域限制，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不採計會考</a:t>
            </a:r>
            <a:r>
              <a:rPr lang="en-US" altLang="zh-TW" sz="2000" b="1" dirty="0">
                <a:solidFill>
                  <a:srgbClr val="FF0000"/>
                </a:solidFill>
              </a:rPr>
              <a:t>”</a:t>
            </a:r>
            <a:r>
              <a:rPr lang="zh-TW" altLang="en-US" sz="2000" b="1" dirty="0">
                <a:solidFill>
                  <a:srgbClr val="FF0000"/>
                </a:solidFill>
              </a:rPr>
              <a:t>積分</a:t>
            </a:r>
            <a:r>
              <a:rPr lang="en-US" altLang="zh-TW" sz="2000" b="1" dirty="0">
                <a:solidFill>
                  <a:srgbClr val="FF0000"/>
                </a:solidFill>
              </a:rPr>
              <a:t>”</a:t>
            </a:r>
            <a:r>
              <a:rPr lang="zh-TW" altLang="en-US" sz="2000" b="1" dirty="0">
                <a:solidFill>
                  <a:srgbClr val="FF0000"/>
                </a:solidFill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 animBg="1"/>
      <p:bldP spid="32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21803" y="550372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51520" y="742663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7344096"/>
              </p:ext>
            </p:extLst>
          </p:nvPr>
        </p:nvGraphicFramePr>
        <p:xfrm>
          <a:off x="1331640" y="1995729"/>
          <a:ext cx="7200799" cy="3089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9959">
                  <a:extLst>
                    <a:ext uri="{9D8B030D-6E8A-4147-A177-3AD203B41FA5}">
                      <a16:colId xmlns:a16="http://schemas.microsoft.com/office/drawing/2014/main" xmlns="" val="2203435472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xmlns="" val="1980636526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xmlns="" val="2170600985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xmlns="" val="3214883027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xmlns="" val="1587259250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xmlns="" val="432434045"/>
                    </a:ext>
                  </a:extLst>
                </a:gridCol>
              </a:tblGrid>
              <a:tr h="596564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學年度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108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107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106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08850297"/>
                  </a:ext>
                </a:extLst>
              </a:tr>
              <a:tr h="1246445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spc="-150">
                          <a:effectLst/>
                        </a:rPr>
                        <a:t>前</a:t>
                      </a:r>
                      <a:r>
                        <a:rPr lang="en-US" sz="1400" kern="100" spc="-150">
                          <a:effectLst/>
                        </a:rPr>
                        <a:t>3</a:t>
                      </a:r>
                      <a:r>
                        <a:rPr lang="zh-TW" sz="1400" kern="100" spc="-150">
                          <a:effectLst/>
                        </a:rPr>
                        <a:t>志願錄取率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93.64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93.62%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93.7%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92.32%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87.28%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32586556"/>
                  </a:ext>
                </a:extLst>
              </a:tr>
              <a:tr h="1246445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總錄取率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99.08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98.61%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98.66%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98.70%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96.39%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20101502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987824" y="1968381"/>
            <a:ext cx="1291129" cy="318290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83812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3"/>
          <p:cNvSpPr txBox="1">
            <a:spLocks noGrp="1"/>
          </p:cNvSpPr>
          <p:nvPr/>
        </p:nvSpPr>
        <p:spPr bwMode="auto">
          <a:xfrm>
            <a:off x="6542088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3353202-046C-4AD4-B49D-3FD08EF79DC7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50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820304" y="4509120"/>
          <a:ext cx="3672408" cy="5760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39552" y="1700808"/>
          <a:ext cx="3953160" cy="23040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600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788024" y="1628500"/>
          <a:ext cx="3581400" cy="28800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000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標題 2"/>
          <p:cNvSpPr>
            <a:spLocks noGrp="1"/>
          </p:cNvSpPr>
          <p:nvPr>
            <p:ph type="title" idx="4294967295"/>
          </p:nvPr>
        </p:nvSpPr>
        <p:spPr>
          <a:xfrm>
            <a:off x="928662" y="214298"/>
            <a:ext cx="7632700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國中畢業生多元升學管道</a:t>
            </a:r>
          </a:p>
        </p:txBody>
      </p:sp>
      <p:pic>
        <p:nvPicPr>
          <p:cNvPr id="19463" name="圖片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5570538"/>
            <a:ext cx="3887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860032" y="5085184"/>
          <a:ext cx="3305087" cy="156667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2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8032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0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3009900" y="2852738"/>
            <a:ext cx="3262313" cy="101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60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複雜嗎？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升大學呢？</a:t>
            </a:r>
          </a:p>
        </p:txBody>
      </p:sp>
      <p:sp>
        <p:nvSpPr>
          <p:cNvPr id="3078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79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8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689688-2616-475F-9558-4DF019B46FE1}" type="slidenum">
              <a:rPr lang="en-US" altLang="zh-TW"/>
              <a:pPr/>
              <a:t>51</a:t>
            </a:fld>
            <a:endParaRPr lang="en-US" altLang="zh-TW"/>
          </a:p>
        </p:txBody>
      </p:sp>
      <p:graphicFrame>
        <p:nvGraphicFramePr>
          <p:cNvPr id="3074" name="物件 6"/>
          <p:cNvGraphicFramePr>
            <a:graphicFrameLocks noChangeAspect="1"/>
          </p:cNvGraphicFramePr>
          <p:nvPr/>
        </p:nvGraphicFramePr>
        <p:xfrm>
          <a:off x="179388" y="1600200"/>
          <a:ext cx="4167187" cy="4852988"/>
        </p:xfrm>
        <a:graphic>
          <a:graphicData uri="http://schemas.openxmlformats.org/presentationml/2006/ole">
            <p:oleObj spid="_x0000_s94225" name="PhotoImpact" r:id="rId3" imgW="6011114" imgH="5325218" progId="PI3.Image">
              <p:embed/>
            </p:oleObj>
          </a:graphicData>
        </a:graphic>
      </p:graphicFrame>
      <p:graphicFrame>
        <p:nvGraphicFramePr>
          <p:cNvPr id="3075" name="物件 7"/>
          <p:cNvGraphicFramePr>
            <a:graphicFrameLocks noChangeAspect="1"/>
          </p:cNvGraphicFramePr>
          <p:nvPr/>
        </p:nvGraphicFramePr>
        <p:xfrm>
          <a:off x="4427538" y="1600200"/>
          <a:ext cx="4440237" cy="4852988"/>
        </p:xfrm>
        <a:graphic>
          <a:graphicData uri="http://schemas.openxmlformats.org/presentationml/2006/ole">
            <p:oleObj spid="_x0000_s94226" name="PhotoImpact" r:id="rId4" imgW="5611008" imgH="5249008" progId="PI3.Image">
              <p:embed/>
            </p:oleObj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/>
        </p:nvGraphicFramePr>
        <p:xfrm>
          <a:off x="1119188" y="2349500"/>
          <a:ext cx="7058025" cy="3609975"/>
        </p:xfrm>
        <a:graphic>
          <a:graphicData uri="http://schemas.openxmlformats.org/presentationml/2006/ole">
            <p:oleObj spid="_x0000_s94227" name="PhotoImpact" r:id="rId5" imgW="7059010" imgH="3610479" progId="PI3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升四技二專呢？</a:t>
            </a:r>
          </a:p>
        </p:txBody>
      </p:sp>
      <p:sp>
        <p:nvSpPr>
          <p:cNvPr id="4100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101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10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E828D8-71C3-4107-B3CA-988055745943}" type="slidenum">
              <a:rPr lang="en-US" altLang="zh-TW"/>
              <a:pPr/>
              <a:t>52</a:t>
            </a:fld>
            <a:endParaRPr lang="en-US" altLang="zh-TW"/>
          </a:p>
        </p:txBody>
      </p:sp>
      <p:graphicFrame>
        <p:nvGraphicFramePr>
          <p:cNvPr id="4098" name="物件 5"/>
          <p:cNvGraphicFramePr>
            <a:graphicFrameLocks noChangeAspect="1"/>
          </p:cNvGraphicFramePr>
          <p:nvPr/>
        </p:nvGraphicFramePr>
        <p:xfrm>
          <a:off x="434975" y="1447800"/>
          <a:ext cx="8251825" cy="4789488"/>
        </p:xfrm>
        <a:graphic>
          <a:graphicData uri="http://schemas.openxmlformats.org/presentationml/2006/ole">
            <p:oleObj spid="_x0000_s95239" name="PhotoImpact" r:id="rId3" imgW="11555438" imgH="6706536" progId="PI3.Image">
              <p:embed/>
            </p:oleObj>
          </a:graphicData>
        </a:graphic>
      </p:graphicFrame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939800" y="2990850"/>
            <a:ext cx="7264400" cy="830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4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國中生升學應該簡單多了</a:t>
            </a:r>
            <a:r>
              <a:rPr lang="en-US" altLang="zh-TW" sz="4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4800" b="1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28775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z="400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1042988" y="5445125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1031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1031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2411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1020763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1020763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6147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5148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4252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3779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2490054" y="3272227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1193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3791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6786563" y="3344863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1020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1020763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6148388" y="1403350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484188" y="3783013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527050" y="1736725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8235950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0" y="2060575"/>
            <a:ext cx="3240088" cy="4537075"/>
          </a:xfrm>
        </p:spPr>
        <p:txBody>
          <a:bodyPr/>
          <a:lstStyle/>
          <a:p>
            <a:pPr marL="273050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33425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153988" y="1141413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3902075" y="1260475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8725" y="3284538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2075" y="3251200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3902075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1176338" y="2674938"/>
            <a:ext cx="7967662" cy="3922712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大學校院相關科系：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384175" y="116363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0" y="2495550"/>
            <a:ext cx="4826000" cy="4183063"/>
          </a:xfrm>
        </p:spPr>
        <p:txBody>
          <a:bodyPr/>
          <a:lstStyle/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323850" y="981075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688" y="1890713"/>
            <a:ext cx="22320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005263"/>
            <a:ext cx="3725863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90713"/>
            <a:ext cx="261143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/>
        </p:nvGraphicFramePr>
        <p:xfrm>
          <a:off x="68263" y="1293813"/>
          <a:ext cx="8964612" cy="4911852"/>
        </p:xfrm>
        <a:graphic>
          <a:graphicData uri="http://schemas.openxmlformats.org/drawingml/2006/table">
            <a:tbl>
              <a:tblPr/>
              <a:tblGrid>
                <a:gridCol w="1349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401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75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054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133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6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446088" y="620713"/>
            <a:ext cx="8697912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719138" y="1700213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3995738" y="1989138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5780088" y="1989138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3995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5780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5780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5780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3995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5780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3995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5780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3995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5780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3995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5780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4000496" y="4214818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5786446" y="4214818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39552" y="5013176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8789387"/>
              </p:ext>
            </p:extLst>
          </p:nvPr>
        </p:nvGraphicFramePr>
        <p:xfrm>
          <a:off x="1043607" y="2294876"/>
          <a:ext cx="6048672" cy="1804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8307">
                  <a:extLst>
                    <a:ext uri="{9D8B030D-6E8A-4147-A177-3AD203B41FA5}">
                      <a16:colId xmlns:a16="http://schemas.microsoft.com/office/drawing/2014/main" xmlns="" val="254185441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xmlns="" val="1283432225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xmlns="" val="3941859150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xmlns="" val="537544458"/>
                    </a:ext>
                  </a:extLst>
                </a:gridCol>
              </a:tblGrid>
              <a:tr h="583989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學年度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08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4354298"/>
                  </a:ext>
                </a:extLst>
              </a:tr>
              <a:tr h="1220173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spc="-150" dirty="0">
                          <a:effectLst/>
                        </a:rPr>
                        <a:t>第</a:t>
                      </a:r>
                      <a:r>
                        <a:rPr lang="en-US" altLang="zh-TW" sz="1400" kern="100" spc="-150" dirty="0">
                          <a:effectLst/>
                        </a:rPr>
                        <a:t>1</a:t>
                      </a:r>
                      <a:r>
                        <a:rPr lang="zh-TW" sz="1400" kern="100" spc="-150" dirty="0">
                          <a:effectLst/>
                        </a:rPr>
                        <a:t>志願錄取率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</a:t>
                      </a: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4.34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131840" y="2243955"/>
            <a:ext cx="1291129" cy="185956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9512" y="711522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6230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19200" y="2695575"/>
            <a:ext cx="7843838" cy="2706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6681788" y="2652713"/>
            <a:ext cx="2303462" cy="1352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998538" y="2698750"/>
          <a:ext cx="8064500" cy="2957513"/>
        </p:xfrm>
        <a:graphic>
          <a:graphicData uri="http://schemas.openxmlformats.org/drawingml/2006/table">
            <a:tbl>
              <a:tblPr/>
              <a:tblGrid>
                <a:gridCol w="1554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97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74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558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810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556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785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86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/>
        </p:nvGraphicFramePr>
        <p:xfrm>
          <a:off x="971550" y="2376488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460375" y="6151563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2020/11/25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6556375" y="6151563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62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250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250825" y="115888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042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250825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83125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6372225" y="3500438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76200" y="6400800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2020/11/25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63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9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1476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547813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5867400" y="2852738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9388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9388" y="2781300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4427538" y="1052513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5707063" y="1325563"/>
            <a:ext cx="3436937" cy="3686175"/>
          </a:xfrm>
          <a:prstGeom prst="wedgeEllipseCallout">
            <a:avLst>
              <a:gd name="adj1" fmla="val 3821"/>
              <a:gd name="adj2" fmla="val 55144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13" y="5040313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4638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179388" y="1700213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5325"/>
            <a:ext cx="7561262" cy="5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827584" y="2348880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67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807899255"/>
              </p:ext>
            </p:extLst>
          </p:nvPr>
        </p:nvGraphicFramePr>
        <p:xfrm>
          <a:off x="500034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857224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0452224"/>
              </p:ext>
            </p:extLst>
          </p:nvPr>
        </p:nvGraphicFramePr>
        <p:xfrm>
          <a:off x="341313" y="1628775"/>
          <a:ext cx="8567738" cy="4495801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68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9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391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48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66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07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國中教育會考題目示例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4BDBB-713F-4356-83AB-28D2EB487FDC}" type="slidenum">
              <a:rPr lang="en-US" altLang="zh-TW" smtClean="0"/>
              <a:pPr>
                <a:defRPr/>
              </a:pPr>
              <a:t>70</a:t>
            </a:fld>
            <a:endParaRPr lang="en-US" altLang="zh-TW"/>
          </a:p>
        </p:txBody>
      </p:sp>
      <p:pic>
        <p:nvPicPr>
          <p:cNvPr id="2314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6210" y="2285992"/>
            <a:ext cx="4038600" cy="214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14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6210" y="4500570"/>
            <a:ext cx="4038600" cy="180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向下箭號圖說文字 8"/>
          <p:cNvSpPr/>
          <p:nvPr/>
        </p:nvSpPr>
        <p:spPr>
          <a:xfrm>
            <a:off x="2643174" y="1285860"/>
            <a:ext cx="3929090" cy="1428760"/>
          </a:xfrm>
          <a:prstGeom prst="downArrow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結合圖表、生活，從中擷取資訊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時事當題幹使用。</a:t>
            </a:r>
          </a:p>
        </p:txBody>
      </p:sp>
      <p:sp>
        <p:nvSpPr>
          <p:cNvPr id="10" name="向上箭號圖說文字 9"/>
          <p:cNvSpPr/>
          <p:nvPr/>
        </p:nvSpPr>
        <p:spPr>
          <a:xfrm>
            <a:off x="5286380" y="4572008"/>
            <a:ext cx="3643338" cy="1714488"/>
          </a:xfrm>
          <a:prstGeom prst="upArrow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文字閱讀量大，須完整讀完題幹與答案，才能理解與作答。</a:t>
            </a: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428868"/>
            <a:ext cx="3929058" cy="197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5F26D2F-6F0B-4FAB-A60F-24C88454F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國中教育會考題目示例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76BA8222-6E6F-453A-A06B-41B92DB04F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12480" y="1700808"/>
            <a:ext cx="3780000" cy="4971596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B9834D3-C2FB-4799-96F4-B49E9395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F129A648-3BA7-4925-B701-4E4840BA7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96752"/>
            <a:ext cx="3780000" cy="554575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CA5E99D-EB6B-4D0E-97B0-2DB8B09E59A4}"/>
              </a:ext>
            </a:extLst>
          </p:cNvPr>
          <p:cNvSpPr/>
          <p:nvPr/>
        </p:nvSpPr>
        <p:spPr bwMode="auto">
          <a:xfrm>
            <a:off x="3492302" y="1251928"/>
            <a:ext cx="2952328" cy="432048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新細明體" pitchFamily="18" charset="-120"/>
              </a:rPr>
              <a:t>閱讀、理解、應用</a:t>
            </a:r>
          </a:p>
        </p:txBody>
      </p:sp>
    </p:spTree>
    <p:extLst>
      <p:ext uri="{BB962C8B-B14F-4D97-AF65-F5344CB8AC3E}">
        <p14:creationId xmlns:p14="http://schemas.microsoft.com/office/powerpoint/2010/main" xmlns="" val="194581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F0CFBE9-B508-4D98-B9A6-3C8FC5CB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國中教育會考題目示例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965C0A75-F5C3-49BE-9E3A-D128CFDA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E9B98F90-53AF-4821-B2B7-D2B5A1632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8" y="1969351"/>
            <a:ext cx="4140000" cy="181968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39A50B94-BD7D-45EA-950D-439357B8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68" y="3861048"/>
            <a:ext cx="4140000" cy="2874461"/>
          </a:xfrm>
          <a:prstGeom prst="rect">
            <a:avLst/>
          </a:prstGeom>
        </p:spPr>
      </p:pic>
      <p:sp>
        <p:nvSpPr>
          <p:cNvPr id="13" name="向下箭號圖說文字 8">
            <a:extLst>
              <a:ext uri="{FF2B5EF4-FFF2-40B4-BE49-F238E27FC236}">
                <a16:creationId xmlns:a16="http://schemas.microsoft.com/office/drawing/2014/main" xmlns="" id="{90632AC3-7D19-49F1-91F9-7F65089F9998}"/>
              </a:ext>
            </a:extLst>
          </p:cNvPr>
          <p:cNvSpPr/>
          <p:nvPr/>
        </p:nvSpPr>
        <p:spPr>
          <a:xfrm>
            <a:off x="107504" y="1124744"/>
            <a:ext cx="3929090" cy="1063020"/>
          </a:xfrm>
          <a:prstGeom prst="downArrowCallout">
            <a:avLst>
              <a:gd name="adj1" fmla="val 25000"/>
              <a:gd name="adj2" fmla="val 21040"/>
              <a:gd name="adj3" fmla="val 25000"/>
              <a:gd name="adj4" fmla="val 5816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能閱讀完整文章，理解內容。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文言文亦同。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F7CB6654-841D-483B-9A48-2CE27D051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4" y="1174871"/>
            <a:ext cx="4140000" cy="2928944"/>
          </a:xfrm>
          <a:prstGeom prst="rect">
            <a:avLst/>
          </a:prstGeom>
        </p:spPr>
      </p:pic>
      <p:sp>
        <p:nvSpPr>
          <p:cNvPr id="15" name="向上箭號圖說文字 9">
            <a:extLst>
              <a:ext uri="{FF2B5EF4-FFF2-40B4-BE49-F238E27FC236}">
                <a16:creationId xmlns:a16="http://schemas.microsoft.com/office/drawing/2014/main" xmlns="" id="{FC80177F-D1B9-4EC1-B6CA-1EB42ABCA729}"/>
              </a:ext>
            </a:extLst>
          </p:cNvPr>
          <p:cNvSpPr/>
          <p:nvPr/>
        </p:nvSpPr>
        <p:spPr>
          <a:xfrm>
            <a:off x="5286380" y="4572008"/>
            <a:ext cx="3643338" cy="1714488"/>
          </a:xfrm>
          <a:prstGeom prst="upArrow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非選題結合生活應用，須讀完題幹並理解，再依據思考流程寫出計算過程。</a:t>
            </a:r>
          </a:p>
        </p:txBody>
      </p:sp>
    </p:spTree>
    <p:extLst>
      <p:ext uri="{BB962C8B-B14F-4D97-AF65-F5344CB8AC3E}">
        <p14:creationId xmlns:p14="http://schemas.microsoft.com/office/powerpoint/2010/main" xmlns="" val="339087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400" b="1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400" b="1">
                <a:solidFill>
                  <a:srgbClr val="333399"/>
                </a:solidFill>
              </a:rPr>
              <a:t>。</a:t>
            </a:r>
            <a:endParaRPr lang="en-US" altLang="zh-TW" sz="3400" b="1">
              <a:solidFill>
                <a:srgbClr val="333399"/>
              </a:solidFill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>
                <a:solidFill>
                  <a:srgbClr val="003366"/>
                </a:solidFill>
              </a:rPr>
              <a:t/>
            </a:r>
            <a:br>
              <a:rPr lang="zh-TW" altLang="en-US">
                <a:solidFill>
                  <a:srgbClr val="003366"/>
                </a:solidFill>
              </a:rPr>
            </a:br>
            <a:endParaRPr lang="zh-TW" altLang="en-US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1115616" y="-149758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018" y="1434630"/>
            <a:ext cx="5925964" cy="542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>
            <a:extLst/>
          </p:cNvPr>
          <p:cNvSpPr/>
          <p:nvPr/>
        </p:nvSpPr>
        <p:spPr>
          <a:xfrm>
            <a:off x="1907704" y="914959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>
            <a:extLst/>
          </p:cNvPr>
          <p:cNvSpPr/>
          <p:nvPr/>
        </p:nvSpPr>
        <p:spPr>
          <a:xfrm>
            <a:off x="4294038" y="993242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>
            <a:extLst/>
          </p:cNvPr>
          <p:cNvGraphicFramePr>
            <a:graphicFrameLocks noGrp="1"/>
          </p:cNvGraphicFramePr>
          <p:nvPr/>
        </p:nvGraphicFramePr>
        <p:xfrm>
          <a:off x="1149350" y="2062163"/>
          <a:ext cx="6845300" cy="517554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17" marB="454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34219" name="Rectangle 11">
            <a:extLst/>
          </p:cNvPr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9" name="文字方塊 88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年會考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D2C40D23-11E3-4D26-9C10-29D922315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54" y="641350"/>
            <a:ext cx="9169558" cy="621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495183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B9DA5FE-7514-4104-B62A-1088C2AC662F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76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sp>
        <p:nvSpPr>
          <p:cNvPr id="4" name="文字方塊 3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年會考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8EBB9721-DD96-4BE4-B69E-8593EB0A2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836712"/>
            <a:ext cx="9174391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480268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200" b="1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440836077"/>
              </p:ext>
            </p:extLst>
          </p:nvPr>
        </p:nvGraphicFramePr>
        <p:xfrm>
          <a:off x="539552" y="1412776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>
                <a:latin typeface="微軟正黑體" pitchFamily="34" charset="-120"/>
                <a:ea typeface="標楷體" pitchFamily="65" charset="-120"/>
              </a:rPr>
            </a:br>
            <a:r>
              <a:rPr lang="zh-TW" altLang="en-US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914400" y="1384300"/>
            <a:ext cx="8229600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   評閱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2051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2699792" y="5877272"/>
            <a:ext cx="648072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27784" y="573966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+mn-ea"/>
                <a:ea typeface="+mn-ea"/>
              </a:rPr>
              <a:t>5,684</a:t>
            </a:r>
            <a:endParaRPr lang="zh-TW" altLang="en-US" sz="2400" b="1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860572601"/>
              </p:ext>
            </p:extLst>
          </p:nvPr>
        </p:nvGraphicFramePr>
        <p:xfrm>
          <a:off x="323528" y="1628800"/>
          <a:ext cx="8569325" cy="3829050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48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115888"/>
            <a:ext cx="45434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95288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6337300" y="692150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44463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68313" y="908720"/>
            <a:ext cx="8280400" cy="3014663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68313" y="3786188"/>
            <a:ext cx="82804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5965825" y="1198563"/>
            <a:ext cx="3178175" cy="1158875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071563"/>
            <a:ext cx="40513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671763"/>
            <a:ext cx="38798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4500563" y="1143000"/>
            <a:ext cx="4643437" cy="17145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27138"/>
            <a:ext cx="3963987" cy="405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433638"/>
            <a:ext cx="4170363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5616575" y="1412875"/>
            <a:ext cx="3527425" cy="478155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44600"/>
            <a:ext cx="50165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4929188" y="1143000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2357438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>
                <a:latin typeface="微軟正黑體" pitchFamily="34" charset="-120"/>
                <a:ea typeface="標楷體" pitchFamily="65" charset="-120"/>
              </a:rPr>
            </a:br>
            <a:r>
              <a:rPr lang="zh-TW" altLang="en-US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476672"/>
            <a:ext cx="778192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91060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037" y="548680"/>
            <a:ext cx="7781925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15464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11188" y="971550"/>
            <a:ext cx="8137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 hangingPunct="1"/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96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109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學年度國中畢業生將由每年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31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7,975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19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9,700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人。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101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國中畢業生人數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跌破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30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萬人，約為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28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5,552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人</a:t>
            </a:r>
            <a:r>
              <a:rPr lang="en-US" altLang="en-US" sz="2400" dirty="0"/>
              <a:t>，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109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國中畢業生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</a:rPr>
              <a:t>跌破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</a:rPr>
              <a:t>20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</a:rPr>
              <a:t>萬人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，約為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19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9,770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1258888" y="188913"/>
            <a:ext cx="6697662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國中畢業生數趨勢圖</a:t>
            </a:r>
          </a:p>
        </p:txBody>
      </p:sp>
      <p:grpSp>
        <p:nvGrpSpPr>
          <p:cNvPr id="21510" name="Group 5"/>
          <p:cNvGrpSpPr>
            <a:grpSpLocks/>
          </p:cNvGrpSpPr>
          <p:nvPr/>
        </p:nvGrpSpPr>
        <p:grpSpPr bwMode="auto">
          <a:xfrm>
            <a:off x="503238" y="2492375"/>
            <a:ext cx="8640762" cy="4176713"/>
            <a:chOff x="580" y="1434"/>
            <a:chExt cx="4990" cy="2631"/>
          </a:xfrm>
        </p:grpSpPr>
        <p:grpSp>
          <p:nvGrpSpPr>
            <p:cNvPr id="21512" name="Group 152"/>
            <p:cNvGrpSpPr>
              <a:grpSpLocks/>
            </p:cNvGrpSpPr>
            <p:nvPr/>
          </p:nvGrpSpPr>
          <p:grpSpPr bwMode="auto">
            <a:xfrm>
              <a:off x="1070" y="3882"/>
              <a:ext cx="4500" cy="183"/>
              <a:chOff x="1726" y="8597"/>
              <a:chExt cx="9908" cy="403"/>
            </a:xfrm>
          </p:grpSpPr>
          <p:sp>
            <p:nvSpPr>
              <p:cNvPr id="21602" name="Rectangle 13"/>
              <p:cNvSpPr>
                <a:spLocks noChangeArrowheads="1"/>
              </p:cNvSpPr>
              <p:nvPr/>
            </p:nvSpPr>
            <p:spPr bwMode="auto">
              <a:xfrm>
                <a:off x="10900" y="8599"/>
                <a:ext cx="734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/>
                <a:r>
                  <a:rPr kumimoji="0" lang="zh-TW" altLang="en-US" sz="1000">
                    <a:solidFill>
                      <a:srgbClr val="000000"/>
                    </a:solidFill>
                    <a:latin typeface="標楷體" pitchFamily="65" charset="-120"/>
                  </a:rPr>
                  <a:t>學年度</a:t>
                </a:r>
                <a:endParaRPr kumimoji="0" lang="zh-TW" altLang="en-US" sz="1800"/>
              </a:p>
            </p:txBody>
          </p:sp>
          <p:sp>
            <p:nvSpPr>
              <p:cNvPr id="21603" name="Rectangle 78"/>
              <p:cNvSpPr>
                <a:spLocks noChangeArrowheads="1"/>
              </p:cNvSpPr>
              <p:nvPr/>
            </p:nvSpPr>
            <p:spPr bwMode="auto">
              <a:xfrm>
                <a:off x="2376" y="8597"/>
                <a:ext cx="331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97</a:t>
                </a:r>
                <a:endParaRPr kumimoji="0" lang="en-US" altLang="zh-TW" sz="1800"/>
              </a:p>
            </p:txBody>
          </p:sp>
          <p:sp>
            <p:nvSpPr>
              <p:cNvPr id="21604" name="Rectangle 79"/>
              <p:cNvSpPr>
                <a:spLocks noChangeArrowheads="1"/>
              </p:cNvSpPr>
              <p:nvPr/>
            </p:nvSpPr>
            <p:spPr bwMode="auto">
              <a:xfrm>
                <a:off x="3028" y="8597"/>
                <a:ext cx="33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98</a:t>
                </a:r>
                <a:endParaRPr kumimoji="0" lang="en-US" altLang="zh-TW" sz="1800"/>
              </a:p>
            </p:txBody>
          </p:sp>
          <p:sp>
            <p:nvSpPr>
              <p:cNvPr id="21605" name="Rectangle 80"/>
              <p:cNvSpPr>
                <a:spLocks noChangeArrowheads="1"/>
              </p:cNvSpPr>
              <p:nvPr/>
            </p:nvSpPr>
            <p:spPr bwMode="auto">
              <a:xfrm>
                <a:off x="3683" y="8597"/>
                <a:ext cx="343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99</a:t>
                </a:r>
                <a:endParaRPr kumimoji="0" lang="en-US" altLang="zh-TW" sz="1800"/>
              </a:p>
            </p:txBody>
          </p:sp>
          <p:sp>
            <p:nvSpPr>
              <p:cNvPr id="21606" name="Rectangle 81"/>
              <p:cNvSpPr>
                <a:spLocks noChangeArrowheads="1"/>
              </p:cNvSpPr>
              <p:nvPr/>
            </p:nvSpPr>
            <p:spPr bwMode="auto">
              <a:xfrm>
                <a:off x="4290" y="8597"/>
                <a:ext cx="395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100</a:t>
                </a:r>
                <a:endParaRPr kumimoji="0" lang="en-US" altLang="zh-TW" sz="1800"/>
              </a:p>
            </p:txBody>
          </p:sp>
          <p:sp>
            <p:nvSpPr>
              <p:cNvPr id="21607" name="Rectangle 82"/>
              <p:cNvSpPr>
                <a:spLocks noChangeArrowheads="1"/>
              </p:cNvSpPr>
              <p:nvPr/>
            </p:nvSpPr>
            <p:spPr bwMode="auto">
              <a:xfrm>
                <a:off x="4943" y="8597"/>
                <a:ext cx="40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101</a:t>
                </a:r>
                <a:endParaRPr kumimoji="0" lang="en-US" altLang="zh-TW" sz="1800"/>
              </a:p>
            </p:txBody>
          </p:sp>
          <p:sp>
            <p:nvSpPr>
              <p:cNvPr id="21608" name="Rectangle 83"/>
              <p:cNvSpPr>
                <a:spLocks noChangeArrowheads="1"/>
              </p:cNvSpPr>
              <p:nvPr/>
            </p:nvSpPr>
            <p:spPr bwMode="auto">
              <a:xfrm>
                <a:off x="5596" y="8597"/>
                <a:ext cx="40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102</a:t>
                </a:r>
                <a:endParaRPr kumimoji="0" lang="en-US" altLang="zh-TW" sz="1800"/>
              </a:p>
            </p:txBody>
          </p:sp>
          <p:sp>
            <p:nvSpPr>
              <p:cNvPr id="21609" name="Rectangle 84"/>
              <p:cNvSpPr>
                <a:spLocks noChangeArrowheads="1"/>
              </p:cNvSpPr>
              <p:nvPr/>
            </p:nvSpPr>
            <p:spPr bwMode="auto">
              <a:xfrm>
                <a:off x="6248" y="8597"/>
                <a:ext cx="416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103</a:t>
                </a:r>
                <a:endParaRPr kumimoji="0" lang="en-US" altLang="zh-TW" sz="1800"/>
              </a:p>
            </p:txBody>
          </p:sp>
          <p:sp>
            <p:nvSpPr>
              <p:cNvPr id="21610" name="Rectangle 85"/>
              <p:cNvSpPr>
                <a:spLocks noChangeArrowheads="1"/>
              </p:cNvSpPr>
              <p:nvPr/>
            </p:nvSpPr>
            <p:spPr bwMode="auto">
              <a:xfrm>
                <a:off x="6903" y="8597"/>
                <a:ext cx="42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104</a:t>
                </a:r>
                <a:endParaRPr kumimoji="0" lang="en-US" altLang="zh-TW" sz="1800"/>
              </a:p>
            </p:txBody>
          </p:sp>
          <p:sp>
            <p:nvSpPr>
              <p:cNvPr id="21611" name="Rectangle 86"/>
              <p:cNvSpPr>
                <a:spLocks noChangeArrowheads="1"/>
              </p:cNvSpPr>
              <p:nvPr/>
            </p:nvSpPr>
            <p:spPr bwMode="auto">
              <a:xfrm>
                <a:off x="7555" y="8597"/>
                <a:ext cx="42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105</a:t>
                </a:r>
                <a:endParaRPr kumimoji="0" lang="en-US" altLang="zh-TW" sz="1800"/>
              </a:p>
            </p:txBody>
          </p:sp>
          <p:sp>
            <p:nvSpPr>
              <p:cNvPr id="21612" name="Rectangle 87"/>
              <p:cNvSpPr>
                <a:spLocks noChangeArrowheads="1"/>
              </p:cNvSpPr>
              <p:nvPr/>
            </p:nvSpPr>
            <p:spPr bwMode="auto">
              <a:xfrm>
                <a:off x="8210" y="8597"/>
                <a:ext cx="43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106</a:t>
                </a:r>
                <a:endParaRPr kumimoji="0" lang="en-US" altLang="zh-TW" sz="1800"/>
              </a:p>
            </p:txBody>
          </p:sp>
          <p:sp>
            <p:nvSpPr>
              <p:cNvPr id="21613" name="Rectangle 88"/>
              <p:cNvSpPr>
                <a:spLocks noChangeArrowheads="1"/>
              </p:cNvSpPr>
              <p:nvPr/>
            </p:nvSpPr>
            <p:spPr bwMode="auto">
              <a:xfrm>
                <a:off x="8862" y="8597"/>
                <a:ext cx="44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107</a:t>
                </a:r>
                <a:endParaRPr kumimoji="0" lang="en-US" altLang="zh-TW" sz="1800"/>
              </a:p>
            </p:txBody>
          </p:sp>
          <p:sp>
            <p:nvSpPr>
              <p:cNvPr id="21614" name="Rectangle 89"/>
              <p:cNvSpPr>
                <a:spLocks noChangeArrowheads="1"/>
              </p:cNvSpPr>
              <p:nvPr/>
            </p:nvSpPr>
            <p:spPr bwMode="auto">
              <a:xfrm>
                <a:off x="9514" y="8597"/>
                <a:ext cx="44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108</a:t>
                </a:r>
                <a:endParaRPr kumimoji="0" lang="en-US" altLang="zh-TW" sz="1800"/>
              </a:p>
            </p:txBody>
          </p:sp>
          <p:sp>
            <p:nvSpPr>
              <p:cNvPr id="21615" name="Rectangle 90"/>
              <p:cNvSpPr>
                <a:spLocks noChangeArrowheads="1"/>
              </p:cNvSpPr>
              <p:nvPr/>
            </p:nvSpPr>
            <p:spPr bwMode="auto">
              <a:xfrm>
                <a:off x="10237" y="8599"/>
                <a:ext cx="45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109</a:t>
                </a:r>
                <a:endParaRPr kumimoji="0" lang="en-US" altLang="zh-TW" sz="1800"/>
              </a:p>
            </p:txBody>
          </p:sp>
          <p:sp>
            <p:nvSpPr>
              <p:cNvPr id="21616" name="Rectangle 91"/>
              <p:cNvSpPr>
                <a:spLocks noChangeArrowheads="1"/>
              </p:cNvSpPr>
              <p:nvPr/>
            </p:nvSpPr>
            <p:spPr bwMode="auto">
              <a:xfrm>
                <a:off x="1726" y="8599"/>
                <a:ext cx="36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96</a:t>
                </a:r>
                <a:endParaRPr kumimoji="0" lang="en-US" altLang="zh-TW" sz="1800"/>
              </a:p>
            </p:txBody>
          </p:sp>
        </p:grpSp>
        <p:sp>
          <p:nvSpPr>
            <p:cNvPr id="21513" name="Rectangle 4"/>
            <p:cNvSpPr>
              <a:spLocks noChangeArrowheads="1"/>
            </p:cNvSpPr>
            <p:nvPr/>
          </p:nvSpPr>
          <p:spPr bwMode="auto">
            <a:xfrm>
              <a:off x="580" y="3748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190,000</a:t>
              </a:r>
              <a:endParaRPr kumimoji="0" lang="en-US" altLang="zh-TW" sz="1800"/>
            </a:p>
          </p:txBody>
        </p:sp>
        <p:sp>
          <p:nvSpPr>
            <p:cNvPr id="21514" name="Rectangle 5"/>
            <p:cNvSpPr>
              <a:spLocks noChangeArrowheads="1"/>
            </p:cNvSpPr>
            <p:nvPr/>
          </p:nvSpPr>
          <p:spPr bwMode="auto">
            <a:xfrm>
              <a:off x="580" y="3480"/>
              <a:ext cx="5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205,000</a:t>
              </a:r>
              <a:endParaRPr kumimoji="0" lang="en-US" altLang="zh-TW" sz="1800"/>
            </a:p>
          </p:txBody>
        </p:sp>
        <p:sp>
          <p:nvSpPr>
            <p:cNvPr id="21515" name="Rectangle 6"/>
            <p:cNvSpPr>
              <a:spLocks noChangeArrowheads="1"/>
            </p:cNvSpPr>
            <p:nvPr/>
          </p:nvSpPr>
          <p:spPr bwMode="auto">
            <a:xfrm>
              <a:off x="580" y="3213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220,000</a:t>
              </a:r>
              <a:endParaRPr kumimoji="0" lang="en-US" altLang="zh-TW" sz="1800"/>
            </a:p>
          </p:txBody>
        </p:sp>
        <p:sp>
          <p:nvSpPr>
            <p:cNvPr id="21516" name="Rectangle 7"/>
            <p:cNvSpPr>
              <a:spLocks noChangeArrowheads="1"/>
            </p:cNvSpPr>
            <p:nvPr/>
          </p:nvSpPr>
          <p:spPr bwMode="auto">
            <a:xfrm>
              <a:off x="580" y="2945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235,000</a:t>
              </a:r>
              <a:endParaRPr kumimoji="0" lang="en-US" altLang="zh-TW" sz="1800"/>
            </a:p>
          </p:txBody>
        </p:sp>
        <p:sp>
          <p:nvSpPr>
            <p:cNvPr id="21517" name="Rectangle 8"/>
            <p:cNvSpPr>
              <a:spLocks noChangeArrowheads="1"/>
            </p:cNvSpPr>
            <p:nvPr/>
          </p:nvSpPr>
          <p:spPr bwMode="auto">
            <a:xfrm>
              <a:off x="580" y="2676"/>
              <a:ext cx="5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250,000</a:t>
              </a:r>
              <a:endParaRPr kumimoji="0" lang="en-US" altLang="zh-TW" sz="1800"/>
            </a:p>
          </p:txBody>
        </p:sp>
        <p:sp>
          <p:nvSpPr>
            <p:cNvPr id="21518" name="Rectangle 9"/>
            <p:cNvSpPr>
              <a:spLocks noChangeArrowheads="1"/>
            </p:cNvSpPr>
            <p:nvPr/>
          </p:nvSpPr>
          <p:spPr bwMode="auto">
            <a:xfrm>
              <a:off x="580" y="2409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265,000</a:t>
              </a:r>
              <a:endParaRPr kumimoji="0" lang="en-US" altLang="zh-TW" sz="1800"/>
            </a:p>
          </p:txBody>
        </p:sp>
        <p:sp>
          <p:nvSpPr>
            <p:cNvPr id="21519" name="Rectangle 10"/>
            <p:cNvSpPr>
              <a:spLocks noChangeArrowheads="1"/>
            </p:cNvSpPr>
            <p:nvPr/>
          </p:nvSpPr>
          <p:spPr bwMode="auto">
            <a:xfrm>
              <a:off x="580" y="2141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280,000</a:t>
              </a:r>
              <a:endParaRPr kumimoji="0" lang="en-US" altLang="zh-TW" sz="1800"/>
            </a:p>
          </p:txBody>
        </p:sp>
        <p:sp>
          <p:nvSpPr>
            <p:cNvPr id="21520" name="Rectangle 11"/>
            <p:cNvSpPr>
              <a:spLocks noChangeArrowheads="1"/>
            </p:cNvSpPr>
            <p:nvPr/>
          </p:nvSpPr>
          <p:spPr bwMode="auto">
            <a:xfrm>
              <a:off x="580" y="1872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295,000</a:t>
              </a:r>
              <a:endParaRPr kumimoji="0" lang="en-US" altLang="zh-TW" sz="1800"/>
            </a:p>
          </p:txBody>
        </p:sp>
        <p:sp>
          <p:nvSpPr>
            <p:cNvPr id="21521" name="Rectangle 12"/>
            <p:cNvSpPr>
              <a:spLocks noChangeArrowheads="1"/>
            </p:cNvSpPr>
            <p:nvPr/>
          </p:nvSpPr>
          <p:spPr bwMode="auto">
            <a:xfrm>
              <a:off x="580" y="1605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310,000</a:t>
              </a:r>
              <a:endParaRPr kumimoji="0" lang="en-US" altLang="zh-TW" sz="1800"/>
            </a:p>
          </p:txBody>
        </p:sp>
        <p:sp>
          <p:nvSpPr>
            <p:cNvPr id="21522" name="Rectangle 24"/>
            <p:cNvSpPr>
              <a:spLocks noChangeArrowheads="1"/>
            </p:cNvSpPr>
            <p:nvPr/>
          </p:nvSpPr>
          <p:spPr bwMode="auto">
            <a:xfrm>
              <a:off x="987" y="1434"/>
              <a:ext cx="4152" cy="2408"/>
            </a:xfrm>
            <a:prstGeom prst="rect">
              <a:avLst/>
            </a:prstGeom>
            <a:noFill/>
            <a:ln w="825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kumimoji="0" lang="zh-TW" altLang="en-US" sz="1800"/>
            </a:p>
          </p:txBody>
        </p:sp>
        <p:sp>
          <p:nvSpPr>
            <p:cNvPr id="21523" name="Rectangle 68"/>
            <p:cNvSpPr>
              <a:spLocks noChangeArrowheads="1"/>
            </p:cNvSpPr>
            <p:nvPr/>
          </p:nvSpPr>
          <p:spPr bwMode="auto">
            <a:xfrm>
              <a:off x="1247" y="1701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316,080</a:t>
              </a:r>
              <a:endParaRPr kumimoji="0" lang="en-US" altLang="zh-TW" sz="1800"/>
            </a:p>
          </p:txBody>
        </p:sp>
        <p:sp>
          <p:nvSpPr>
            <p:cNvPr id="21524" name="Rectangle 69"/>
            <p:cNvSpPr>
              <a:spLocks noChangeArrowheads="1"/>
            </p:cNvSpPr>
            <p:nvPr/>
          </p:nvSpPr>
          <p:spPr bwMode="auto">
            <a:xfrm>
              <a:off x="1833" y="1700"/>
              <a:ext cx="44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316,009</a:t>
              </a:r>
              <a:endParaRPr kumimoji="0" lang="en-US" altLang="zh-TW" sz="1800"/>
            </a:p>
          </p:txBody>
        </p:sp>
        <p:sp>
          <p:nvSpPr>
            <p:cNvPr id="21525" name="Rectangle 70"/>
            <p:cNvSpPr>
              <a:spLocks noChangeArrowheads="1"/>
            </p:cNvSpPr>
            <p:nvPr/>
          </p:nvSpPr>
          <p:spPr bwMode="auto">
            <a:xfrm>
              <a:off x="2257" y="1565"/>
              <a:ext cx="44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311,640</a:t>
              </a:r>
              <a:endParaRPr kumimoji="0" lang="en-US" altLang="zh-TW" sz="1800"/>
            </a:p>
          </p:txBody>
        </p:sp>
        <p:sp>
          <p:nvSpPr>
            <p:cNvPr id="21526" name="Rectangle 71"/>
            <p:cNvSpPr>
              <a:spLocks noChangeArrowheads="1"/>
            </p:cNvSpPr>
            <p:nvPr/>
          </p:nvSpPr>
          <p:spPr bwMode="auto">
            <a:xfrm>
              <a:off x="3061" y="2042"/>
              <a:ext cx="39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282,314</a:t>
              </a:r>
              <a:endParaRPr kumimoji="0" lang="en-US" altLang="zh-TW" sz="1800"/>
            </a:p>
          </p:txBody>
        </p:sp>
        <p:sp>
          <p:nvSpPr>
            <p:cNvPr id="21527" name="Rectangle 72"/>
            <p:cNvSpPr>
              <a:spLocks noChangeArrowheads="1"/>
            </p:cNvSpPr>
            <p:nvPr/>
          </p:nvSpPr>
          <p:spPr bwMode="auto">
            <a:xfrm>
              <a:off x="4113" y="3072"/>
              <a:ext cx="46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226,783</a:t>
              </a:r>
              <a:endParaRPr kumimoji="0" lang="en-US" altLang="zh-TW" sz="1800"/>
            </a:p>
          </p:txBody>
        </p:sp>
        <p:sp>
          <p:nvSpPr>
            <p:cNvPr id="21528" name="Rectangle 73"/>
            <p:cNvSpPr>
              <a:spLocks noChangeArrowheads="1"/>
            </p:cNvSpPr>
            <p:nvPr/>
          </p:nvSpPr>
          <p:spPr bwMode="auto">
            <a:xfrm>
              <a:off x="4138" y="3388"/>
              <a:ext cx="36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212,725</a:t>
              </a:r>
              <a:endParaRPr kumimoji="0" lang="en-US" altLang="zh-TW" sz="1800"/>
            </a:p>
          </p:txBody>
        </p:sp>
        <p:sp>
          <p:nvSpPr>
            <p:cNvPr id="21529" name="Rectangle 74"/>
            <p:cNvSpPr>
              <a:spLocks noChangeArrowheads="1"/>
            </p:cNvSpPr>
            <p:nvPr/>
          </p:nvSpPr>
          <p:spPr bwMode="auto">
            <a:xfrm>
              <a:off x="4643" y="3311"/>
              <a:ext cx="33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206,874</a:t>
              </a:r>
              <a:endParaRPr kumimoji="0" lang="en-US" altLang="zh-TW" sz="1800"/>
            </a:p>
          </p:txBody>
        </p:sp>
        <p:sp>
          <p:nvSpPr>
            <p:cNvPr id="21530" name="Rectangle 75"/>
            <p:cNvSpPr>
              <a:spLocks noChangeArrowheads="1"/>
            </p:cNvSpPr>
            <p:nvPr/>
          </p:nvSpPr>
          <p:spPr bwMode="auto">
            <a:xfrm>
              <a:off x="4830" y="3656"/>
              <a:ext cx="364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199,770</a:t>
              </a:r>
              <a:endParaRPr kumimoji="0" lang="en-US" altLang="zh-TW" sz="1800"/>
            </a:p>
          </p:txBody>
        </p:sp>
        <p:sp>
          <p:nvSpPr>
            <p:cNvPr id="21531" name="Rectangle 76"/>
            <p:cNvSpPr>
              <a:spLocks noChangeArrowheads="1"/>
            </p:cNvSpPr>
            <p:nvPr/>
          </p:nvSpPr>
          <p:spPr bwMode="auto">
            <a:xfrm>
              <a:off x="3532" y="2263"/>
              <a:ext cx="38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271,686</a:t>
              </a:r>
              <a:endParaRPr kumimoji="0" lang="en-US" altLang="zh-TW" sz="1800"/>
            </a:p>
          </p:txBody>
        </p:sp>
        <p:sp>
          <p:nvSpPr>
            <p:cNvPr id="21532" name="Rectangle 77"/>
            <p:cNvSpPr>
              <a:spLocks noChangeArrowheads="1"/>
            </p:cNvSpPr>
            <p:nvPr/>
          </p:nvSpPr>
          <p:spPr bwMode="auto">
            <a:xfrm>
              <a:off x="975" y="1474"/>
              <a:ext cx="4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317,975</a:t>
              </a:r>
              <a:endParaRPr kumimoji="0" lang="en-US" altLang="zh-TW" sz="1800"/>
            </a:p>
          </p:txBody>
        </p:sp>
        <p:sp>
          <p:nvSpPr>
            <p:cNvPr id="21533" name="Rectangle 92"/>
            <p:cNvSpPr>
              <a:spLocks noChangeArrowheads="1"/>
            </p:cNvSpPr>
            <p:nvPr/>
          </p:nvSpPr>
          <p:spPr bwMode="auto">
            <a:xfrm>
              <a:off x="2217" y="2109"/>
              <a:ext cx="417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285,552</a:t>
              </a:r>
              <a:endParaRPr kumimoji="0" lang="en-US" altLang="zh-TW" sz="1800"/>
            </a:p>
          </p:txBody>
        </p:sp>
        <p:sp>
          <p:nvSpPr>
            <p:cNvPr id="21534" name="Rectangle 93"/>
            <p:cNvSpPr>
              <a:spLocks noChangeArrowheads="1"/>
            </p:cNvSpPr>
            <p:nvPr/>
          </p:nvSpPr>
          <p:spPr bwMode="auto">
            <a:xfrm>
              <a:off x="2698" y="2490"/>
              <a:ext cx="476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 u="sng">
                  <a:solidFill>
                    <a:srgbClr val="000000"/>
                  </a:solidFill>
                  <a:latin typeface="新細明體" pitchFamily="18" charset="-120"/>
                </a:rPr>
                <a:t>268,752</a:t>
              </a:r>
              <a:endParaRPr kumimoji="0" lang="en-US" altLang="zh-TW" sz="1800"/>
            </a:p>
          </p:txBody>
        </p:sp>
        <p:sp>
          <p:nvSpPr>
            <p:cNvPr id="21535" name="Rectangle 94"/>
            <p:cNvSpPr>
              <a:spLocks noChangeArrowheads="1"/>
            </p:cNvSpPr>
            <p:nvPr/>
          </p:nvSpPr>
          <p:spPr bwMode="auto">
            <a:xfrm>
              <a:off x="3424" y="2855"/>
              <a:ext cx="398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239,389</a:t>
              </a:r>
              <a:endParaRPr kumimoji="0" lang="en-US" altLang="zh-TW" sz="1800"/>
            </a:p>
          </p:txBody>
        </p:sp>
        <p:sp>
          <p:nvSpPr>
            <p:cNvPr id="21536" name="Line 23"/>
            <p:cNvSpPr>
              <a:spLocks noChangeShapeType="1"/>
            </p:cNvSpPr>
            <p:nvPr/>
          </p:nvSpPr>
          <p:spPr bwMode="auto">
            <a:xfrm>
              <a:off x="987" y="143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7" name="Freeform 25"/>
            <p:cNvSpPr>
              <a:spLocks/>
            </p:cNvSpPr>
            <p:nvPr/>
          </p:nvSpPr>
          <p:spPr bwMode="auto">
            <a:xfrm>
              <a:off x="987" y="1434"/>
              <a:ext cx="29" cy="2408"/>
            </a:xfrm>
            <a:custGeom>
              <a:avLst/>
              <a:gdLst>
                <a:gd name="T0" fmla="*/ 0 w 33"/>
                <a:gd name="T1" fmla="*/ 0 h 3030"/>
                <a:gd name="T2" fmla="*/ 0 w 33"/>
                <a:gd name="T3" fmla="*/ 358 h 3030"/>
                <a:gd name="T4" fmla="*/ 59 w 33"/>
                <a:gd name="T5" fmla="*/ 358 h 3030"/>
                <a:gd name="T6" fmla="*/ 0 60000 65536"/>
                <a:gd name="T7" fmla="*/ 0 60000 65536"/>
                <a:gd name="T8" fmla="*/ 0 60000 65536"/>
                <a:gd name="T9" fmla="*/ 0 w 33"/>
                <a:gd name="T10" fmla="*/ 0 h 3030"/>
                <a:gd name="T11" fmla="*/ 33 w 33"/>
                <a:gd name="T12" fmla="*/ 3030 h 30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3030">
                  <a:moveTo>
                    <a:pt x="0" y="0"/>
                  </a:moveTo>
                  <a:lnTo>
                    <a:pt x="0" y="3030"/>
                  </a:lnTo>
                  <a:lnTo>
                    <a:pt x="33" y="30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8" name="Line 26"/>
            <p:cNvSpPr>
              <a:spLocks noChangeShapeType="1"/>
            </p:cNvSpPr>
            <p:nvPr/>
          </p:nvSpPr>
          <p:spPr bwMode="auto">
            <a:xfrm>
              <a:off x="987" y="357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9" name="Line 27"/>
            <p:cNvSpPr>
              <a:spLocks noChangeShapeType="1"/>
            </p:cNvSpPr>
            <p:nvPr/>
          </p:nvSpPr>
          <p:spPr bwMode="auto">
            <a:xfrm>
              <a:off x="987" y="330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0" name="Line 28"/>
            <p:cNvSpPr>
              <a:spLocks noChangeShapeType="1"/>
            </p:cNvSpPr>
            <p:nvPr/>
          </p:nvSpPr>
          <p:spPr bwMode="auto">
            <a:xfrm>
              <a:off x="987" y="303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1" name="Line 29"/>
            <p:cNvSpPr>
              <a:spLocks noChangeShapeType="1"/>
            </p:cNvSpPr>
            <p:nvPr/>
          </p:nvSpPr>
          <p:spPr bwMode="auto">
            <a:xfrm>
              <a:off x="987" y="277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2" name="Line 30"/>
            <p:cNvSpPr>
              <a:spLocks noChangeShapeType="1"/>
            </p:cNvSpPr>
            <p:nvPr/>
          </p:nvSpPr>
          <p:spPr bwMode="auto">
            <a:xfrm>
              <a:off x="987" y="250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3" name="Line 31"/>
            <p:cNvSpPr>
              <a:spLocks noChangeShapeType="1"/>
            </p:cNvSpPr>
            <p:nvPr/>
          </p:nvSpPr>
          <p:spPr bwMode="auto">
            <a:xfrm>
              <a:off x="987" y="223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4" name="Line 32"/>
            <p:cNvSpPr>
              <a:spLocks noChangeShapeType="1"/>
            </p:cNvSpPr>
            <p:nvPr/>
          </p:nvSpPr>
          <p:spPr bwMode="auto">
            <a:xfrm>
              <a:off x="987" y="196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5" name="Line 33"/>
            <p:cNvSpPr>
              <a:spLocks noChangeShapeType="1"/>
            </p:cNvSpPr>
            <p:nvPr/>
          </p:nvSpPr>
          <p:spPr bwMode="auto">
            <a:xfrm>
              <a:off x="987" y="170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6" name="Line 34"/>
            <p:cNvSpPr>
              <a:spLocks noChangeShapeType="1"/>
            </p:cNvSpPr>
            <p:nvPr/>
          </p:nvSpPr>
          <p:spPr bwMode="auto">
            <a:xfrm>
              <a:off x="987" y="143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7" name="Line 15"/>
            <p:cNvSpPr>
              <a:spLocks noChangeShapeType="1"/>
            </p:cNvSpPr>
            <p:nvPr/>
          </p:nvSpPr>
          <p:spPr bwMode="auto">
            <a:xfrm>
              <a:off x="987" y="357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8" name="Line 16"/>
            <p:cNvSpPr>
              <a:spLocks noChangeShapeType="1"/>
            </p:cNvSpPr>
            <p:nvPr/>
          </p:nvSpPr>
          <p:spPr bwMode="auto">
            <a:xfrm>
              <a:off x="987" y="330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9" name="Line 17"/>
            <p:cNvSpPr>
              <a:spLocks noChangeShapeType="1"/>
            </p:cNvSpPr>
            <p:nvPr/>
          </p:nvSpPr>
          <p:spPr bwMode="auto">
            <a:xfrm>
              <a:off x="987" y="303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0" name="Line 18"/>
            <p:cNvSpPr>
              <a:spLocks noChangeShapeType="1"/>
            </p:cNvSpPr>
            <p:nvPr/>
          </p:nvSpPr>
          <p:spPr bwMode="auto">
            <a:xfrm>
              <a:off x="987" y="277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1" name="Line 19"/>
            <p:cNvSpPr>
              <a:spLocks noChangeShapeType="1"/>
            </p:cNvSpPr>
            <p:nvPr/>
          </p:nvSpPr>
          <p:spPr bwMode="auto">
            <a:xfrm>
              <a:off x="984" y="2501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2" name="Line 20"/>
            <p:cNvSpPr>
              <a:spLocks noChangeShapeType="1"/>
            </p:cNvSpPr>
            <p:nvPr/>
          </p:nvSpPr>
          <p:spPr bwMode="auto">
            <a:xfrm>
              <a:off x="987" y="223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3" name="Line 21"/>
            <p:cNvSpPr>
              <a:spLocks noChangeShapeType="1"/>
            </p:cNvSpPr>
            <p:nvPr/>
          </p:nvSpPr>
          <p:spPr bwMode="auto">
            <a:xfrm>
              <a:off x="987" y="196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4" name="Line 22"/>
            <p:cNvSpPr>
              <a:spLocks noChangeShapeType="1"/>
            </p:cNvSpPr>
            <p:nvPr/>
          </p:nvSpPr>
          <p:spPr bwMode="auto">
            <a:xfrm>
              <a:off x="987" y="170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5" name="Line 35"/>
            <p:cNvSpPr>
              <a:spLocks noChangeShapeType="1"/>
            </p:cNvSpPr>
            <p:nvPr/>
          </p:nvSpPr>
          <p:spPr bwMode="auto">
            <a:xfrm>
              <a:off x="987" y="384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6" name="Line 36"/>
            <p:cNvSpPr>
              <a:spLocks noChangeShapeType="1"/>
            </p:cNvSpPr>
            <p:nvPr/>
          </p:nvSpPr>
          <p:spPr bwMode="auto">
            <a:xfrm flipV="1">
              <a:off x="987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7" name="Group 37"/>
            <p:cNvGrpSpPr>
              <a:grpSpLocks/>
            </p:cNvGrpSpPr>
            <p:nvPr/>
          </p:nvGrpSpPr>
          <p:grpSpPr bwMode="auto">
            <a:xfrm>
              <a:off x="1284" y="3816"/>
              <a:ext cx="3559" cy="26"/>
              <a:chOff x="1689" y="4906"/>
              <a:chExt cx="6419" cy="52"/>
            </a:xfrm>
          </p:grpSpPr>
          <p:sp>
            <p:nvSpPr>
              <p:cNvPr id="21589" name="Line 38"/>
              <p:cNvSpPr>
                <a:spLocks noChangeShapeType="1"/>
              </p:cNvSpPr>
              <p:nvPr/>
            </p:nvSpPr>
            <p:spPr bwMode="auto">
              <a:xfrm flipV="1">
                <a:off x="168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0" name="Line 39"/>
              <p:cNvSpPr>
                <a:spLocks noChangeShapeType="1"/>
              </p:cNvSpPr>
              <p:nvPr/>
            </p:nvSpPr>
            <p:spPr bwMode="auto">
              <a:xfrm flipV="1">
                <a:off x="222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1" name="Line 40"/>
              <p:cNvSpPr>
                <a:spLocks noChangeShapeType="1"/>
              </p:cNvSpPr>
              <p:nvPr/>
            </p:nvSpPr>
            <p:spPr bwMode="auto">
              <a:xfrm flipV="1">
                <a:off x="275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2" name="Line 41"/>
              <p:cNvSpPr>
                <a:spLocks noChangeShapeType="1"/>
              </p:cNvSpPr>
              <p:nvPr/>
            </p:nvSpPr>
            <p:spPr bwMode="auto">
              <a:xfrm flipV="1">
                <a:off x="329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3" name="Line 42"/>
              <p:cNvSpPr>
                <a:spLocks noChangeShapeType="1"/>
              </p:cNvSpPr>
              <p:nvPr/>
            </p:nvSpPr>
            <p:spPr bwMode="auto">
              <a:xfrm flipV="1">
                <a:off x="382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4" name="Line 43"/>
              <p:cNvSpPr>
                <a:spLocks noChangeShapeType="1"/>
              </p:cNvSpPr>
              <p:nvPr/>
            </p:nvSpPr>
            <p:spPr bwMode="auto">
              <a:xfrm flipV="1">
                <a:off x="4364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5" name="Line 44"/>
              <p:cNvSpPr>
                <a:spLocks noChangeShapeType="1"/>
              </p:cNvSpPr>
              <p:nvPr/>
            </p:nvSpPr>
            <p:spPr bwMode="auto">
              <a:xfrm flipV="1">
                <a:off x="489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6" name="Line 45"/>
              <p:cNvSpPr>
                <a:spLocks noChangeShapeType="1"/>
              </p:cNvSpPr>
              <p:nvPr/>
            </p:nvSpPr>
            <p:spPr bwMode="auto">
              <a:xfrm flipV="1">
                <a:off x="543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7" name="Line 46"/>
              <p:cNvSpPr>
                <a:spLocks noChangeShapeType="1"/>
              </p:cNvSpPr>
              <p:nvPr/>
            </p:nvSpPr>
            <p:spPr bwMode="auto">
              <a:xfrm flipV="1">
                <a:off x="596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8" name="Line 47"/>
              <p:cNvSpPr>
                <a:spLocks noChangeShapeType="1"/>
              </p:cNvSpPr>
              <p:nvPr/>
            </p:nvSpPr>
            <p:spPr bwMode="auto">
              <a:xfrm flipV="1">
                <a:off x="650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9" name="Line 48"/>
              <p:cNvSpPr>
                <a:spLocks noChangeShapeType="1"/>
              </p:cNvSpPr>
              <p:nvPr/>
            </p:nvSpPr>
            <p:spPr bwMode="auto">
              <a:xfrm flipV="1">
                <a:off x="703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0" name="Line 49"/>
              <p:cNvSpPr>
                <a:spLocks noChangeShapeType="1"/>
              </p:cNvSpPr>
              <p:nvPr/>
            </p:nvSpPr>
            <p:spPr bwMode="auto">
              <a:xfrm flipV="1">
                <a:off x="7572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1" name="Line 50"/>
              <p:cNvSpPr>
                <a:spLocks noChangeShapeType="1"/>
              </p:cNvSpPr>
              <p:nvPr/>
            </p:nvSpPr>
            <p:spPr bwMode="auto">
              <a:xfrm flipV="1">
                <a:off x="810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58" name="Line 51"/>
            <p:cNvSpPr>
              <a:spLocks noChangeShapeType="1"/>
            </p:cNvSpPr>
            <p:nvPr/>
          </p:nvSpPr>
          <p:spPr bwMode="auto">
            <a:xfrm flipV="1">
              <a:off x="5139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9" name="Group 81"/>
            <p:cNvGrpSpPr>
              <a:grpSpLocks noChangeAspect="1"/>
            </p:cNvGrpSpPr>
            <p:nvPr/>
          </p:nvGrpSpPr>
          <p:grpSpPr bwMode="auto">
            <a:xfrm>
              <a:off x="1156" y="1565"/>
              <a:ext cx="3901" cy="2046"/>
              <a:chOff x="1500" y="630"/>
              <a:chExt cx="5155" cy="4445"/>
            </a:xfrm>
          </p:grpSpPr>
          <p:grpSp>
            <p:nvGrpSpPr>
              <p:cNvPr id="21561" name="Group 82"/>
              <p:cNvGrpSpPr>
                <a:grpSpLocks noChangeAspect="1"/>
              </p:cNvGrpSpPr>
              <p:nvPr/>
            </p:nvGrpSpPr>
            <p:grpSpPr bwMode="auto">
              <a:xfrm>
                <a:off x="1536" y="666"/>
                <a:ext cx="5083" cy="4373"/>
                <a:chOff x="1536" y="666"/>
                <a:chExt cx="5083" cy="4373"/>
              </a:xfrm>
            </p:grpSpPr>
            <p:sp>
              <p:nvSpPr>
                <p:cNvPr id="21576" name="Freeform 83"/>
                <p:cNvSpPr>
                  <a:spLocks noChangeAspect="1"/>
                </p:cNvSpPr>
                <p:nvPr/>
              </p:nvSpPr>
              <p:spPr bwMode="auto">
                <a:xfrm>
                  <a:off x="1536" y="666"/>
                  <a:ext cx="393" cy="71"/>
                </a:xfrm>
                <a:custGeom>
                  <a:avLst/>
                  <a:gdLst>
                    <a:gd name="T0" fmla="*/ 0 w 393"/>
                    <a:gd name="T1" fmla="*/ 0 h 71"/>
                    <a:gd name="T2" fmla="*/ 190 w 393"/>
                    <a:gd name="T3" fmla="*/ 35 h 71"/>
                    <a:gd name="T4" fmla="*/ 393 w 393"/>
                    <a:gd name="T5" fmla="*/ 71 h 7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71"/>
                    <a:gd name="T11" fmla="*/ 393 w 393"/>
                    <a:gd name="T12" fmla="*/ 71 h 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71">
                      <a:moveTo>
                        <a:pt x="0" y="0"/>
                      </a:moveTo>
                      <a:lnTo>
                        <a:pt x="190" y="35"/>
                      </a:lnTo>
                      <a:lnTo>
                        <a:pt x="393" y="7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7" name="Freeform 84"/>
                <p:cNvSpPr>
                  <a:spLocks noChangeAspect="1"/>
                </p:cNvSpPr>
                <p:nvPr/>
              </p:nvSpPr>
              <p:spPr bwMode="auto">
                <a:xfrm>
                  <a:off x="1929" y="737"/>
                  <a:ext cx="393" cy="24"/>
                </a:xfrm>
                <a:custGeom>
                  <a:avLst/>
                  <a:gdLst>
                    <a:gd name="T0" fmla="*/ 0 w 393"/>
                    <a:gd name="T1" fmla="*/ 0 h 24"/>
                    <a:gd name="T2" fmla="*/ 190 w 393"/>
                    <a:gd name="T3" fmla="*/ 12 h 24"/>
                    <a:gd name="T4" fmla="*/ 393 w 393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4"/>
                    <a:gd name="T11" fmla="*/ 393 w 393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4">
                      <a:moveTo>
                        <a:pt x="0" y="0"/>
                      </a:moveTo>
                      <a:lnTo>
                        <a:pt x="190" y="12"/>
                      </a:lnTo>
                      <a:lnTo>
                        <a:pt x="393" y="24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8" name="Freeform 85"/>
                <p:cNvSpPr>
                  <a:spLocks noChangeAspect="1"/>
                </p:cNvSpPr>
                <p:nvPr/>
              </p:nvSpPr>
              <p:spPr bwMode="auto">
                <a:xfrm>
                  <a:off x="2322" y="725"/>
                  <a:ext cx="392" cy="36"/>
                </a:xfrm>
                <a:custGeom>
                  <a:avLst/>
                  <a:gdLst>
                    <a:gd name="T0" fmla="*/ 0 w 392"/>
                    <a:gd name="T1" fmla="*/ 36 h 36"/>
                    <a:gd name="T2" fmla="*/ 95 w 392"/>
                    <a:gd name="T3" fmla="*/ 24 h 36"/>
                    <a:gd name="T4" fmla="*/ 190 w 392"/>
                    <a:gd name="T5" fmla="*/ 12 h 36"/>
                    <a:gd name="T6" fmla="*/ 297 w 392"/>
                    <a:gd name="T7" fmla="*/ 0 h 36"/>
                    <a:gd name="T8" fmla="*/ 392 w 392"/>
                    <a:gd name="T9" fmla="*/ 12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2"/>
                    <a:gd name="T16" fmla="*/ 0 h 36"/>
                    <a:gd name="T17" fmla="*/ 392 w 39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2" h="36">
                      <a:moveTo>
                        <a:pt x="0" y="36"/>
                      </a:moveTo>
                      <a:lnTo>
                        <a:pt x="95" y="24"/>
                      </a:lnTo>
                      <a:lnTo>
                        <a:pt x="190" y="12"/>
                      </a:lnTo>
                      <a:lnTo>
                        <a:pt x="297" y="0"/>
                      </a:lnTo>
                      <a:lnTo>
                        <a:pt x="392" y="1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9" name="Freeform 86"/>
                <p:cNvSpPr>
                  <a:spLocks noChangeAspect="1"/>
                </p:cNvSpPr>
                <p:nvPr/>
              </p:nvSpPr>
              <p:spPr bwMode="auto">
                <a:xfrm>
                  <a:off x="2714" y="737"/>
                  <a:ext cx="393" cy="166"/>
                </a:xfrm>
                <a:custGeom>
                  <a:avLst/>
                  <a:gdLst>
                    <a:gd name="T0" fmla="*/ 0 w 393"/>
                    <a:gd name="T1" fmla="*/ 0 h 166"/>
                    <a:gd name="T2" fmla="*/ 96 w 393"/>
                    <a:gd name="T3" fmla="*/ 12 h 166"/>
                    <a:gd name="T4" fmla="*/ 203 w 393"/>
                    <a:gd name="T5" fmla="*/ 24 h 166"/>
                    <a:gd name="T6" fmla="*/ 250 w 393"/>
                    <a:gd name="T7" fmla="*/ 47 h 166"/>
                    <a:gd name="T8" fmla="*/ 298 w 393"/>
                    <a:gd name="T9" fmla="*/ 71 h 166"/>
                    <a:gd name="T10" fmla="*/ 346 w 393"/>
                    <a:gd name="T11" fmla="*/ 107 h 166"/>
                    <a:gd name="T12" fmla="*/ 393 w 393"/>
                    <a:gd name="T13" fmla="*/ 166 h 1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3"/>
                    <a:gd name="T22" fmla="*/ 0 h 166"/>
                    <a:gd name="T23" fmla="*/ 393 w 393"/>
                    <a:gd name="T24" fmla="*/ 166 h 1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3" h="166">
                      <a:moveTo>
                        <a:pt x="0" y="0"/>
                      </a:moveTo>
                      <a:lnTo>
                        <a:pt x="96" y="12"/>
                      </a:lnTo>
                      <a:lnTo>
                        <a:pt x="203" y="24"/>
                      </a:lnTo>
                      <a:lnTo>
                        <a:pt x="250" y="47"/>
                      </a:lnTo>
                      <a:lnTo>
                        <a:pt x="298" y="71"/>
                      </a:lnTo>
                      <a:lnTo>
                        <a:pt x="346" y="107"/>
                      </a:lnTo>
                      <a:lnTo>
                        <a:pt x="393" y="16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0" name="Freeform 87"/>
                <p:cNvSpPr>
                  <a:spLocks noChangeAspect="1"/>
                </p:cNvSpPr>
                <p:nvPr/>
              </p:nvSpPr>
              <p:spPr bwMode="auto">
                <a:xfrm>
                  <a:off x="3107" y="903"/>
                  <a:ext cx="381" cy="963"/>
                </a:xfrm>
                <a:custGeom>
                  <a:avLst/>
                  <a:gdLst>
                    <a:gd name="T0" fmla="*/ 0 w 381"/>
                    <a:gd name="T1" fmla="*/ 0 h 963"/>
                    <a:gd name="T2" fmla="*/ 48 w 381"/>
                    <a:gd name="T3" fmla="*/ 83 h 963"/>
                    <a:gd name="T4" fmla="*/ 95 w 381"/>
                    <a:gd name="T5" fmla="*/ 190 h 963"/>
                    <a:gd name="T6" fmla="*/ 143 w 381"/>
                    <a:gd name="T7" fmla="*/ 321 h 963"/>
                    <a:gd name="T8" fmla="*/ 191 w 381"/>
                    <a:gd name="T9" fmla="*/ 452 h 963"/>
                    <a:gd name="T10" fmla="*/ 238 w 381"/>
                    <a:gd name="T11" fmla="*/ 595 h 963"/>
                    <a:gd name="T12" fmla="*/ 286 w 381"/>
                    <a:gd name="T13" fmla="*/ 725 h 963"/>
                    <a:gd name="T14" fmla="*/ 334 w 381"/>
                    <a:gd name="T15" fmla="*/ 856 h 963"/>
                    <a:gd name="T16" fmla="*/ 381 w 381"/>
                    <a:gd name="T17" fmla="*/ 963 h 9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1"/>
                    <a:gd name="T28" fmla="*/ 0 h 963"/>
                    <a:gd name="T29" fmla="*/ 381 w 381"/>
                    <a:gd name="T30" fmla="*/ 963 h 9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1" h="963">
                      <a:moveTo>
                        <a:pt x="0" y="0"/>
                      </a:moveTo>
                      <a:lnTo>
                        <a:pt x="48" y="83"/>
                      </a:lnTo>
                      <a:lnTo>
                        <a:pt x="95" y="190"/>
                      </a:lnTo>
                      <a:lnTo>
                        <a:pt x="143" y="321"/>
                      </a:lnTo>
                      <a:lnTo>
                        <a:pt x="191" y="452"/>
                      </a:lnTo>
                      <a:lnTo>
                        <a:pt x="238" y="595"/>
                      </a:lnTo>
                      <a:lnTo>
                        <a:pt x="286" y="725"/>
                      </a:lnTo>
                      <a:lnTo>
                        <a:pt x="334" y="856"/>
                      </a:lnTo>
                      <a:lnTo>
                        <a:pt x="381" y="963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1" name="Freeform 88"/>
                <p:cNvSpPr>
                  <a:spLocks noChangeAspect="1"/>
                </p:cNvSpPr>
                <p:nvPr/>
              </p:nvSpPr>
              <p:spPr bwMode="auto">
                <a:xfrm>
                  <a:off x="3488" y="1866"/>
                  <a:ext cx="393" cy="618"/>
                </a:xfrm>
                <a:custGeom>
                  <a:avLst/>
                  <a:gdLst>
                    <a:gd name="T0" fmla="*/ 0 w 393"/>
                    <a:gd name="T1" fmla="*/ 0 h 618"/>
                    <a:gd name="T2" fmla="*/ 95 w 393"/>
                    <a:gd name="T3" fmla="*/ 202 h 618"/>
                    <a:gd name="T4" fmla="*/ 143 w 393"/>
                    <a:gd name="T5" fmla="*/ 309 h 618"/>
                    <a:gd name="T6" fmla="*/ 191 w 393"/>
                    <a:gd name="T7" fmla="*/ 404 h 618"/>
                    <a:gd name="T8" fmla="*/ 250 w 393"/>
                    <a:gd name="T9" fmla="*/ 487 h 618"/>
                    <a:gd name="T10" fmla="*/ 298 w 393"/>
                    <a:gd name="T11" fmla="*/ 547 h 618"/>
                    <a:gd name="T12" fmla="*/ 345 w 393"/>
                    <a:gd name="T13" fmla="*/ 594 h 618"/>
                    <a:gd name="T14" fmla="*/ 393 w 393"/>
                    <a:gd name="T15" fmla="*/ 618 h 6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618"/>
                    <a:gd name="T26" fmla="*/ 393 w 393"/>
                    <a:gd name="T27" fmla="*/ 618 h 6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618">
                      <a:moveTo>
                        <a:pt x="0" y="0"/>
                      </a:moveTo>
                      <a:lnTo>
                        <a:pt x="95" y="202"/>
                      </a:lnTo>
                      <a:lnTo>
                        <a:pt x="143" y="309"/>
                      </a:lnTo>
                      <a:lnTo>
                        <a:pt x="191" y="404"/>
                      </a:lnTo>
                      <a:lnTo>
                        <a:pt x="250" y="487"/>
                      </a:lnTo>
                      <a:lnTo>
                        <a:pt x="298" y="547"/>
                      </a:lnTo>
                      <a:lnTo>
                        <a:pt x="345" y="594"/>
                      </a:lnTo>
                      <a:lnTo>
                        <a:pt x="393" y="618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2" name="Freeform 89"/>
                <p:cNvSpPr>
                  <a:spLocks noChangeAspect="1"/>
                </p:cNvSpPr>
                <p:nvPr/>
              </p:nvSpPr>
              <p:spPr bwMode="auto">
                <a:xfrm>
                  <a:off x="3881" y="1985"/>
                  <a:ext cx="393" cy="499"/>
                </a:xfrm>
                <a:custGeom>
                  <a:avLst/>
                  <a:gdLst>
                    <a:gd name="T0" fmla="*/ 0 w 393"/>
                    <a:gd name="T1" fmla="*/ 499 h 499"/>
                    <a:gd name="T2" fmla="*/ 24 w 393"/>
                    <a:gd name="T3" fmla="*/ 499 h 499"/>
                    <a:gd name="T4" fmla="*/ 48 w 393"/>
                    <a:gd name="T5" fmla="*/ 487 h 499"/>
                    <a:gd name="T6" fmla="*/ 72 w 393"/>
                    <a:gd name="T7" fmla="*/ 463 h 499"/>
                    <a:gd name="T8" fmla="*/ 95 w 393"/>
                    <a:gd name="T9" fmla="*/ 428 h 499"/>
                    <a:gd name="T10" fmla="*/ 143 w 393"/>
                    <a:gd name="T11" fmla="*/ 356 h 499"/>
                    <a:gd name="T12" fmla="*/ 191 w 393"/>
                    <a:gd name="T13" fmla="*/ 261 h 499"/>
                    <a:gd name="T14" fmla="*/ 250 w 393"/>
                    <a:gd name="T15" fmla="*/ 166 h 499"/>
                    <a:gd name="T16" fmla="*/ 298 w 393"/>
                    <a:gd name="T17" fmla="*/ 83 h 499"/>
                    <a:gd name="T18" fmla="*/ 345 w 393"/>
                    <a:gd name="T19" fmla="*/ 24 h 499"/>
                    <a:gd name="T20" fmla="*/ 369 w 393"/>
                    <a:gd name="T21" fmla="*/ 12 h 499"/>
                    <a:gd name="T22" fmla="*/ 393 w 393"/>
                    <a:gd name="T23" fmla="*/ 0 h 49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3"/>
                    <a:gd name="T37" fmla="*/ 0 h 499"/>
                    <a:gd name="T38" fmla="*/ 393 w 393"/>
                    <a:gd name="T39" fmla="*/ 499 h 49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3" h="499">
                      <a:moveTo>
                        <a:pt x="0" y="499"/>
                      </a:moveTo>
                      <a:lnTo>
                        <a:pt x="24" y="499"/>
                      </a:lnTo>
                      <a:lnTo>
                        <a:pt x="48" y="487"/>
                      </a:lnTo>
                      <a:lnTo>
                        <a:pt x="72" y="463"/>
                      </a:lnTo>
                      <a:lnTo>
                        <a:pt x="95" y="428"/>
                      </a:lnTo>
                      <a:lnTo>
                        <a:pt x="143" y="356"/>
                      </a:lnTo>
                      <a:lnTo>
                        <a:pt x="191" y="261"/>
                      </a:lnTo>
                      <a:lnTo>
                        <a:pt x="250" y="166"/>
                      </a:lnTo>
                      <a:lnTo>
                        <a:pt x="298" y="83"/>
                      </a:lnTo>
                      <a:lnTo>
                        <a:pt x="345" y="24"/>
                      </a:lnTo>
                      <a:lnTo>
                        <a:pt x="369" y="12"/>
                      </a:lnTo>
                      <a:lnTo>
                        <a:pt x="393" y="0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3" name="Freeform 90"/>
                <p:cNvSpPr>
                  <a:spLocks noChangeAspect="1"/>
                </p:cNvSpPr>
                <p:nvPr/>
              </p:nvSpPr>
              <p:spPr bwMode="auto">
                <a:xfrm>
                  <a:off x="4274" y="1985"/>
                  <a:ext cx="393" cy="392"/>
                </a:xfrm>
                <a:custGeom>
                  <a:avLst/>
                  <a:gdLst>
                    <a:gd name="T0" fmla="*/ 0 w 393"/>
                    <a:gd name="T1" fmla="*/ 0 h 392"/>
                    <a:gd name="T2" fmla="*/ 48 w 393"/>
                    <a:gd name="T3" fmla="*/ 0 h 392"/>
                    <a:gd name="T4" fmla="*/ 95 w 393"/>
                    <a:gd name="T5" fmla="*/ 24 h 392"/>
                    <a:gd name="T6" fmla="*/ 143 w 393"/>
                    <a:gd name="T7" fmla="*/ 47 h 392"/>
                    <a:gd name="T8" fmla="*/ 202 w 393"/>
                    <a:gd name="T9" fmla="*/ 95 h 392"/>
                    <a:gd name="T10" fmla="*/ 250 w 393"/>
                    <a:gd name="T11" fmla="*/ 154 h 392"/>
                    <a:gd name="T12" fmla="*/ 298 w 393"/>
                    <a:gd name="T13" fmla="*/ 226 h 392"/>
                    <a:gd name="T14" fmla="*/ 345 w 393"/>
                    <a:gd name="T15" fmla="*/ 309 h 392"/>
                    <a:gd name="T16" fmla="*/ 393 w 393"/>
                    <a:gd name="T17" fmla="*/ 392 h 3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93"/>
                    <a:gd name="T28" fmla="*/ 0 h 392"/>
                    <a:gd name="T29" fmla="*/ 393 w 393"/>
                    <a:gd name="T30" fmla="*/ 392 h 3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93" h="392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95" y="24"/>
                      </a:lnTo>
                      <a:lnTo>
                        <a:pt x="143" y="47"/>
                      </a:lnTo>
                      <a:lnTo>
                        <a:pt x="202" y="95"/>
                      </a:lnTo>
                      <a:lnTo>
                        <a:pt x="250" y="154"/>
                      </a:lnTo>
                      <a:lnTo>
                        <a:pt x="298" y="226"/>
                      </a:lnTo>
                      <a:lnTo>
                        <a:pt x="345" y="309"/>
                      </a:lnTo>
                      <a:lnTo>
                        <a:pt x="393" y="39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4" name="Freeform 91"/>
                <p:cNvSpPr>
                  <a:spLocks noChangeAspect="1"/>
                </p:cNvSpPr>
                <p:nvPr/>
              </p:nvSpPr>
              <p:spPr bwMode="auto">
                <a:xfrm>
                  <a:off x="4667" y="2377"/>
                  <a:ext cx="381" cy="1189"/>
                </a:xfrm>
                <a:custGeom>
                  <a:avLst/>
                  <a:gdLst>
                    <a:gd name="T0" fmla="*/ 0 w 381"/>
                    <a:gd name="T1" fmla="*/ 0 h 1189"/>
                    <a:gd name="T2" fmla="*/ 24 w 381"/>
                    <a:gd name="T3" fmla="*/ 59 h 1189"/>
                    <a:gd name="T4" fmla="*/ 47 w 381"/>
                    <a:gd name="T5" fmla="*/ 119 h 1189"/>
                    <a:gd name="T6" fmla="*/ 95 w 381"/>
                    <a:gd name="T7" fmla="*/ 261 h 1189"/>
                    <a:gd name="T8" fmla="*/ 143 w 381"/>
                    <a:gd name="T9" fmla="*/ 416 h 1189"/>
                    <a:gd name="T10" fmla="*/ 190 w 381"/>
                    <a:gd name="T11" fmla="*/ 594 h 1189"/>
                    <a:gd name="T12" fmla="*/ 238 w 381"/>
                    <a:gd name="T13" fmla="*/ 761 h 1189"/>
                    <a:gd name="T14" fmla="*/ 286 w 381"/>
                    <a:gd name="T15" fmla="*/ 927 h 1189"/>
                    <a:gd name="T16" fmla="*/ 333 w 381"/>
                    <a:gd name="T17" fmla="*/ 1070 h 1189"/>
                    <a:gd name="T18" fmla="*/ 381 w 381"/>
                    <a:gd name="T19" fmla="*/ 1189 h 1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1"/>
                    <a:gd name="T31" fmla="*/ 0 h 1189"/>
                    <a:gd name="T32" fmla="*/ 381 w 381"/>
                    <a:gd name="T33" fmla="*/ 1189 h 1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1" h="1189">
                      <a:moveTo>
                        <a:pt x="0" y="0"/>
                      </a:moveTo>
                      <a:lnTo>
                        <a:pt x="24" y="59"/>
                      </a:lnTo>
                      <a:lnTo>
                        <a:pt x="47" y="119"/>
                      </a:lnTo>
                      <a:lnTo>
                        <a:pt x="95" y="261"/>
                      </a:lnTo>
                      <a:lnTo>
                        <a:pt x="143" y="416"/>
                      </a:lnTo>
                      <a:lnTo>
                        <a:pt x="190" y="594"/>
                      </a:lnTo>
                      <a:lnTo>
                        <a:pt x="238" y="761"/>
                      </a:lnTo>
                      <a:lnTo>
                        <a:pt x="286" y="927"/>
                      </a:lnTo>
                      <a:lnTo>
                        <a:pt x="333" y="1070"/>
                      </a:lnTo>
                      <a:lnTo>
                        <a:pt x="381" y="1189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5" name="Freeform 92"/>
                <p:cNvSpPr>
                  <a:spLocks noChangeAspect="1"/>
                </p:cNvSpPr>
                <p:nvPr/>
              </p:nvSpPr>
              <p:spPr bwMode="auto">
                <a:xfrm>
                  <a:off x="5048" y="3566"/>
                  <a:ext cx="393" cy="475"/>
                </a:xfrm>
                <a:custGeom>
                  <a:avLst/>
                  <a:gdLst>
                    <a:gd name="T0" fmla="*/ 0 w 393"/>
                    <a:gd name="T1" fmla="*/ 0 h 475"/>
                    <a:gd name="T2" fmla="*/ 47 w 393"/>
                    <a:gd name="T3" fmla="*/ 95 h 475"/>
                    <a:gd name="T4" fmla="*/ 95 w 393"/>
                    <a:gd name="T5" fmla="*/ 166 h 475"/>
                    <a:gd name="T6" fmla="*/ 143 w 393"/>
                    <a:gd name="T7" fmla="*/ 225 h 475"/>
                    <a:gd name="T8" fmla="*/ 190 w 393"/>
                    <a:gd name="T9" fmla="*/ 285 h 475"/>
                    <a:gd name="T10" fmla="*/ 297 w 393"/>
                    <a:gd name="T11" fmla="*/ 368 h 475"/>
                    <a:gd name="T12" fmla="*/ 345 w 393"/>
                    <a:gd name="T13" fmla="*/ 416 h 475"/>
                    <a:gd name="T14" fmla="*/ 393 w 393"/>
                    <a:gd name="T15" fmla="*/ 475 h 4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475"/>
                    <a:gd name="T26" fmla="*/ 393 w 393"/>
                    <a:gd name="T27" fmla="*/ 475 h 47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475">
                      <a:moveTo>
                        <a:pt x="0" y="0"/>
                      </a:moveTo>
                      <a:lnTo>
                        <a:pt x="47" y="95"/>
                      </a:lnTo>
                      <a:lnTo>
                        <a:pt x="95" y="166"/>
                      </a:lnTo>
                      <a:lnTo>
                        <a:pt x="143" y="225"/>
                      </a:lnTo>
                      <a:lnTo>
                        <a:pt x="190" y="285"/>
                      </a:lnTo>
                      <a:lnTo>
                        <a:pt x="297" y="368"/>
                      </a:lnTo>
                      <a:lnTo>
                        <a:pt x="345" y="416"/>
                      </a:lnTo>
                      <a:lnTo>
                        <a:pt x="393" y="475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6" name="Freeform 93"/>
                <p:cNvSpPr>
                  <a:spLocks noChangeAspect="1"/>
                </p:cNvSpPr>
                <p:nvPr/>
              </p:nvSpPr>
              <p:spPr bwMode="auto">
                <a:xfrm>
                  <a:off x="5441" y="4041"/>
                  <a:ext cx="393" cy="511"/>
                </a:xfrm>
                <a:custGeom>
                  <a:avLst/>
                  <a:gdLst>
                    <a:gd name="T0" fmla="*/ 0 w 393"/>
                    <a:gd name="T1" fmla="*/ 0 h 511"/>
                    <a:gd name="T2" fmla="*/ 95 w 393"/>
                    <a:gd name="T3" fmla="*/ 131 h 511"/>
                    <a:gd name="T4" fmla="*/ 190 w 393"/>
                    <a:gd name="T5" fmla="*/ 273 h 511"/>
                    <a:gd name="T6" fmla="*/ 297 w 393"/>
                    <a:gd name="T7" fmla="*/ 404 h 511"/>
                    <a:gd name="T8" fmla="*/ 345 w 393"/>
                    <a:gd name="T9" fmla="*/ 463 h 511"/>
                    <a:gd name="T10" fmla="*/ 393 w 393"/>
                    <a:gd name="T11" fmla="*/ 511 h 5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511"/>
                    <a:gd name="T20" fmla="*/ 393 w 393"/>
                    <a:gd name="T21" fmla="*/ 511 h 5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511">
                      <a:moveTo>
                        <a:pt x="0" y="0"/>
                      </a:moveTo>
                      <a:lnTo>
                        <a:pt x="95" y="131"/>
                      </a:lnTo>
                      <a:lnTo>
                        <a:pt x="190" y="273"/>
                      </a:lnTo>
                      <a:lnTo>
                        <a:pt x="297" y="404"/>
                      </a:lnTo>
                      <a:lnTo>
                        <a:pt x="345" y="463"/>
                      </a:lnTo>
                      <a:lnTo>
                        <a:pt x="393" y="51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7" name="Freeform 94"/>
                <p:cNvSpPr>
                  <a:spLocks noChangeAspect="1"/>
                </p:cNvSpPr>
                <p:nvPr/>
              </p:nvSpPr>
              <p:spPr bwMode="auto">
                <a:xfrm>
                  <a:off x="5834" y="4552"/>
                  <a:ext cx="392" cy="226"/>
                </a:xfrm>
                <a:custGeom>
                  <a:avLst/>
                  <a:gdLst>
                    <a:gd name="T0" fmla="*/ 0 w 392"/>
                    <a:gd name="T1" fmla="*/ 0 h 226"/>
                    <a:gd name="T2" fmla="*/ 47 w 392"/>
                    <a:gd name="T3" fmla="*/ 36 h 226"/>
                    <a:gd name="T4" fmla="*/ 95 w 392"/>
                    <a:gd name="T5" fmla="*/ 71 h 226"/>
                    <a:gd name="T6" fmla="*/ 190 w 392"/>
                    <a:gd name="T7" fmla="*/ 131 h 226"/>
                    <a:gd name="T8" fmla="*/ 297 w 392"/>
                    <a:gd name="T9" fmla="*/ 178 h 226"/>
                    <a:gd name="T10" fmla="*/ 392 w 392"/>
                    <a:gd name="T11" fmla="*/ 226 h 2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2"/>
                    <a:gd name="T19" fmla="*/ 0 h 226"/>
                    <a:gd name="T20" fmla="*/ 392 w 392"/>
                    <a:gd name="T21" fmla="*/ 226 h 2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2" h="226">
                      <a:moveTo>
                        <a:pt x="0" y="0"/>
                      </a:moveTo>
                      <a:lnTo>
                        <a:pt x="47" y="36"/>
                      </a:lnTo>
                      <a:lnTo>
                        <a:pt x="95" y="71"/>
                      </a:lnTo>
                      <a:lnTo>
                        <a:pt x="190" y="131"/>
                      </a:lnTo>
                      <a:lnTo>
                        <a:pt x="297" y="178"/>
                      </a:lnTo>
                      <a:lnTo>
                        <a:pt x="392" y="22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8" name="Freeform 95"/>
                <p:cNvSpPr>
                  <a:spLocks noChangeAspect="1"/>
                </p:cNvSpPr>
                <p:nvPr/>
              </p:nvSpPr>
              <p:spPr bwMode="auto">
                <a:xfrm>
                  <a:off x="6226" y="4778"/>
                  <a:ext cx="393" cy="261"/>
                </a:xfrm>
                <a:custGeom>
                  <a:avLst/>
                  <a:gdLst>
                    <a:gd name="T0" fmla="*/ 0 w 393"/>
                    <a:gd name="T1" fmla="*/ 0 h 261"/>
                    <a:gd name="T2" fmla="*/ 191 w 393"/>
                    <a:gd name="T3" fmla="*/ 131 h 261"/>
                    <a:gd name="T4" fmla="*/ 393 w 393"/>
                    <a:gd name="T5" fmla="*/ 261 h 26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61"/>
                    <a:gd name="T11" fmla="*/ 393 w 393"/>
                    <a:gd name="T12" fmla="*/ 261 h 2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61">
                      <a:moveTo>
                        <a:pt x="0" y="0"/>
                      </a:moveTo>
                      <a:lnTo>
                        <a:pt x="191" y="131"/>
                      </a:lnTo>
                      <a:lnTo>
                        <a:pt x="393" y="26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1562" name="Freeform 96"/>
              <p:cNvSpPr>
                <a:spLocks noChangeAspect="1"/>
              </p:cNvSpPr>
              <p:nvPr/>
            </p:nvSpPr>
            <p:spPr bwMode="auto">
              <a:xfrm>
                <a:off x="1500" y="630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3" name="Freeform 97"/>
              <p:cNvSpPr>
                <a:spLocks noChangeAspect="1"/>
              </p:cNvSpPr>
              <p:nvPr/>
            </p:nvSpPr>
            <p:spPr bwMode="auto">
              <a:xfrm>
                <a:off x="1893" y="701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4" name="Freeform 98"/>
              <p:cNvSpPr>
                <a:spLocks noChangeAspect="1"/>
              </p:cNvSpPr>
              <p:nvPr/>
            </p:nvSpPr>
            <p:spPr bwMode="auto">
              <a:xfrm>
                <a:off x="2286" y="725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5" name="Freeform 99"/>
              <p:cNvSpPr>
                <a:spLocks noChangeAspect="1"/>
              </p:cNvSpPr>
              <p:nvPr/>
            </p:nvSpPr>
            <p:spPr bwMode="auto">
              <a:xfrm>
                <a:off x="2679" y="701"/>
                <a:ext cx="71" cy="72"/>
              </a:xfrm>
              <a:custGeom>
                <a:avLst/>
                <a:gdLst>
                  <a:gd name="T0" fmla="*/ 35 w 71"/>
                  <a:gd name="T1" fmla="*/ 0 h 72"/>
                  <a:gd name="T2" fmla="*/ 71 w 71"/>
                  <a:gd name="T3" fmla="*/ 36 h 72"/>
                  <a:gd name="T4" fmla="*/ 35 w 71"/>
                  <a:gd name="T5" fmla="*/ 72 h 72"/>
                  <a:gd name="T6" fmla="*/ 0 w 71"/>
                  <a:gd name="T7" fmla="*/ 36 h 72"/>
                  <a:gd name="T8" fmla="*/ 35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2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6" name="Freeform 100"/>
              <p:cNvSpPr>
                <a:spLocks noChangeAspect="1"/>
              </p:cNvSpPr>
              <p:nvPr/>
            </p:nvSpPr>
            <p:spPr bwMode="auto">
              <a:xfrm>
                <a:off x="3072" y="868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7" name="Freeform 101"/>
              <p:cNvSpPr>
                <a:spLocks noChangeAspect="1"/>
              </p:cNvSpPr>
              <p:nvPr/>
            </p:nvSpPr>
            <p:spPr bwMode="auto">
              <a:xfrm>
                <a:off x="3452" y="1830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8" name="Freeform 102"/>
              <p:cNvSpPr>
                <a:spLocks noChangeAspect="1"/>
              </p:cNvSpPr>
              <p:nvPr/>
            </p:nvSpPr>
            <p:spPr bwMode="auto">
              <a:xfrm>
                <a:off x="3845" y="2448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9" name="Freeform 103"/>
              <p:cNvSpPr>
                <a:spLocks noChangeAspect="1"/>
              </p:cNvSpPr>
              <p:nvPr/>
            </p:nvSpPr>
            <p:spPr bwMode="auto">
              <a:xfrm>
                <a:off x="4238" y="1949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0" name="Freeform 104"/>
              <p:cNvSpPr>
                <a:spLocks noChangeAspect="1"/>
              </p:cNvSpPr>
              <p:nvPr/>
            </p:nvSpPr>
            <p:spPr bwMode="auto">
              <a:xfrm>
                <a:off x="4631" y="2341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1" name="Freeform 105"/>
              <p:cNvSpPr>
                <a:spLocks noChangeAspect="1"/>
              </p:cNvSpPr>
              <p:nvPr/>
            </p:nvSpPr>
            <p:spPr bwMode="auto">
              <a:xfrm>
                <a:off x="5012" y="3530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2" name="Freeform 106"/>
              <p:cNvSpPr>
                <a:spLocks noChangeAspect="1"/>
              </p:cNvSpPr>
              <p:nvPr/>
            </p:nvSpPr>
            <p:spPr bwMode="auto">
              <a:xfrm>
                <a:off x="5405" y="4005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3" name="Freeform 107"/>
              <p:cNvSpPr>
                <a:spLocks noChangeAspect="1"/>
              </p:cNvSpPr>
              <p:nvPr/>
            </p:nvSpPr>
            <p:spPr bwMode="auto">
              <a:xfrm>
                <a:off x="5798" y="4516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4" name="Freeform 108"/>
              <p:cNvSpPr>
                <a:spLocks noChangeAspect="1"/>
              </p:cNvSpPr>
              <p:nvPr/>
            </p:nvSpPr>
            <p:spPr bwMode="auto">
              <a:xfrm>
                <a:off x="6191" y="4742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6 h 71"/>
                  <a:gd name="T4" fmla="*/ 35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1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5" name="Freeform 109"/>
              <p:cNvSpPr>
                <a:spLocks noChangeAspect="1"/>
              </p:cNvSpPr>
              <p:nvPr/>
            </p:nvSpPr>
            <p:spPr bwMode="auto">
              <a:xfrm>
                <a:off x="6584" y="5004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60" name="Rectangle 68"/>
            <p:cNvSpPr>
              <a:spLocks noChangeArrowheads="1"/>
            </p:cNvSpPr>
            <p:nvPr/>
          </p:nvSpPr>
          <p:spPr bwMode="auto">
            <a:xfrm>
              <a:off x="1576" y="1519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315,274</a:t>
              </a:r>
              <a:endParaRPr kumimoji="0" lang="en-US" altLang="zh-TW" sz="1800"/>
            </a:p>
          </p:txBody>
        </p:sp>
      </p:grpSp>
      <p:sp>
        <p:nvSpPr>
          <p:cNvPr id="21511" name="Rectangle 112"/>
          <p:cNvSpPr>
            <a:spLocks noChangeArrowheads="1"/>
          </p:cNvSpPr>
          <p:nvPr/>
        </p:nvSpPr>
        <p:spPr bwMode="auto">
          <a:xfrm>
            <a:off x="7625111" y="5710238"/>
            <a:ext cx="1008063" cy="6477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2E44E4E8-3C11-4CCE-80F5-3A1022B4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A5F81E3-D8C4-47BD-9F61-3DC04E92A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247970"/>
            <a:ext cx="4514386" cy="558924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D2A77120-40A6-45EE-9677-D61C8A7A2DAE}"/>
              </a:ext>
            </a:extLst>
          </p:cNvPr>
          <p:cNvSpPr txBox="1">
            <a:spLocks/>
          </p:cNvSpPr>
          <p:nvPr/>
        </p:nvSpPr>
        <p:spPr bwMode="auto">
          <a:xfrm>
            <a:off x="683568" y="26977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年度會考</a:t>
            </a:r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寫作測驗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51001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342928" y="1484313"/>
            <a:ext cx="8229600" cy="4824412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133600"/>
            <a:ext cx="4373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/>
          </p:cNvPr>
          <p:cNvSpPr/>
          <p:nvPr/>
        </p:nvSpPr>
        <p:spPr>
          <a:xfrm>
            <a:off x="38846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>
            <a:extLst/>
          </p:cNvPr>
          <p:cNvSpPr/>
          <p:nvPr/>
        </p:nvSpPr>
        <p:spPr>
          <a:xfrm>
            <a:off x="83804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>
            <a:extLst/>
          </p:cNvPr>
          <p:cNvSpPr/>
          <p:nvPr/>
        </p:nvSpPr>
        <p:spPr>
          <a:xfrm>
            <a:off x="3668713" y="2127250"/>
            <a:ext cx="431800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8507413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44613" y="476250"/>
            <a:ext cx="7799387" cy="5916613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861" name="文字方塊 8"/>
          <p:cNvSpPr txBox="1">
            <a:spLocks noChangeArrowheads="1"/>
          </p:cNvSpPr>
          <p:nvPr/>
        </p:nvSpPr>
        <p:spPr bwMode="auto">
          <a:xfrm>
            <a:off x="971550" y="2924175"/>
            <a:ext cx="72691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年度</a:t>
            </a:r>
          </a:p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重要日程</a:t>
            </a:r>
          </a:p>
        </p:txBody>
      </p:sp>
      <p:pic>
        <p:nvPicPr>
          <p:cNvPr id="121862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6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836230" y="1487488"/>
            <a:ext cx="738664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年度重要日程表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依簡章為準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755650" y="836613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110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7CF55BF-164D-4795-9EED-D23C55351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5633" y="0"/>
            <a:ext cx="536668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933" name="文字方塊 8"/>
          <p:cNvSpPr txBox="1">
            <a:spLocks noChangeArrowheads="1"/>
          </p:cNvSpPr>
          <p:nvPr/>
        </p:nvSpPr>
        <p:spPr bwMode="auto">
          <a:xfrm>
            <a:off x="1335088" y="2708275"/>
            <a:ext cx="67659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桃連區特色招生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及免試入學介紹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（含超額比序）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4934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16234</TotalTime>
  <Words>10584</Words>
  <Application>Microsoft Office PowerPoint</Application>
  <PresentationFormat>如螢幕大小 (4:3)</PresentationFormat>
  <Paragraphs>1960</Paragraphs>
  <Slides>159</Slides>
  <Notes>53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159</vt:i4>
      </vt:variant>
    </vt:vector>
  </HeadingPairs>
  <TitlesOfParts>
    <vt:vector size="161" baseType="lpstr">
      <vt:lpstr>12年國教簡報</vt:lpstr>
      <vt:lpstr>PhotoImpact</vt:lpstr>
      <vt:lpstr>投影片 1</vt:lpstr>
      <vt:lpstr>          目次</vt:lpstr>
      <vt:lpstr>投影片 3</vt:lpstr>
      <vt:lpstr>109學年度適性入學成果</vt:lpstr>
      <vt:lpstr>109學年度適性入學成果</vt:lpstr>
      <vt:lpstr>109學年度適性入學成果</vt:lpstr>
      <vt:lpstr>投影片 7</vt:lpstr>
      <vt:lpstr>投影片 8</vt:lpstr>
      <vt:lpstr>投影片 9</vt:lpstr>
      <vt:lpstr>投影片 10</vt:lpstr>
      <vt:lpstr>國中畢業生升學進路階梯圖</vt:lpstr>
      <vt:lpstr>投影片 12</vt:lpstr>
      <vt:lpstr>大學生休學率偏高</vt:lpstr>
      <vt:lpstr>休學主因-志趣不符</vt:lpstr>
      <vt:lpstr>現在更嚴重!!!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要與孩子能對話</vt:lpstr>
      <vt:lpstr>投影片 27</vt:lpstr>
      <vt:lpstr>投影片 28</vt:lpstr>
      <vt:lpstr>投影片 29</vt:lpstr>
      <vt:lpstr>投影片 30</vt:lpstr>
      <vt:lpstr>投影片 31</vt:lpstr>
      <vt:lpstr>性向測驗  攻其不備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選擇所愛，不隨波逐流</vt:lpstr>
      <vt:lpstr>投影片 46</vt:lpstr>
      <vt:lpstr>投影片 47</vt:lpstr>
      <vt:lpstr>升學管道簡介</vt:lpstr>
      <vt:lpstr>國中畢業生升學管道圖</vt:lpstr>
      <vt:lpstr>國中畢業生多元升學管道</vt:lpstr>
      <vt:lpstr>升大學呢？</vt:lpstr>
      <vt:lpstr>升四技二專呢？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桃連區機械群109學年度招生科別</vt:lpstr>
      <vt:lpstr>投影片 60</vt:lpstr>
      <vt:lpstr>投影片 61</vt:lpstr>
      <vt:lpstr>投影片 62</vt:lpstr>
      <vt:lpstr>投影片 63</vt:lpstr>
      <vt:lpstr>投影片 64</vt:lpstr>
      <vt:lpstr>投影片 65</vt:lpstr>
      <vt:lpstr>投影片 66</vt:lpstr>
      <vt:lpstr>投影片 67</vt:lpstr>
      <vt:lpstr>教育會考何時考</vt:lpstr>
      <vt:lpstr>教育會考怎麼考</vt:lpstr>
      <vt:lpstr>國中教育會考題目示例</vt:lpstr>
      <vt:lpstr>國中教育會考題目示例</vt:lpstr>
      <vt:lpstr>國中教育會考題目示例</vt:lpstr>
      <vt:lpstr>投影片 73</vt:lpstr>
      <vt:lpstr>國中教育會考 成績單</vt:lpstr>
      <vt:lpstr>投影片 75</vt:lpstr>
      <vt:lpstr>投影片 76</vt:lpstr>
      <vt:lpstr>能力等級與加註標示</vt:lpstr>
      <vt:lpstr>數學科非選擇題 評分說明</vt:lpstr>
      <vt:lpstr>數學非選擇題評量的能力</vt:lpstr>
      <vt:lpstr>評分規準</vt:lpstr>
      <vt:lpstr>投影片 81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投影片 88</vt:lpstr>
      <vt:lpstr>投影片 89</vt:lpstr>
      <vt:lpstr>投影片 90</vt:lpstr>
      <vt:lpstr>寫作測驗評量的能力</vt:lpstr>
      <vt:lpstr>答案卷樣式</vt:lpstr>
      <vt:lpstr>寫作測驗作答注意事項</vt:lpstr>
      <vt:lpstr>投影片 94</vt:lpstr>
      <vt:lpstr>投影片 95</vt:lpstr>
      <vt:lpstr>投影片 96</vt:lpstr>
      <vt:lpstr>投影片 97</vt:lpstr>
      <vt:lpstr>投影片 98</vt:lpstr>
      <vt:lpstr>投影片 99</vt:lpstr>
      <vt:lpstr>投影片 100</vt:lpstr>
      <vt:lpstr>投影片 101</vt:lpstr>
      <vt:lpstr>甄選入學(特色招生)</vt:lpstr>
      <vt:lpstr>甄選入學(特色招生)</vt:lpstr>
      <vt:lpstr>專業群科甄選(特色招生)</vt:lpstr>
      <vt:lpstr>投影片 105</vt:lpstr>
      <vt:lpstr>投影片 106</vt:lpstr>
      <vt:lpstr>投影片 107</vt:lpstr>
      <vt:lpstr>投影片 108</vt:lpstr>
      <vt:lpstr>投影片 109</vt:lpstr>
      <vt:lpstr>投影片 110</vt:lpstr>
      <vt:lpstr>投影片 111</vt:lpstr>
      <vt:lpstr>術科考試舉隅(一)</vt:lpstr>
      <vt:lpstr>投影片 113</vt:lpstr>
      <vt:lpstr>投影片 114</vt:lpstr>
      <vt:lpstr>110學年度新設市高-羅浮高中</vt:lpstr>
      <vt:lpstr>投影片 116</vt:lpstr>
      <vt:lpstr>投影片 117</vt:lpstr>
      <vt:lpstr>投影片 118</vt:lpstr>
      <vt:lpstr>投影片 119</vt:lpstr>
      <vt:lpstr>志願序計分方式</vt:lpstr>
      <vt:lpstr>同群科志願跨校連續選填</vt:lpstr>
      <vt:lpstr>投影片 122</vt:lpstr>
      <vt:lpstr>投影片 123</vt:lpstr>
      <vt:lpstr>投影片 124</vt:lpstr>
      <vt:lpstr>投影片 125</vt:lpstr>
      <vt:lpstr>投影片 126</vt:lpstr>
      <vt:lpstr>投影片 127</vt:lpstr>
      <vt:lpstr>投影片 128</vt:lpstr>
      <vt:lpstr>投影片 129</vt:lpstr>
      <vt:lpstr>109年桃連區免試入學-同分超額比序步驟</vt:lpstr>
      <vt:lpstr>投影片 131</vt:lpstr>
      <vt:lpstr>投影片 132</vt:lpstr>
      <vt:lpstr>投影片 133</vt:lpstr>
      <vt:lpstr>五專入學時程</vt:lpstr>
      <vt:lpstr>五專優先免試與聯合免試比序 </vt:lpstr>
      <vt:lpstr>五專優先免試與聯合免試入學方式</vt:lpstr>
      <vt:lpstr>投影片 137</vt:lpstr>
      <vt:lpstr>投影片 138</vt:lpstr>
      <vt:lpstr>投影片 139</vt:lpstr>
      <vt:lpstr>投影片 140</vt:lpstr>
      <vt:lpstr>投影片 141</vt:lpstr>
      <vt:lpstr>投影片 142</vt:lpstr>
      <vt:lpstr>投影片 143</vt:lpstr>
      <vt:lpstr>投影片 144</vt:lpstr>
      <vt:lpstr>投影片 145</vt:lpstr>
      <vt:lpstr>投影片 146</vt:lpstr>
      <vt:lpstr>投影片 147</vt:lpstr>
      <vt:lpstr>投影片 148</vt:lpstr>
      <vt:lpstr>投影片 149</vt:lpstr>
      <vt:lpstr>投影片 150</vt:lpstr>
      <vt:lpstr>投影片 151</vt:lpstr>
      <vt:lpstr>投影片 152</vt:lpstr>
      <vt:lpstr>投影片 153</vt:lpstr>
      <vt:lpstr>投影片 154</vt:lpstr>
      <vt:lpstr>投影片 155</vt:lpstr>
      <vt:lpstr>投影片 156</vt:lpstr>
      <vt:lpstr>進路分析大不同</vt:lpstr>
      <vt:lpstr>諮詢專線</vt:lpstr>
      <vt:lpstr>投影片 159</vt:lpstr>
    </vt:vector>
  </TitlesOfParts>
  <Company>Net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user</cp:lastModifiedBy>
  <cp:revision>1285</cp:revision>
  <cp:lastPrinted>2020-10-06T23:42:45Z</cp:lastPrinted>
  <dcterms:created xsi:type="dcterms:W3CDTF">2012-05-12T02:14:41Z</dcterms:created>
  <dcterms:modified xsi:type="dcterms:W3CDTF">2020-11-25T12:30:32Z</dcterms:modified>
</cp:coreProperties>
</file>