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2" r:id="rId6"/>
    <p:sldId id="263" r:id="rId7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7877CB78-1F2E-4695-B57F-1799EDBFAA81}" type="datetimeFigureOut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213C9BF8-10E0-4E9F-979E-CB9FDCB490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057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3C9BF8-10E0-4E9F-979E-CB9FDCB490BA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392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066D-22CC-491E-BFC5-8239BD203E33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404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4BD37-0439-4BB9-AEB4-CFE2E4448C50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476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1BFC-59E2-4F48-9C7D-8A81C6AC8EE2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3672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5662E-49FF-4491-8C49-C4F227E2F9F3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594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FC9-E9A1-4A1F-8F81-6A6765E91EE7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95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416C0-DD66-4998-B560-C8F3A2F6C659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762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BADB6-0689-41F6-AA5D-B83B1773FC62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145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9FC5-E8C1-48E7-BCA8-84A8AD062BD7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861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397D-CD84-47DA-B2ED-7B79A7A4D309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925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22325-1385-407F-AABB-813449D638EF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967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A953D-7487-4DB0-9998-91B8139A0B50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93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1C1B1-04D3-4B54-B00D-96830B38E22B}" type="datetime1">
              <a:rPr lang="zh-TW" altLang="en-US" smtClean="0"/>
              <a:t>2017/4/10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1E51D-0CD0-4614-A9BC-25708EE6A2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83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38130" y="99153"/>
            <a:ext cx="10873648" cy="892366"/>
          </a:xfrm>
        </p:spPr>
        <p:txBody>
          <a:bodyPr>
            <a:noAutofit/>
          </a:bodyPr>
          <a:lstStyle/>
          <a:p>
            <a:r>
              <a:rPr lang="zh-TW" altLang="zh-TW" sz="4400" b="1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認識脂肪、慎選</a:t>
            </a:r>
            <a:r>
              <a:rPr lang="zh-TW" altLang="zh-TW" sz="4400" b="1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食用油</a:t>
            </a:r>
            <a:endParaRPr lang="zh-TW" altLang="zh-TW" sz="4400" dirty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38130" y="991519"/>
            <a:ext cx="10631277" cy="4266281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altLang="zh-TW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    </a:t>
            </a:r>
            <a:r>
              <a:rPr lang="zh-TW" altLang="zh-TW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食用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油脂，除了</a:t>
            </a:r>
            <a:r>
              <a:rPr lang="zh-TW" altLang="zh-TW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供給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人體</a:t>
            </a:r>
            <a:r>
              <a:rPr lang="zh-TW" altLang="zh-TW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熱能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和</a:t>
            </a:r>
            <a:r>
              <a:rPr lang="zh-TW" altLang="zh-TW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必需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的</a:t>
            </a:r>
            <a:r>
              <a:rPr lang="zh-TW" altLang="zh-TW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脂肪酸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外，尚可提供食品的色、香和味，增進適口性</a:t>
            </a:r>
            <a:r>
              <a:rPr lang="zh-TW" altLang="zh-TW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和飽食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感，以及人體需要的</a:t>
            </a:r>
            <a:r>
              <a:rPr lang="zh-TW" altLang="zh-TW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脂溶性物質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如維生素</a:t>
            </a:r>
            <a:r>
              <a:rPr lang="en-US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A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、</a:t>
            </a:r>
            <a:r>
              <a:rPr lang="en-US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D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、</a:t>
            </a:r>
            <a:r>
              <a:rPr lang="en-US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E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和</a:t>
            </a:r>
            <a:r>
              <a:rPr lang="en-US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K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等</a:t>
            </a:r>
            <a:r>
              <a:rPr lang="zh-TW" altLang="zh-TW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。文獻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報導不同油脂在人體生理機能</a:t>
            </a:r>
            <a:r>
              <a:rPr lang="zh-TW" altLang="zh-TW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上扮演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極重要的角色，特別對癌症、冠狀動脈疾病的預防、血栓的</a:t>
            </a:r>
            <a:r>
              <a:rPr lang="zh-TW" altLang="zh-TW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形</a:t>
            </a:r>
            <a:r>
              <a:rPr lang="zh-TW" altLang="en-US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成</a:t>
            </a:r>
            <a:r>
              <a:rPr lang="zh-TW" altLang="zh-TW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及膽固醇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和三酸甘油酯的</a:t>
            </a:r>
            <a:r>
              <a:rPr lang="zh-TW" altLang="zh-TW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增減</a:t>
            </a:r>
            <a:r>
              <a:rPr lang="zh-TW" altLang="zh-TW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等均有正負面的</a:t>
            </a:r>
            <a:r>
              <a:rPr lang="zh-TW" altLang="zh-TW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作用</a:t>
            </a:r>
            <a:r>
              <a:rPr lang="zh-TW" altLang="en-US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</a:t>
            </a:r>
            <a:endParaRPr lang="zh-TW" altLang="en-US" dirty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867" y="3283028"/>
            <a:ext cx="9002617" cy="3161840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682168" y="6444869"/>
            <a:ext cx="2743200" cy="413132"/>
          </a:xfrm>
        </p:spPr>
        <p:txBody>
          <a:bodyPr/>
          <a:lstStyle/>
          <a:p>
            <a:pPr algn="ctr"/>
            <a:fld id="{5731E51D-0CD0-4614-A9BC-25708EE6A222}" type="slidenum">
              <a:rPr lang="zh-TW" altLang="en-US" sz="2000" smtClean="0"/>
              <a:pPr algn="ctr"/>
              <a:t>1</a:t>
            </a:fld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9951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567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451692"/>
            <a:ext cx="10515600" cy="572527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    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食用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油脂依其來源分為動物性以及植物性油脂。植物性油脂通常以植物種子為原料，例如：花 生、芝麻、葵花籽、棉籽等，尚有果實類來源（如橄欖），另外還有烘焙食品中常見的椰子油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以及棕櫚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油。動物性油脂大宗來源則為畜產品（乳脂、獸脂）及水產品（深海魚類）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</a:t>
            </a:r>
            <a:endParaRPr lang="en-US" altLang="zh-TW" sz="2400" dirty="0" smtClean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 </a:t>
            </a:r>
            <a:r>
              <a:rPr lang="zh-TW" altLang="en-US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    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油脂因其脂肪酸結構又可分為</a:t>
            </a:r>
            <a:r>
              <a:rPr lang="zh-TW" altLang="zh-TW" sz="2400" dirty="0" smtClean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不飽和脂肪酸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以及</a:t>
            </a:r>
            <a:r>
              <a:rPr lang="zh-TW" altLang="zh-TW" sz="2400" dirty="0" smtClean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飽和脂肪酸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，兩者最明顯的差別就是在</a:t>
            </a:r>
            <a:r>
              <a:rPr lang="zh-TW" altLang="zh-TW" sz="2400" dirty="0" smtClean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室溫下不飽和脂肪酸的油品呈現液狀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，</a:t>
            </a:r>
            <a:r>
              <a:rPr lang="zh-TW" altLang="zh-TW" sz="2400" dirty="0" smtClean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飽和脂肪酸則呈現固體狀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。通常植物性油脂因富含不飽和脂肪酸所以多呈現液態，但是</a:t>
            </a:r>
            <a:r>
              <a:rPr lang="zh-TW" altLang="zh-TW" sz="2400" dirty="0" smtClean="0">
                <a:solidFill>
                  <a:srgbClr val="0070C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椰子油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以及</a:t>
            </a:r>
            <a:r>
              <a:rPr lang="zh-TW" altLang="zh-TW" sz="2400" dirty="0" smtClean="0">
                <a:solidFill>
                  <a:srgbClr val="0070C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棕櫚油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雖是植物性脂肪但因為</a:t>
            </a:r>
            <a:r>
              <a:rPr lang="zh-TW" altLang="zh-TW" sz="2400" dirty="0" smtClean="0">
                <a:solidFill>
                  <a:srgbClr val="0070C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主成分為飽和脂肪酸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所以多為固狀。動物性油脂則是因為多為飽和脂肪酸所以呈現固體狀態，例如豬油在常溫下呈現固體狀，但是魚油則因不飽和脂肪酸為主所以一般呈現液狀。</a:t>
            </a:r>
            <a:endParaRPr lang="zh-TW" altLang="zh-TW" sz="2400" dirty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325038" y="6345333"/>
            <a:ext cx="2743200" cy="365125"/>
          </a:xfrm>
        </p:spPr>
        <p:txBody>
          <a:bodyPr/>
          <a:lstStyle/>
          <a:p>
            <a:pPr algn="ctr"/>
            <a:fld id="{5731E51D-0CD0-4614-A9BC-25708EE6A222}" type="slidenum">
              <a:rPr lang="zh-TW" altLang="en-US" sz="2000" smtClean="0"/>
              <a:pPr algn="ctr"/>
              <a:t>2</a:t>
            </a:fld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43736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583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53388"/>
            <a:ext cx="10515600" cy="59235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    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不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飽和脂肪酸依所含雙鍵數目，又分為</a:t>
            </a:r>
            <a:r>
              <a:rPr lang="zh-TW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單元不飽和脂肪酸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和</a:t>
            </a:r>
            <a:r>
              <a:rPr lang="zh-TW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多元不飽和脂肪酸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，前者以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ω­9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、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後者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以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ω­6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和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ω­3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多元不飽和脂肪酸最為重要，其中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ω­6 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和 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ω­3 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脂肪酸兩者都是所謂的必需脂肪酸，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意思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就是身體無法自行合成，必需從食物中攝取的脂肪酸。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ω­6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和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ω­3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多元不飽和脂肪酸在自然界中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分佈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極不平衡，食物中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ω­6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多元不飽和脂肪酸的來源充裕，而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ω­3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多元不飽和脂肪酸的來源比較缺乏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</a:t>
            </a:r>
            <a:endParaRPr lang="en-US" altLang="zh-TW" sz="2400" dirty="0" smtClean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  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二者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在膳食的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平衡</a:t>
            </a:r>
            <a:endParaRPr lang="en-US" altLang="zh-TW" sz="2400" dirty="0" smtClean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 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對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身體健康的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影響</a:t>
            </a:r>
            <a:endParaRPr lang="en-US" altLang="zh-TW" sz="2400" dirty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 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具有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相當的重要性。</a:t>
            </a:r>
            <a:endParaRPr lang="zh-TW" altLang="en-US" sz="2400" dirty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460" y="3018622"/>
            <a:ext cx="7134340" cy="3270078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3928431" y="6411434"/>
            <a:ext cx="2743200" cy="365125"/>
          </a:xfrm>
        </p:spPr>
        <p:txBody>
          <a:bodyPr/>
          <a:lstStyle/>
          <a:p>
            <a:pPr algn="ctr"/>
            <a:fld id="{5731E51D-0CD0-4614-A9BC-25708EE6A222}" type="slidenum">
              <a:rPr lang="zh-TW" altLang="en-US" sz="2000" smtClean="0"/>
              <a:pPr algn="ctr"/>
              <a:t>3</a:t>
            </a:fld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04452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600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20337"/>
            <a:ext cx="10515600" cy="59566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ω­3</a:t>
            </a:r>
            <a:r>
              <a:rPr lang="zh-TW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多元不飽和脂肪酸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主要的食物來源包括</a:t>
            </a:r>
            <a:r>
              <a:rPr lang="zh-TW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深海魚類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（如鮭魚、鱒魚、 沙丁魚、鯡魚）、</a:t>
            </a:r>
            <a:r>
              <a:rPr lang="zh-TW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亞麻籽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、</a:t>
            </a:r>
            <a:r>
              <a:rPr lang="zh-TW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核桃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、</a:t>
            </a:r>
            <a:r>
              <a:rPr lang="zh-TW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南瓜子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。食用油中黃豆油、玉米油、葵花籽油</a:t>
            </a:r>
            <a:r>
              <a:rPr lang="en-US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ω­6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多元不飽和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脂肪酸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較高，而</a:t>
            </a:r>
            <a:r>
              <a:rPr lang="zh-TW" altLang="zh-TW" sz="2400" dirty="0">
                <a:solidFill>
                  <a:srgbClr val="0070C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亞麻籽油、紫蘇油、芝麻油</a:t>
            </a:r>
            <a:r>
              <a:rPr lang="en-US" altLang="zh-TW" sz="2400" dirty="0">
                <a:solidFill>
                  <a:srgbClr val="0070C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ω­3</a:t>
            </a:r>
            <a:r>
              <a:rPr lang="zh-TW" altLang="zh-TW" sz="2400" dirty="0">
                <a:solidFill>
                  <a:srgbClr val="0070C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多元不飽和脂肪酸含量較高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</a:t>
            </a:r>
            <a:endParaRPr lang="en-US" altLang="zh-TW" sz="2400" dirty="0" smtClean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  <a:p>
            <a:pPr>
              <a:lnSpc>
                <a:spcPct val="150000"/>
              </a:lnSpc>
            </a:pP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食用油脂都由三種脂肪酸所構成，分別是飽和脂肪酸、單元不飽和脂肪酸以及多元飽和脂肪酸，不同的油品差別在於三種脂肪酸的比例不同，常見油脂脂肪酸組成可見</a:t>
            </a:r>
            <a:r>
              <a:rPr lang="en-US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(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表一</a:t>
            </a:r>
            <a:r>
              <a:rPr lang="en-US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)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及他們與健康的關係</a:t>
            </a:r>
            <a:r>
              <a:rPr lang="en-US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(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表二</a:t>
            </a:r>
            <a:r>
              <a:rPr lang="en-US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)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</a:t>
            </a:r>
          </a:p>
          <a:p>
            <a:pPr>
              <a:lnSpc>
                <a:spcPct val="150000"/>
              </a:lnSpc>
            </a:pPr>
            <a:endParaRPr lang="zh-TW" altLang="zh-TW" sz="2400" dirty="0">
              <a:latin typeface="華康楷書體W3" panose="02010609010101010101" pitchFamily="49" charset="-120"/>
              <a:ea typeface="華康楷書體W3" panose="02010609010101010101" pitchFamily="49" charset="-120"/>
            </a:endParaRP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08" y="4170284"/>
            <a:ext cx="10428383" cy="2368628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724399" y="6455884"/>
            <a:ext cx="2743200" cy="402116"/>
          </a:xfrm>
        </p:spPr>
        <p:txBody>
          <a:bodyPr/>
          <a:lstStyle/>
          <a:p>
            <a:pPr algn="ctr"/>
            <a:fld id="{5731E51D-0CD0-4614-A9BC-25708EE6A222}" type="slidenum">
              <a:rPr lang="zh-TW" altLang="en-US" sz="2000" smtClean="0"/>
              <a:pPr algn="ctr"/>
              <a:t>4</a:t>
            </a:fld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8239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image1.jpe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200" y="253388"/>
            <a:ext cx="10515600" cy="5923575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724400" y="6378383"/>
            <a:ext cx="2743200" cy="365125"/>
          </a:xfrm>
        </p:spPr>
        <p:txBody>
          <a:bodyPr/>
          <a:lstStyle/>
          <a:p>
            <a:pPr algn="ctr"/>
            <a:fld id="{5731E51D-0CD0-4614-A9BC-25708EE6A222}" type="slidenum">
              <a:rPr lang="zh-TW" altLang="en-US" sz="2000" smtClean="0"/>
              <a:pPr algn="ctr"/>
              <a:t>5</a:t>
            </a:fld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3643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0634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616945"/>
            <a:ext cx="10515600" cy="55600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由表二可知不飽和脂肪酸有益健康，但要注意油脂並不是愈不飽和就愈好，油脂愈不飽和、</a:t>
            </a:r>
            <a:r>
              <a:rPr lang="zh-TW" altLang="zh-TW" sz="2400" dirty="0" smtClean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也愈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不穩定的特性。因此，事實上沒有「最好」的油，挑選油品必須依烹調手法而不同選擇。</a:t>
            </a:r>
            <a:r>
              <a:rPr lang="zh-TW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不</a:t>
            </a:r>
            <a:r>
              <a:rPr lang="zh-TW" altLang="zh-TW" sz="2400" dirty="0" smtClean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飽和脂肪酸</a:t>
            </a:r>
            <a:r>
              <a:rPr lang="zh-TW" altLang="zh-TW" sz="2400" dirty="0">
                <a:solidFill>
                  <a:srgbClr val="FF000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較不穩定一經過高溫烹調就容易產生自由基，反而變得不安全，易引發老化、癌症等疾病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 而</a:t>
            </a:r>
            <a:r>
              <a:rPr lang="zh-TW" altLang="zh-TW" sz="2400" dirty="0">
                <a:solidFill>
                  <a:srgbClr val="0070C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飽和脂肪酸穩定，比較不容易產生自由基，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如果是</a:t>
            </a:r>
            <a:r>
              <a:rPr lang="zh-TW" altLang="zh-TW" sz="2400" dirty="0">
                <a:solidFill>
                  <a:srgbClr val="0070C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高溫烹調，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反而</a:t>
            </a:r>
            <a:r>
              <a:rPr lang="zh-TW" altLang="zh-TW" sz="2400" dirty="0">
                <a:solidFill>
                  <a:srgbClr val="0070C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比不飽和油脂安全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任何的油脂吃過量都會對健康產生不良影響，若想遠離慢性病及心血管疾病的威脅，應從</a:t>
            </a:r>
            <a:r>
              <a:rPr lang="zh-TW" altLang="zh-TW" sz="2400" dirty="0" smtClean="0">
                <a:solidFill>
                  <a:srgbClr val="00B05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減少油脂</a:t>
            </a:r>
            <a:r>
              <a:rPr lang="zh-TW" altLang="zh-TW" sz="2400" dirty="0">
                <a:solidFill>
                  <a:srgbClr val="00B05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攝取量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開始、</a:t>
            </a:r>
            <a:r>
              <a:rPr lang="zh-TW" altLang="zh-TW" sz="2400" dirty="0">
                <a:solidFill>
                  <a:srgbClr val="00B05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增加蔬菜量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、</a:t>
            </a:r>
            <a:r>
              <a:rPr lang="zh-TW" altLang="zh-TW" sz="2400" dirty="0">
                <a:solidFill>
                  <a:srgbClr val="00B05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選擇脂肪量較少的肉類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、</a:t>
            </a:r>
            <a:r>
              <a:rPr lang="zh-TW" altLang="zh-TW" sz="2400" dirty="0">
                <a:solidFill>
                  <a:srgbClr val="00B05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多蒸煮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、</a:t>
            </a:r>
            <a:r>
              <a:rPr lang="zh-TW" altLang="zh-TW" sz="2400" dirty="0">
                <a:solidFill>
                  <a:srgbClr val="00B05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少油炸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、</a:t>
            </a:r>
            <a:r>
              <a:rPr lang="zh-TW" altLang="zh-TW" sz="2400" dirty="0">
                <a:solidFill>
                  <a:srgbClr val="00B05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配合良好的飲食與</a:t>
            </a:r>
            <a:r>
              <a:rPr lang="zh-TW" altLang="zh-TW" sz="2400" dirty="0" smtClean="0">
                <a:solidFill>
                  <a:srgbClr val="00B050"/>
                </a:solidFill>
                <a:latin typeface="華康楷書體W3" panose="02010609010101010101" pitchFamily="49" charset="-120"/>
                <a:ea typeface="華康楷書體W3" panose="02010609010101010101" pitchFamily="49" charset="-120"/>
              </a:rPr>
              <a:t>運動習慣</a:t>
            </a:r>
            <a:r>
              <a:rPr lang="zh-TW" altLang="zh-TW" sz="2400" dirty="0">
                <a:latin typeface="華康楷書體W3" panose="02010609010101010101" pitchFamily="49" charset="-120"/>
                <a:ea typeface="華康楷書體W3" panose="02010609010101010101" pitchFamily="49" charset="-120"/>
              </a:rPr>
              <a:t>，如此才能健康、遠離疾病。</a:t>
            </a:r>
          </a:p>
          <a:p>
            <a:pPr>
              <a:lnSpc>
                <a:spcPct val="150000"/>
              </a:lnSpc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534359" y="6298148"/>
            <a:ext cx="2743200" cy="401293"/>
          </a:xfrm>
        </p:spPr>
        <p:txBody>
          <a:bodyPr/>
          <a:lstStyle/>
          <a:p>
            <a:pPr algn="ctr"/>
            <a:fld id="{5731E51D-0CD0-4614-A9BC-25708EE6A222}" type="slidenum">
              <a:rPr lang="zh-TW" altLang="en-US" sz="2000" smtClean="0"/>
              <a:pPr algn="ctr"/>
              <a:t>6</a:t>
            </a:fld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0667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720</Words>
  <Application>Microsoft Office PowerPoint</Application>
  <PresentationFormat>寬螢幕</PresentationFormat>
  <Paragraphs>19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華康楷書體W3</vt:lpstr>
      <vt:lpstr>新細明體</vt:lpstr>
      <vt:lpstr>Arial</vt:lpstr>
      <vt:lpstr>Calibri</vt:lpstr>
      <vt:lpstr>Calibri Light</vt:lpstr>
      <vt:lpstr>Office 佈景主題</vt:lpstr>
      <vt:lpstr>認識脂肪、慎選食用油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13</cp:revision>
  <cp:lastPrinted>2017-04-10T07:45:56Z</cp:lastPrinted>
  <dcterms:created xsi:type="dcterms:W3CDTF">2017-04-10T03:25:25Z</dcterms:created>
  <dcterms:modified xsi:type="dcterms:W3CDTF">2017-04-10T07:54:26Z</dcterms:modified>
</cp:coreProperties>
</file>