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6" r:id="rId1"/>
    <p:sldMasterId id="2147484110" r:id="rId2"/>
    <p:sldMasterId id="2147484260" r:id="rId3"/>
  </p:sldMasterIdLst>
  <p:notesMasterIdLst>
    <p:notesMasterId r:id="rId35"/>
  </p:notesMasterIdLst>
  <p:sldIdLst>
    <p:sldId id="256" r:id="rId4"/>
    <p:sldId id="311" r:id="rId5"/>
    <p:sldId id="257" r:id="rId6"/>
    <p:sldId id="292" r:id="rId7"/>
    <p:sldId id="312" r:id="rId8"/>
    <p:sldId id="313" r:id="rId9"/>
    <p:sldId id="260" r:id="rId10"/>
    <p:sldId id="314" r:id="rId11"/>
    <p:sldId id="262" r:id="rId12"/>
    <p:sldId id="315" r:id="rId13"/>
    <p:sldId id="316" r:id="rId14"/>
    <p:sldId id="293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00"/>
    <a:srgbClr val="00FF00"/>
    <a:srgbClr val="66FF33"/>
    <a:srgbClr val="FFCC99"/>
    <a:srgbClr val="FFCC66"/>
    <a:srgbClr val="CC9900"/>
    <a:srgbClr val="0099FF"/>
    <a:srgbClr val="FF00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64D45-81C7-4F17-842E-A3736DFD29AF}" type="datetimeFigureOut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82587-56B6-4DAA-8F3A-8FF9A119F8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7448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82587-56B6-4DAA-8F3A-8FF9A119F80A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9708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A1CE9-A8CD-4A96-8E84-6D5F4BF292F4}" type="datetime1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4018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0055-CD31-4E63-A8D1-9131EB9F7F47}" type="datetime1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3481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7220-C6D3-4FC7-A38A-DBBDB01A8DBD}" type="datetime1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1713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CB2D-9EAA-416B-B365-14A8571A7CEE}" type="datetime1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8393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DC0F3-DBD6-4BF0-A5E2-7E10FF945E32}" type="datetime1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1940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66DB-CB45-448D-AB1B-6423D5E77B4B}" type="datetime1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5809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2A78-BCBF-4F8E-B846-AA393E3F0C02}" type="datetime1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1766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90A7A-F64F-4145-AC82-0952B56D6301}" type="datetime1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666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CEB1-5D1E-4C37-8973-045ACD71A38F}" type="datetime1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3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0BA61-FDA2-4CEE-A61B-31B83FDD927D}" type="datetime1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5842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2C09-1FDE-4634-9861-C5977231CA18}" type="datetime1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9720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FD45E-EDA6-4864-8FA1-58062DA3FDAD}" type="datetime1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1555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2B70-EF3E-4FC5-95A5-ACE4066C4A9D}" type="datetime1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9905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FBC5-1A01-42A0-9C36-507A19162FCF}" type="datetime1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08280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85337-D663-4E4A-B4FB-39C05DD4A939}" type="datetime1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87918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7C7BFC11-BC60-402A-850F-D7B71627CD44}" type="datetime1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AD1878AF-F4C2-43EE-B8E0-3C860A2654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0891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AEC5-8651-4244-87BA-C3D4A46F7FF7}" type="datetime1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4427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alphaModFix amt="49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1A68-322E-49C4-9638-E25BA2E2F03C}" type="datetime1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1757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8752D-084A-4E05-89C6-8CAA236F8AAE}" type="datetime1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79477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E1E9-608C-49E2-92E9-C8E519C660B8}" type="datetime1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7944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08F9-38C5-4927-999B-2C52EAE81428}" type="datetime1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15100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alphaModFix amt="50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08CB6-C70C-469F-8940-F8EF52D05D49}" type="datetime1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2748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531D9-77B9-4E1E-A827-794C799F21C4}" type="datetime1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8258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341E8-EF20-44EB-BCAD-8A153CA7355C}" type="datetime1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67687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F5B0-3084-4E21-ACC5-437AB084FCA9}" type="datetime1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28987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BB53-36D3-4D38-9F82-3F6E9F8B2846}" type="datetime1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25456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B6F4-94BC-4D7A-ACA3-52D358A6CC29}" type="datetime1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57429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475D9-BA81-42E6-BE34-9E5080435944}" type="datetime1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16283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35A1-C642-41D9-8E7D-04CB25BF2AF5}" type="datetime1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45906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9DC2-8E79-40F2-90B9-0F4457A51476}" type="datetime1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75915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936B-6CD5-48F8-BE74-903F1BB679B9}" type="datetime1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4716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5DEA4-FA9E-4638-8217-DA50E9A461B1}" type="datetime1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3395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A4C49-0902-477F-B9CD-18B0F54B8F2B}" type="datetime1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3292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1E180-F13B-4458-A54A-2344CC1953BD}" type="datetime1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8657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F12A-7A89-4EAC-B52C-62372D639EB9}" type="datetime1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034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976F-A4C3-4544-AF87-805333D4DB7F}" type="datetime1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8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81B12-B0FC-4541-A634-C2B072FAB07C}" type="datetime1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490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2313-7B1C-4C10-95BA-F0D2D617E4E6}" type="datetime1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4218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93AA-C7CB-4798-8534-69E94EEEE721}" type="datetime1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0692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FF889FD-57CA-48AE-81B5-A0985AEAEB1D}" type="datetime1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878AF-F4C2-43EE-B8E0-3C860A2654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3576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5CD3DAD-B990-4EAA-AB3D-C1D8178DFE8E}" type="datetime1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878AF-F4C2-43EE-B8E0-3C860A2654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271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1F4867-6D85-4C28-A12F-DA77627D646E}" type="datetime1">
              <a:rPr lang="zh-TW" altLang="en-US" smtClean="0"/>
              <a:t>2016/10/26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1878AF-F4C2-43EE-B8E0-3C860A2654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301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  <p:sldLayoutId id="2147484272" r:id="rId12"/>
    <p:sldLayoutId id="2147484273" r:id="rId13"/>
    <p:sldLayoutId id="2147484274" r:id="rId14"/>
    <p:sldLayoutId id="2147484275" r:id="rId15"/>
    <p:sldLayoutId id="2147484276" r:id="rId16"/>
    <p:sldLayoutId id="2147484277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&#24433;&#29255;/&#21313;&#40670;&#19981;&#19968;&#27171;%20-%20''&#19981;&#39000;&#38754;&#23565;&#30340;&#32933;&#32982;&#30495;&#30456;''.mp4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hyperlink" Target="http://www.superhealthykids.com/blog-posts/healthy-crockpot-stir-fry.php" TargetMode="Externa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10" Type="http://schemas.openxmlformats.org/officeDocument/2006/relationships/image" Target="../media/image31.jpg"/><Relationship Id="rId4" Type="http://schemas.openxmlformats.org/officeDocument/2006/relationships/image" Target="../media/image26.jpg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8.jpe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&#24433;&#29255;/&#20844;&#35222;&#26202;&#38291;&#26032;&#32862;-&#23526;&#39511;&#65306;&#23416;&#31461;&#32933;&#32982;%20&#39154;&#39135;.&#20316;&#24687;&#26159;&#38364;&#37749;.mp4" TargetMode="Externa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94787" y="699921"/>
            <a:ext cx="8176134" cy="2950123"/>
          </a:xfrm>
        </p:spPr>
        <p:txBody>
          <a:bodyPr>
            <a:noAutofit/>
          </a:bodyPr>
          <a:lstStyle/>
          <a:p>
            <a:r>
              <a:rPr lang="zh-TW" altLang="en-US" sz="8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健康體位宣導</a:t>
            </a:r>
            <a:r>
              <a:rPr lang="en-US" altLang="zh-TW" sz="8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8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8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東安國中</a:t>
            </a:r>
            <a:endParaRPr lang="zh-TW" altLang="en-US" sz="8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32797" y="3998826"/>
            <a:ext cx="7303009" cy="2161245"/>
          </a:xfrm>
        </p:spPr>
        <p:txBody>
          <a:bodyPr>
            <a:noAutofit/>
          </a:bodyPr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松晟企業社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營養師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吳家蓁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600" b="1" smtClean="0">
                <a:latin typeface="Broadway" panose="04040905080B02020502" pitchFamily="82" charset="0"/>
              </a:rPr>
              <a:t>2016/10/26</a:t>
            </a:r>
            <a:endParaRPr lang="zh-TW" altLang="en-US" sz="3600" b="1" dirty="0">
              <a:latin typeface="Broadway" panose="04040905080B02020502" pitchFamily="82" charset="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23392" y="5971159"/>
            <a:ext cx="4893958" cy="37782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846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730" y="1835247"/>
            <a:ext cx="5143500" cy="30861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5112" y="142579"/>
            <a:ext cx="11612943" cy="1557528"/>
          </a:xfrm>
        </p:spPr>
        <p:txBody>
          <a:bodyPr>
            <a:noAutofit/>
          </a:bodyPr>
          <a:lstStyle/>
          <a:p>
            <a:pPr algn="ctr"/>
            <a:r>
              <a:rPr lang="en-US" altLang="zh-TW" sz="9000" b="1" dirty="0" smtClean="0">
                <a:solidFill>
                  <a:srgbClr val="FFFF00"/>
                </a:solidFill>
              </a:rPr>
              <a:t>YOU ARE WHAT YOU EAT</a:t>
            </a:r>
            <a:endParaRPr lang="zh-TW" altLang="en-US" sz="9000" b="1" dirty="0">
              <a:solidFill>
                <a:srgbClr val="FFFF00"/>
              </a:solidFill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458" y="1835247"/>
            <a:ext cx="3678541" cy="506635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510" y="1837266"/>
            <a:ext cx="3694011" cy="5020733"/>
          </a:xfrm>
          <a:prstGeom prst="rect">
            <a:avLst/>
          </a:prstGeom>
        </p:spPr>
      </p:pic>
      <p:sp>
        <p:nvSpPr>
          <p:cNvPr id="12" name="內容版面配置區 2"/>
          <p:cNvSpPr txBox="1">
            <a:spLocks/>
          </p:cNvSpPr>
          <p:nvPr/>
        </p:nvSpPr>
        <p:spPr>
          <a:xfrm>
            <a:off x="3292234" y="4936853"/>
            <a:ext cx="5596892" cy="1565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sz="4500" b="1" dirty="0" smtClean="0">
                <a:solidFill>
                  <a:srgbClr val="FF0000"/>
                </a:solidFill>
              </a:rPr>
              <a:t>So don’t be fast, </a:t>
            </a:r>
          </a:p>
          <a:p>
            <a:pPr marL="0" indent="0" algn="ctr">
              <a:buNone/>
            </a:pPr>
            <a:r>
              <a:rPr lang="en-US" altLang="zh-TW" sz="4500" b="1" dirty="0" smtClean="0">
                <a:solidFill>
                  <a:srgbClr val="FF0000"/>
                </a:solidFill>
              </a:rPr>
              <a:t>cheap, easy, or fake.</a:t>
            </a:r>
            <a:endParaRPr lang="zh-TW" altLang="en-US" sz="4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52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4005" y="207824"/>
            <a:ext cx="10131425" cy="1245570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我的健康餐盤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088137" y="6092053"/>
            <a:ext cx="7827659" cy="377825"/>
          </a:xfrm>
        </p:spPr>
        <p:txBody>
          <a:bodyPr/>
          <a:lstStyle/>
          <a:p>
            <a:r>
              <a:rPr lang="zh-TW" altLang="en-US" sz="1800" b="1" dirty="0"/>
              <a:t>參考資料</a:t>
            </a:r>
            <a:r>
              <a:rPr lang="en-US" altLang="zh-TW" sz="1800" b="1" dirty="0"/>
              <a:t>:</a:t>
            </a:r>
            <a:r>
              <a:rPr lang="zh-TW" altLang="en-US" sz="1800" b="1" dirty="0"/>
              <a:t>美國</a:t>
            </a:r>
            <a:r>
              <a:rPr lang="zh-TW" altLang="en-US" sz="1800" b="1" dirty="0" smtClean="0"/>
              <a:t>農業部</a:t>
            </a:r>
            <a:r>
              <a:rPr lang="en-US" altLang="zh-TW" sz="1800" b="1" dirty="0" smtClean="0"/>
              <a:t>USDA</a:t>
            </a:r>
            <a:r>
              <a:rPr lang="zh-TW" altLang="en-US" sz="1800" b="1" dirty="0"/>
              <a:t>、</a:t>
            </a:r>
            <a:r>
              <a:rPr lang="en-US" altLang="zh-TW" sz="1800" b="1" dirty="0"/>
              <a:t> </a:t>
            </a:r>
            <a:r>
              <a:rPr lang="en-US" altLang="zh-TW" sz="1800" b="1" dirty="0">
                <a:hlinkClick r:id="rId2"/>
              </a:rPr>
              <a:t>Super Healthy Kids</a:t>
            </a:r>
            <a:endParaRPr lang="zh-TW" altLang="en-US" sz="1800" b="1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2" t="2296" r="18000" b="9704"/>
          <a:stretch/>
        </p:blipFill>
        <p:spPr>
          <a:xfrm>
            <a:off x="248078" y="1693548"/>
            <a:ext cx="3336057" cy="302075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660" y="1877966"/>
            <a:ext cx="2642777" cy="267958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654" y="74046"/>
            <a:ext cx="1675805" cy="286410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989" y="3190261"/>
            <a:ext cx="2673936" cy="267393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163" y="3028695"/>
            <a:ext cx="2660788" cy="2660788"/>
          </a:xfrm>
          <a:prstGeom prst="rect">
            <a:avLst/>
          </a:prstGeom>
        </p:spPr>
      </p:pic>
      <p:pic>
        <p:nvPicPr>
          <p:cNvPr id="12" name="圖片 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63" b="100000" l="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294" y="4821715"/>
            <a:ext cx="1917508" cy="16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861" y="1600467"/>
            <a:ext cx="2417190" cy="144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6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923" y="199852"/>
            <a:ext cx="6507131" cy="6507131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74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264" y="1950805"/>
            <a:ext cx="4762500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6"/>
          <a:stretch/>
        </p:blipFill>
        <p:spPr>
          <a:xfrm>
            <a:off x="7188264" y="171450"/>
            <a:ext cx="4767516" cy="2805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9254" y="474574"/>
            <a:ext cx="10131425" cy="1456267"/>
          </a:xfrm>
        </p:spPr>
        <p:txBody>
          <a:bodyPr>
            <a:normAutofit/>
          </a:bodyPr>
          <a:lstStyle/>
          <a:p>
            <a:r>
              <a:rPr lang="zh-TW" altLang="en-US" sz="72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每天睡</a:t>
            </a:r>
            <a:r>
              <a:rPr lang="zh-TW" altLang="en-US" sz="7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滿</a:t>
            </a:r>
            <a:r>
              <a:rPr lang="en-US" altLang="zh-TW" sz="7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7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92293" y="2369834"/>
            <a:ext cx="8440230" cy="3500741"/>
          </a:xfrm>
        </p:spPr>
        <p:txBody>
          <a:bodyPr>
            <a:normAutofit/>
          </a:bodyPr>
          <a:lstStyle/>
          <a:p>
            <a:r>
              <a:rPr lang="zh-TW" altLang="en-US" sz="5000" b="1" dirty="0" smtClean="0"/>
              <a:t>短期記憶轉成</a:t>
            </a:r>
            <a:r>
              <a:rPr lang="zh-TW" altLang="en-US" sz="5000" b="1" dirty="0" smtClean="0">
                <a:solidFill>
                  <a:srgbClr val="FF0000"/>
                </a:solidFill>
              </a:rPr>
              <a:t>長期記憶</a:t>
            </a:r>
            <a:r>
              <a:rPr lang="zh-TW" altLang="en-US" sz="5000" b="1" dirty="0" smtClean="0"/>
              <a:t>。</a:t>
            </a:r>
            <a:endParaRPr lang="en-US" altLang="zh-TW" sz="5000" b="1" dirty="0"/>
          </a:p>
          <a:p>
            <a:pPr marL="0" indent="0">
              <a:buNone/>
            </a:pPr>
            <a:endParaRPr lang="en-US" altLang="zh-TW" sz="2000" b="1" dirty="0" smtClean="0"/>
          </a:p>
          <a:p>
            <a:r>
              <a:rPr lang="zh-TW" altLang="en-US" sz="5000" b="1" dirty="0" smtClean="0"/>
              <a:t>分泌生長激素</a:t>
            </a:r>
            <a:endParaRPr lang="en-US" altLang="zh-TW" sz="5000" b="1" dirty="0" smtClean="0"/>
          </a:p>
          <a:p>
            <a:pPr marL="0" indent="0">
              <a:buNone/>
            </a:pPr>
            <a:r>
              <a:rPr lang="en-US" altLang="zh-TW" sz="5000" b="1" dirty="0"/>
              <a:t> </a:t>
            </a:r>
            <a:r>
              <a:rPr lang="en-US" altLang="zh-TW" sz="5000" b="1" dirty="0" smtClean="0"/>
              <a:t> &gt;&gt;</a:t>
            </a:r>
            <a:r>
              <a:rPr lang="zh-TW" altLang="en-US" sz="5000" b="1" dirty="0" smtClean="0">
                <a:solidFill>
                  <a:srgbClr val="FF0000"/>
                </a:solidFill>
              </a:rPr>
              <a:t>長高</a:t>
            </a:r>
            <a:r>
              <a:rPr lang="en-US" altLang="zh-TW" sz="5000" b="1" dirty="0" smtClean="0"/>
              <a:t>&gt;&gt;</a:t>
            </a:r>
            <a:r>
              <a:rPr lang="zh-TW" altLang="en-US" sz="5000" b="1" dirty="0" smtClean="0"/>
              <a:t>修復。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016" y="1930841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624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83561" y="42397"/>
            <a:ext cx="10131425" cy="1276774"/>
          </a:xfrm>
        </p:spPr>
        <p:txBody>
          <a:bodyPr>
            <a:normAutofit/>
          </a:bodyPr>
          <a:lstStyle/>
          <a:p>
            <a:r>
              <a:rPr lang="zh-TW" altLang="en-US" sz="72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天天</a:t>
            </a:r>
            <a:r>
              <a:rPr lang="en-US" altLang="zh-TW" sz="72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7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蔬果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2281159" y="6264396"/>
            <a:ext cx="7827659" cy="377825"/>
          </a:xfrm>
        </p:spPr>
        <p:txBody>
          <a:bodyPr/>
          <a:lstStyle/>
          <a:p>
            <a:r>
              <a:rPr lang="zh-TW" altLang="en-US" sz="1800" b="1" dirty="0"/>
              <a:t>參考資料</a:t>
            </a:r>
            <a:r>
              <a:rPr lang="en-US" altLang="zh-TW" sz="1800" b="1" dirty="0"/>
              <a:t>:</a:t>
            </a:r>
            <a:r>
              <a:rPr lang="zh-TW" altLang="en-US" sz="1800" b="1" dirty="0"/>
              <a:t>食物代換速查輕圖典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5693772" y="237123"/>
            <a:ext cx="6121038" cy="1097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5000" b="1" dirty="0" smtClean="0"/>
              <a:t>3</a:t>
            </a:r>
            <a:r>
              <a:rPr lang="zh-TW" altLang="en-US" sz="5000" b="1" dirty="0" smtClean="0"/>
              <a:t>份</a:t>
            </a:r>
            <a:r>
              <a:rPr lang="zh-TW" altLang="en-US" sz="5000" b="1" dirty="0"/>
              <a:t>蔬菜、</a:t>
            </a:r>
            <a:r>
              <a:rPr lang="en-US" altLang="zh-TW" sz="5000" b="1" dirty="0"/>
              <a:t>2</a:t>
            </a:r>
            <a:r>
              <a:rPr lang="zh-TW" altLang="en-US" sz="5000" b="1" dirty="0"/>
              <a:t>份</a:t>
            </a:r>
            <a:r>
              <a:rPr lang="zh-TW" altLang="en-US" sz="5000" b="1" dirty="0" smtClean="0"/>
              <a:t>水果</a:t>
            </a:r>
            <a:endParaRPr lang="en-US" altLang="zh-TW" sz="5000" b="1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060" y="1482699"/>
            <a:ext cx="8177865" cy="1439645"/>
          </a:xfrm>
          <a:prstGeom prst="rect">
            <a:avLst/>
          </a:prstGeom>
        </p:spPr>
      </p:pic>
      <p:grpSp>
        <p:nvGrpSpPr>
          <p:cNvPr id="3" name="群組 2"/>
          <p:cNvGrpSpPr/>
          <p:nvPr/>
        </p:nvGrpSpPr>
        <p:grpSpPr>
          <a:xfrm>
            <a:off x="127362" y="3085872"/>
            <a:ext cx="11950338" cy="1441941"/>
            <a:chOff x="127362" y="3085872"/>
            <a:chExt cx="11950338" cy="1441941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9462" y="3085872"/>
              <a:ext cx="6578238" cy="1440454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362" y="3085872"/>
              <a:ext cx="5566410" cy="1441941"/>
            </a:xfrm>
            <a:prstGeom prst="rect">
              <a:avLst/>
            </a:prstGeom>
          </p:spPr>
        </p:pic>
      </p:grpSp>
      <p:pic>
        <p:nvPicPr>
          <p:cNvPr id="14" name="圖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528" y="4710234"/>
            <a:ext cx="7397115" cy="1455561"/>
          </a:xfrm>
          <a:prstGeom prst="rect">
            <a:avLst/>
          </a:prstGeom>
        </p:spPr>
      </p:pic>
      <p:sp>
        <p:nvSpPr>
          <p:cNvPr id="6" name="圓角矩形圖說文字 5"/>
          <p:cNvSpPr/>
          <p:nvPr/>
        </p:nvSpPr>
        <p:spPr>
          <a:xfrm>
            <a:off x="127362" y="4717152"/>
            <a:ext cx="2661558" cy="1448643"/>
          </a:xfrm>
          <a:prstGeom prst="wedgeRoundRectCallout">
            <a:avLst>
              <a:gd name="adj1" fmla="val 81590"/>
              <a:gd name="adj2" fmla="val 3222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午餐</a:t>
            </a:r>
            <a:endParaRPr lang="en-US" altLang="zh-TW" sz="4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一拳半</a:t>
            </a:r>
            <a:endParaRPr lang="zh-TW" altLang="en-US" sz="4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851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29284" y="344424"/>
            <a:ext cx="10131425" cy="1456267"/>
          </a:xfrm>
        </p:spPr>
        <p:txBody>
          <a:bodyPr>
            <a:normAutofit/>
          </a:bodyPr>
          <a:lstStyle/>
          <a:p>
            <a:r>
              <a:rPr lang="zh-TW" altLang="en-US" sz="72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四電少於</a:t>
            </a:r>
            <a:r>
              <a:rPr lang="en-US" altLang="zh-TW" sz="72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endParaRPr lang="zh-TW" altLang="en-US" sz="72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697117" y="1838476"/>
            <a:ext cx="10481295" cy="209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5000" b="1" dirty="0" smtClean="0"/>
              <a:t>看電視、玩電動、打電腦、用電話，</a:t>
            </a:r>
            <a:endParaRPr lang="en-US" altLang="zh-TW" sz="5000" b="1" dirty="0" smtClean="0"/>
          </a:p>
          <a:p>
            <a:pPr marL="0" indent="0">
              <a:buNone/>
            </a:pPr>
            <a:r>
              <a:rPr lang="zh-TW" altLang="en-US" sz="5000" b="1" dirty="0"/>
              <a:t> </a:t>
            </a:r>
            <a:r>
              <a:rPr lang="zh-TW" altLang="en-US" sz="5000" b="1" dirty="0" smtClean="0"/>
              <a:t>  每天少於</a:t>
            </a:r>
            <a:r>
              <a:rPr lang="en-US" altLang="zh-TW" sz="5000" b="1" dirty="0" smtClean="0">
                <a:solidFill>
                  <a:srgbClr val="FF0000"/>
                </a:solidFill>
              </a:rPr>
              <a:t>2</a:t>
            </a:r>
            <a:r>
              <a:rPr lang="zh-TW" altLang="en-US" sz="5000" b="1" dirty="0" smtClean="0">
                <a:solidFill>
                  <a:srgbClr val="FF0000"/>
                </a:solidFill>
              </a:rPr>
              <a:t>小時</a:t>
            </a:r>
            <a:r>
              <a:rPr lang="zh-TW" altLang="en-US" sz="5000" b="1" dirty="0" smtClean="0"/>
              <a:t>。</a:t>
            </a:r>
            <a:endParaRPr lang="en-US" altLang="zh-TW" sz="5000" b="1" dirty="0" smtClean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31" y="4072953"/>
            <a:ext cx="3146843" cy="232815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488" y="4582542"/>
            <a:ext cx="1984211" cy="1039803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220" y="4109726"/>
            <a:ext cx="2962398" cy="1985437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385" y="3579158"/>
            <a:ext cx="1611495" cy="2167675"/>
          </a:xfrm>
          <a:prstGeom prst="rect">
            <a:avLst/>
          </a:prstGeom>
        </p:spPr>
      </p:pic>
      <p:sp>
        <p:nvSpPr>
          <p:cNvPr id="3" name="圓角矩形圖說文字 2"/>
          <p:cNvSpPr/>
          <p:nvPr/>
        </p:nvSpPr>
        <p:spPr>
          <a:xfrm>
            <a:off x="7120890" y="344424"/>
            <a:ext cx="3817620" cy="1456267"/>
          </a:xfrm>
          <a:prstGeom prst="wedgeRoundRectCallout">
            <a:avLst>
              <a:gd name="adj1" fmla="val 78340"/>
              <a:gd name="adj2" fmla="val 5465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不要久坐</a:t>
            </a:r>
            <a:endParaRPr lang="zh-TW" altLang="en-US" sz="6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29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235" y="2697480"/>
            <a:ext cx="6070765" cy="3904488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0218" y="0"/>
            <a:ext cx="10131425" cy="1381506"/>
          </a:xfrm>
        </p:spPr>
        <p:txBody>
          <a:bodyPr>
            <a:normAutofit/>
          </a:bodyPr>
          <a:lstStyle/>
          <a:p>
            <a:r>
              <a:rPr lang="zh-TW" altLang="en-US" sz="72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喝足白開水</a:t>
            </a:r>
            <a:endParaRPr lang="zh-TW" altLang="en-US" sz="72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74535" y="1289306"/>
            <a:ext cx="12016509" cy="1077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5000" b="1" dirty="0" smtClean="0"/>
              <a:t>每天喝</a:t>
            </a:r>
            <a:r>
              <a:rPr lang="en-US" altLang="zh-TW" sz="5000" b="1" dirty="0" smtClean="0">
                <a:solidFill>
                  <a:srgbClr val="FF0000"/>
                </a:solidFill>
              </a:rPr>
              <a:t>1500cc</a:t>
            </a:r>
            <a:r>
              <a:rPr lang="zh-TW" altLang="en-US" sz="5000" b="1" dirty="0" smtClean="0">
                <a:solidFill>
                  <a:srgbClr val="FF0000"/>
                </a:solidFill>
              </a:rPr>
              <a:t>以上</a:t>
            </a:r>
            <a:r>
              <a:rPr lang="zh-TW" altLang="en-US" sz="5000" b="1" dirty="0" smtClean="0"/>
              <a:t>的白開水，約</a:t>
            </a:r>
            <a:r>
              <a:rPr lang="en-US" altLang="zh-TW" sz="5000" b="1" dirty="0" smtClean="0">
                <a:solidFill>
                  <a:srgbClr val="FF0000"/>
                </a:solidFill>
              </a:rPr>
              <a:t>6</a:t>
            </a:r>
            <a:r>
              <a:rPr lang="zh-TW" altLang="en-US" sz="5000" b="1" dirty="0" smtClean="0">
                <a:solidFill>
                  <a:srgbClr val="FF0000"/>
                </a:solidFill>
              </a:rPr>
              <a:t>杯</a:t>
            </a:r>
            <a:r>
              <a:rPr lang="zh-TW" altLang="en-US" sz="5000" b="1" dirty="0" smtClean="0"/>
              <a:t>馬克杯</a:t>
            </a:r>
            <a:endParaRPr lang="en-US" altLang="zh-TW" sz="5000" b="1" dirty="0" smtClean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7480"/>
            <a:ext cx="6170622" cy="3904488"/>
          </a:xfrm>
          <a:prstGeom prst="rect">
            <a:avLst/>
          </a:prstGeom>
          <a:ln w="76200">
            <a:solidFill>
              <a:srgbClr val="0099FF"/>
            </a:solidFill>
          </a:ln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98" y="2790885"/>
            <a:ext cx="6261783" cy="3625977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121" y="2486532"/>
            <a:ext cx="4861338" cy="4234681"/>
          </a:xfrm>
          <a:prstGeom prst="rect">
            <a:avLst/>
          </a:prstGeom>
          <a:ln w="127000">
            <a:solidFill>
              <a:srgbClr val="FF0000"/>
            </a:solidFill>
          </a:ln>
        </p:spPr>
      </p:pic>
      <p:sp>
        <p:nvSpPr>
          <p:cNvPr id="3" name="圓角矩形圖說文字 2"/>
          <p:cNvSpPr/>
          <p:nvPr/>
        </p:nvSpPr>
        <p:spPr>
          <a:xfrm>
            <a:off x="5353868" y="231489"/>
            <a:ext cx="5007918" cy="1094996"/>
          </a:xfrm>
          <a:prstGeom prst="wedgeRoundRectCallout">
            <a:avLst>
              <a:gd name="adj1" fmla="val 68417"/>
              <a:gd name="adj2" fmla="val 4371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拒絕飲料和調味乳</a:t>
            </a:r>
            <a:endParaRPr lang="zh-TW" altLang="en-US" sz="4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32" y="355856"/>
            <a:ext cx="1471754" cy="87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0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12" y="435653"/>
            <a:ext cx="4146258" cy="6133006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230032" y="5195530"/>
            <a:ext cx="4076115" cy="377825"/>
          </a:xfrm>
        </p:spPr>
        <p:txBody>
          <a:bodyPr/>
          <a:lstStyle/>
          <a:p>
            <a:r>
              <a:rPr lang="zh-TW" altLang="en-US" sz="1800" b="1" dirty="0"/>
              <a:t>參考資料</a:t>
            </a:r>
            <a:r>
              <a:rPr lang="en-US" altLang="zh-TW" sz="1800" b="1" dirty="0"/>
              <a:t>:</a:t>
            </a:r>
            <a:r>
              <a:rPr lang="zh-TW" altLang="en-US" sz="1800" b="1" dirty="0"/>
              <a:t>台北市</a:t>
            </a:r>
            <a:r>
              <a:rPr lang="zh-TW" altLang="en-US" sz="1800" b="1" dirty="0" smtClean="0"/>
              <a:t>教育局、康健雜誌</a:t>
            </a:r>
            <a:endParaRPr lang="en-US" altLang="zh-TW" sz="1800" b="1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17</a:t>
            </a:fld>
            <a:endParaRPr lang="zh-TW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587614" y="822912"/>
            <a:ext cx="6913298" cy="4138838"/>
            <a:chOff x="4750270" y="1358992"/>
            <a:chExt cx="6913298" cy="4138838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39"/>
            <a:stretch/>
          </p:blipFill>
          <p:spPr>
            <a:xfrm>
              <a:off x="4750270" y="1358992"/>
              <a:ext cx="6913298" cy="4138838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5407501" y="2543134"/>
              <a:ext cx="710883" cy="136736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0" y="3145021"/>
            <a:ext cx="2725093" cy="363345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644428" y="3956364"/>
            <a:ext cx="2643612" cy="3711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709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2597" y="231369"/>
            <a:ext cx="10131425" cy="1456267"/>
          </a:xfrm>
        </p:spPr>
        <p:txBody>
          <a:bodyPr>
            <a:normAutofit/>
          </a:bodyPr>
          <a:lstStyle/>
          <a:p>
            <a:r>
              <a:rPr lang="zh-TW" altLang="en-US" sz="72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天天運動</a:t>
            </a:r>
            <a:r>
              <a:rPr lang="en-US" altLang="zh-TW" sz="72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72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endParaRPr lang="zh-TW" altLang="en-US" sz="72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834390" y="6127729"/>
            <a:ext cx="7827659" cy="37782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18</a:t>
            </a:fld>
            <a:endParaRPr lang="zh-TW" altLang="en-US"/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834390" y="1788698"/>
            <a:ext cx="9687943" cy="4716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5000" b="1" dirty="0" smtClean="0"/>
              <a:t>一次持續</a:t>
            </a:r>
            <a:r>
              <a:rPr lang="en-US" altLang="zh-TW" sz="5000" b="1" dirty="0" smtClean="0">
                <a:solidFill>
                  <a:srgbClr val="FF0000"/>
                </a:solidFill>
              </a:rPr>
              <a:t>30</a:t>
            </a:r>
            <a:r>
              <a:rPr lang="zh-TW" altLang="en-US" sz="5000" b="1" dirty="0" smtClean="0">
                <a:solidFill>
                  <a:srgbClr val="FF0000"/>
                </a:solidFill>
              </a:rPr>
              <a:t>分鐘</a:t>
            </a:r>
            <a:r>
              <a:rPr lang="zh-TW" altLang="en-US" sz="5000" b="1" dirty="0" smtClean="0"/>
              <a:t>。</a:t>
            </a:r>
            <a:endParaRPr lang="en-US" altLang="zh-TW" sz="5000" b="1" dirty="0" smtClean="0"/>
          </a:p>
          <a:p>
            <a:r>
              <a:rPr lang="zh-TW" altLang="en-US" sz="5000" b="1" dirty="0" smtClean="0"/>
              <a:t>一週</a:t>
            </a:r>
            <a:r>
              <a:rPr lang="en-US" altLang="zh-TW" sz="5000" b="1" dirty="0" smtClean="0"/>
              <a:t>3</a:t>
            </a:r>
            <a:r>
              <a:rPr lang="zh-TW" altLang="en-US" sz="5000" b="1" dirty="0" smtClean="0"/>
              <a:t>至</a:t>
            </a:r>
            <a:r>
              <a:rPr lang="en-US" altLang="zh-TW" sz="5000" b="1" dirty="0" smtClean="0"/>
              <a:t>5</a:t>
            </a:r>
            <a:r>
              <a:rPr lang="zh-TW" altLang="en-US" sz="5000" b="1" dirty="0" smtClean="0"/>
              <a:t>天。</a:t>
            </a:r>
            <a:endParaRPr lang="en-US" altLang="zh-TW" sz="5000" b="1" dirty="0" smtClean="0"/>
          </a:p>
          <a:p>
            <a:r>
              <a:rPr lang="zh-TW" altLang="en-US" sz="5000" b="1" dirty="0" smtClean="0"/>
              <a:t>運動心跳速率達</a:t>
            </a:r>
            <a:endParaRPr lang="en-US" altLang="zh-TW" sz="5000" b="1" dirty="0" smtClean="0"/>
          </a:p>
          <a:p>
            <a:pPr marL="0" indent="0">
              <a:buNone/>
            </a:pPr>
            <a:r>
              <a:rPr lang="en-US" altLang="zh-TW" sz="5000" b="1" dirty="0"/>
              <a:t> </a:t>
            </a:r>
            <a:r>
              <a:rPr lang="en-US" altLang="zh-TW" sz="5000" b="1" dirty="0" smtClean="0"/>
              <a:t>  130</a:t>
            </a:r>
            <a:r>
              <a:rPr lang="zh-TW" altLang="en-US" sz="5000" b="1" dirty="0" smtClean="0"/>
              <a:t>次</a:t>
            </a:r>
            <a:r>
              <a:rPr lang="en-US" altLang="zh-TW" sz="5000" b="1" dirty="0" smtClean="0"/>
              <a:t>/</a:t>
            </a:r>
            <a:r>
              <a:rPr lang="zh-TW" altLang="en-US" sz="5000" b="1" dirty="0" smtClean="0"/>
              <a:t>分鐘，</a:t>
            </a:r>
            <a:r>
              <a:rPr lang="zh-TW" altLang="en-US" sz="5000" b="1" dirty="0">
                <a:solidFill>
                  <a:srgbClr val="FF0000"/>
                </a:solidFill>
              </a:rPr>
              <a:t>感覺有點喘</a:t>
            </a:r>
            <a:r>
              <a:rPr lang="zh-TW" altLang="en-US" sz="5000" b="1" dirty="0" smtClean="0">
                <a:solidFill>
                  <a:srgbClr val="FF0000"/>
                </a:solidFill>
              </a:rPr>
              <a:t>，</a:t>
            </a:r>
            <a:endParaRPr lang="en-US" altLang="zh-TW" sz="5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5000" b="1" dirty="0" smtClean="0">
                <a:solidFill>
                  <a:srgbClr val="FF0000"/>
                </a:solidFill>
              </a:rPr>
              <a:t>  但</a:t>
            </a:r>
            <a:r>
              <a:rPr lang="zh-TW" altLang="en-US" sz="5000" b="1" dirty="0">
                <a:solidFill>
                  <a:srgbClr val="FF0000"/>
                </a:solidFill>
              </a:rPr>
              <a:t>還可以講話的程度</a:t>
            </a:r>
            <a:r>
              <a:rPr lang="zh-TW" altLang="en-US" sz="5000" b="1" dirty="0"/>
              <a:t>。</a:t>
            </a:r>
            <a:endParaRPr lang="en-US" altLang="zh-TW" sz="5000" b="1" dirty="0"/>
          </a:p>
          <a:p>
            <a:endParaRPr lang="zh-TW" altLang="en-US" dirty="0"/>
          </a:p>
        </p:txBody>
      </p:sp>
      <p:pic>
        <p:nvPicPr>
          <p:cNvPr id="10" name="圖片 9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18" y="231369"/>
            <a:ext cx="4757538" cy="500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4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89960" y="5649912"/>
            <a:ext cx="960119" cy="819150"/>
          </a:xfrm>
        </p:spPr>
        <p:txBody>
          <a:bodyPr/>
          <a:lstStyle/>
          <a:p>
            <a:r>
              <a:rPr lang="en-US" altLang="zh-TW" dirty="0" smtClean="0"/>
              <a:t>123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圓角矩形 6"/>
          <p:cNvSpPr/>
          <p:nvPr/>
        </p:nvSpPr>
        <p:spPr>
          <a:xfrm>
            <a:off x="11372850" y="6549390"/>
            <a:ext cx="819150" cy="3086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402336" y="2466618"/>
            <a:ext cx="11547743" cy="35928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sz="10000" b="1" dirty="0">
                <a:solidFill>
                  <a:srgbClr val="FF33CC"/>
                </a:solidFill>
              </a:rPr>
              <a:t>THANK</a:t>
            </a:r>
            <a:r>
              <a:rPr lang="zh-TW" altLang="en-US" sz="10000" b="1" dirty="0">
                <a:solidFill>
                  <a:srgbClr val="FF33CC"/>
                </a:solidFill>
              </a:rPr>
              <a:t> </a:t>
            </a:r>
            <a:r>
              <a:rPr lang="en-US" altLang="zh-TW" sz="10000" b="1" dirty="0">
                <a:solidFill>
                  <a:srgbClr val="FF33CC"/>
                </a:solidFill>
              </a:rPr>
              <a:t>YOU </a:t>
            </a:r>
            <a:endParaRPr lang="en-US" altLang="zh-TW" sz="10000" b="1" dirty="0" smtClean="0">
              <a:solidFill>
                <a:srgbClr val="FF33CC"/>
              </a:solidFill>
            </a:endParaRPr>
          </a:p>
          <a:p>
            <a:pPr marL="0" indent="0" algn="ctr">
              <a:buNone/>
            </a:pPr>
            <a:r>
              <a:rPr lang="en-US" altLang="zh-TW" sz="10000" b="1" dirty="0" smtClean="0">
                <a:solidFill>
                  <a:srgbClr val="FF33CC"/>
                </a:solidFill>
              </a:rPr>
              <a:t>for </a:t>
            </a:r>
            <a:r>
              <a:rPr lang="en-US" altLang="zh-TW" sz="10000" b="1" dirty="0">
                <a:solidFill>
                  <a:srgbClr val="FF33CC"/>
                </a:solidFill>
              </a:rPr>
              <a:t>your attention</a:t>
            </a:r>
            <a:r>
              <a:rPr lang="en-US" altLang="zh-TW" sz="10000" b="1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﹗</a:t>
            </a:r>
            <a:endParaRPr lang="zh-TW" altLang="en-US" sz="10000" b="1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1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8799" y="149729"/>
            <a:ext cx="1272213" cy="3813048"/>
          </a:xfrm>
        </p:spPr>
        <p:txBody>
          <a:bodyPr>
            <a:noAutofit/>
          </a:bodyPr>
          <a:lstStyle/>
          <a:p>
            <a:r>
              <a:rPr lang="zh-TW" altLang="en-US" sz="72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什</a:t>
            </a:r>
            <a:r>
              <a:rPr lang="en-US" altLang="zh-TW" sz="72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72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72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麼</a:t>
            </a:r>
            <a:r>
              <a:rPr lang="en-US" altLang="zh-TW" sz="72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72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72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en-US" sz="66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en-US" sz="66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13330" y="6339903"/>
            <a:ext cx="7827659" cy="37782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6606103" y="2865617"/>
            <a:ext cx="4417835" cy="3663198"/>
          </a:xfrm>
          <a:prstGeom prst="ellipse">
            <a:avLst/>
          </a:prstGeom>
          <a:noFill/>
          <a:ln w="1270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5600" b="1" dirty="0" smtClean="0">
                <a:solidFill>
                  <a:srgbClr val="0099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正確的</a:t>
            </a:r>
            <a:endParaRPr lang="en-US" altLang="zh-TW" sz="5600" b="1" dirty="0" smtClean="0">
              <a:solidFill>
                <a:srgbClr val="0099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5600" b="1" dirty="0" smtClean="0">
                <a:solidFill>
                  <a:srgbClr val="0099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飲食及</a:t>
            </a:r>
            <a:endParaRPr lang="en-US" altLang="zh-TW" sz="5600" b="1" dirty="0">
              <a:solidFill>
                <a:srgbClr val="0099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5600" b="1" dirty="0" smtClean="0">
                <a:solidFill>
                  <a:srgbClr val="0099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</a:t>
            </a:r>
            <a:r>
              <a:rPr lang="zh-TW" altLang="en-US" sz="5600" b="1" dirty="0">
                <a:solidFill>
                  <a:srgbClr val="0099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習慣</a:t>
            </a:r>
          </a:p>
        </p:txBody>
      </p:sp>
      <p:sp>
        <p:nvSpPr>
          <p:cNvPr id="9" name="橢圓 8"/>
          <p:cNvSpPr/>
          <p:nvPr/>
        </p:nvSpPr>
        <p:spPr>
          <a:xfrm>
            <a:off x="2822376" y="2911829"/>
            <a:ext cx="4377012" cy="3663200"/>
          </a:xfrm>
          <a:prstGeom prst="ellipse">
            <a:avLst/>
          </a:prstGeom>
          <a:noFill/>
          <a:ln w="1270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7200" b="1" dirty="0" smtClean="0">
                <a:solidFill>
                  <a:srgbClr val="FF99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良好</a:t>
            </a:r>
            <a:endParaRPr lang="en-US" altLang="zh-TW" sz="7200" b="1" dirty="0" smtClean="0">
              <a:solidFill>
                <a:srgbClr val="FF99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7200" b="1" dirty="0" smtClean="0">
                <a:solidFill>
                  <a:srgbClr val="FF99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</a:t>
            </a:r>
            <a:r>
              <a:rPr lang="zh-TW" altLang="en-US" sz="7200" b="1" dirty="0">
                <a:solidFill>
                  <a:srgbClr val="FF99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適能</a:t>
            </a: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1414188" y="2056253"/>
            <a:ext cx="1459932" cy="4630469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72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健康</a:t>
            </a:r>
            <a:r>
              <a:rPr lang="en-US" altLang="zh-TW" sz="72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72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72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</a:t>
            </a:r>
            <a:r>
              <a:rPr lang="en-US" altLang="zh-TW" sz="72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72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72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位</a:t>
            </a:r>
            <a:endParaRPr lang="zh-TW" altLang="en-US" sz="72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4627159" y="224653"/>
            <a:ext cx="4377012" cy="3663199"/>
          </a:xfrm>
          <a:prstGeom prst="ellipse">
            <a:avLst/>
          </a:prstGeom>
          <a:noFill/>
          <a:ln w="1270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8000" b="1" dirty="0" smtClean="0">
                <a:solidFill>
                  <a:srgbClr val="FF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正常體重</a:t>
            </a:r>
            <a:endParaRPr lang="zh-TW" altLang="en-US" sz="8000" b="1" dirty="0">
              <a:solidFill>
                <a:srgbClr val="FF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5038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4" name="內容版面配置區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69180" cy="6858000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992609" y="163026"/>
            <a:ext cx="10131425" cy="14562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7200" b="1" dirty="0" smtClean="0">
                <a:solidFill>
                  <a:srgbClr val="0099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考考你</a:t>
            </a:r>
            <a:endParaRPr lang="zh-TW" altLang="en-US" sz="7200" b="1" dirty="0">
              <a:solidFill>
                <a:srgbClr val="0099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版面配置區 2"/>
          <p:cNvSpPr txBox="1">
            <a:spLocks/>
          </p:cNvSpPr>
          <p:nvPr/>
        </p:nvSpPr>
        <p:spPr>
          <a:xfrm>
            <a:off x="4869180" y="163026"/>
            <a:ext cx="6924713" cy="292430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5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</a:t>
            </a:r>
            <a:r>
              <a:rPr lang="en-US" altLang="zh-TW" sz="45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en-US" altLang="zh-TW" sz="45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5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6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要符合哪</a:t>
            </a:r>
            <a:r>
              <a:rPr lang="en-US" altLang="zh-TW" sz="6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6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個條件</a:t>
            </a:r>
            <a:endParaRPr lang="en-US" altLang="zh-TW" sz="60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6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，才算是健康體位</a:t>
            </a:r>
            <a:r>
              <a:rPr lang="en-US" altLang="zh-TW" sz="6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en-US" altLang="zh-TW" sz="6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版面配置區 2"/>
          <p:cNvSpPr txBox="1">
            <a:spLocks/>
          </p:cNvSpPr>
          <p:nvPr/>
        </p:nvSpPr>
        <p:spPr>
          <a:xfrm>
            <a:off x="4091746" y="2957803"/>
            <a:ext cx="7809722" cy="381622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</a:t>
            </a:r>
            <a:r>
              <a:rPr lang="en-US" altLang="zh-TW" sz="4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en-US" altLang="zh-TW" sz="48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5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5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正常體重</a:t>
            </a:r>
            <a:endParaRPr lang="en-US" altLang="zh-TW" sz="54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5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5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良好體適能</a:t>
            </a:r>
            <a:endParaRPr lang="en-US" altLang="zh-TW" sz="54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5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5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正確的飲食及生活習慣</a:t>
            </a:r>
            <a:endParaRPr lang="en-US" altLang="zh-TW" sz="54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284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69180" cy="6858000"/>
          </a:xfrm>
          <a:prstGeom prst="rect">
            <a:avLst/>
          </a:prstGeom>
        </p:spPr>
      </p:pic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21</a:t>
            </a:fld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983556" y="153972"/>
            <a:ext cx="10131425" cy="14562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7200" b="1" dirty="0">
                <a:solidFill>
                  <a:srgbClr val="0099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考考你</a:t>
            </a:r>
          </a:p>
        </p:txBody>
      </p:sp>
      <p:sp>
        <p:nvSpPr>
          <p:cNvPr id="9" name="文字版面配置區 2"/>
          <p:cNvSpPr txBox="1">
            <a:spLocks/>
          </p:cNvSpPr>
          <p:nvPr/>
        </p:nvSpPr>
        <p:spPr>
          <a:xfrm>
            <a:off x="4775157" y="153972"/>
            <a:ext cx="7323380" cy="282598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5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</a:t>
            </a:r>
            <a:r>
              <a:rPr lang="en-US" altLang="zh-TW" sz="45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en-US" altLang="zh-TW" sz="45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5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6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肥胖容易帶來什麼樣的疾病</a:t>
            </a:r>
            <a:r>
              <a:rPr lang="en-US" altLang="zh-TW" sz="6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en-US" altLang="zh-TW" sz="6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版面配置區 2"/>
          <p:cNvSpPr txBox="1">
            <a:spLocks/>
          </p:cNvSpPr>
          <p:nvPr/>
        </p:nvSpPr>
        <p:spPr>
          <a:xfrm>
            <a:off x="4775157" y="2928875"/>
            <a:ext cx="7118603" cy="358295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</a:t>
            </a:r>
            <a:r>
              <a:rPr lang="en-US" altLang="zh-TW" sz="4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0">
              <a:buNone/>
            </a:pPr>
            <a:r>
              <a:rPr lang="zh-TW" altLang="en-US" sz="4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高血壓、糖尿病、癌症、呼</a:t>
            </a:r>
            <a:endParaRPr lang="en-US" altLang="zh-TW" sz="45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吸疾病、</a:t>
            </a:r>
            <a:r>
              <a:rPr lang="zh-TW" altLang="en-US" sz="45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心臟病、</a:t>
            </a:r>
            <a:r>
              <a:rPr lang="zh-TW" altLang="en-US" sz="4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關節炎、</a:t>
            </a:r>
            <a:endParaRPr lang="en-US" altLang="zh-TW" sz="45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脂肪代謝異常、膽結石</a:t>
            </a:r>
            <a:r>
              <a:rPr lang="en-US" altLang="zh-TW" sz="4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4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等。</a:t>
            </a:r>
            <a:endParaRPr lang="en-US" altLang="zh-TW" sz="45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033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22</a:t>
            </a:fld>
            <a:endParaRPr lang="zh-TW" altLang="en-US"/>
          </a:p>
        </p:txBody>
      </p:sp>
      <p:pic>
        <p:nvPicPr>
          <p:cNvPr id="4" name="內容版面配置區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69180" cy="6858000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992609" y="163026"/>
            <a:ext cx="10131425" cy="14562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7200" b="1" dirty="0" smtClean="0">
                <a:solidFill>
                  <a:srgbClr val="0099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考考你</a:t>
            </a:r>
            <a:endParaRPr lang="zh-TW" altLang="en-US" sz="7200" b="1" dirty="0">
              <a:solidFill>
                <a:srgbClr val="0099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版面配置區 2"/>
          <p:cNvSpPr txBox="1">
            <a:spLocks/>
          </p:cNvSpPr>
          <p:nvPr/>
        </p:nvSpPr>
        <p:spPr>
          <a:xfrm>
            <a:off x="4450702" y="528955"/>
            <a:ext cx="7665941" cy="335498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5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</a:t>
            </a:r>
            <a:r>
              <a:rPr lang="en-US" altLang="zh-TW" sz="45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en-US" altLang="zh-TW" sz="45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5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65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身體質量指數，</a:t>
            </a:r>
            <a:endParaRPr lang="en-US" altLang="zh-TW" sz="65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65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65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英文簡稱什麼</a:t>
            </a:r>
            <a:r>
              <a:rPr lang="en-US" altLang="zh-TW" sz="65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0" indent="0">
              <a:buNone/>
            </a:pPr>
            <a:r>
              <a:rPr lang="en-US" altLang="zh-TW" sz="6500" b="1" cap="all" dirty="0" smtClean="0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1.FBI</a:t>
            </a:r>
            <a:r>
              <a:rPr lang="zh-TW" altLang="en-US" sz="6500" b="1" cap="all" dirty="0" smtClean="0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</a:t>
            </a:r>
            <a:r>
              <a:rPr lang="en-US" altLang="zh-TW" sz="6500" b="1" cap="all" dirty="0" smtClean="0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2.BMI </a:t>
            </a:r>
            <a:r>
              <a:rPr lang="zh-TW" altLang="en-US" sz="6500" b="1" cap="all" dirty="0" smtClean="0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</a:t>
            </a:r>
            <a:r>
              <a:rPr lang="en-US" altLang="zh-TW" sz="6500" b="1" cap="all" dirty="0" smtClean="0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3.BMW</a:t>
            </a:r>
            <a:endParaRPr lang="en-US" altLang="zh-TW" sz="6500" b="1" cap="all" dirty="0">
              <a:ln w="3175" cmpd="sng">
                <a:noFill/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US" altLang="zh-TW" sz="45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45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45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版面配置區 2"/>
          <p:cNvSpPr txBox="1">
            <a:spLocks/>
          </p:cNvSpPr>
          <p:nvPr/>
        </p:nvSpPr>
        <p:spPr>
          <a:xfrm>
            <a:off x="4314230" y="3809292"/>
            <a:ext cx="7657322" cy="236446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</a:t>
            </a:r>
            <a:r>
              <a:rPr lang="en-US" altLang="zh-TW" sz="4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0">
              <a:buNone/>
            </a:pPr>
            <a:r>
              <a:rPr lang="en-US" altLang="zh-TW" sz="6000" b="1" cap="all" dirty="0" smtClean="0">
                <a:ln w="3175" cmpd="sng">
                  <a:noFill/>
                </a:ln>
                <a:solidFill>
                  <a:srgbClr val="0000FF"/>
                </a:solidFill>
                <a:latin typeface="+mj-lt"/>
                <a:ea typeface="+mj-ea"/>
                <a:cs typeface="+mj-cs"/>
              </a:rPr>
              <a:t>2.BMI : </a:t>
            </a:r>
            <a:r>
              <a:rPr lang="en-US" altLang="zh-TW" sz="6000" b="1" cap="all" dirty="0" err="1" smtClean="0">
                <a:ln w="3175" cmpd="sng">
                  <a:noFill/>
                </a:ln>
                <a:solidFill>
                  <a:srgbClr val="0000FF"/>
                </a:solidFill>
                <a:latin typeface="+mj-lt"/>
                <a:ea typeface="+mj-ea"/>
                <a:cs typeface="+mj-cs"/>
              </a:rPr>
              <a:t>BOdy</a:t>
            </a:r>
            <a:r>
              <a:rPr lang="en-US" altLang="zh-TW" sz="6000" b="1" cap="all" dirty="0" smtClean="0">
                <a:ln w="3175" cmpd="sng">
                  <a:noFill/>
                </a:ln>
                <a:solidFill>
                  <a:srgbClr val="0000FF"/>
                </a:solidFill>
                <a:latin typeface="+mj-lt"/>
                <a:ea typeface="+mj-ea"/>
                <a:cs typeface="+mj-cs"/>
              </a:rPr>
              <a:t> mass index.</a:t>
            </a:r>
            <a:endParaRPr lang="en-US" altLang="zh-TW" sz="6000" b="1" cap="all" dirty="0">
              <a:ln w="3175" cmpd="sng">
                <a:noFill/>
              </a:ln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1426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69180" cy="6858000"/>
          </a:xfrm>
          <a:prstGeom prst="rect">
            <a:avLst/>
          </a:prstGeom>
        </p:spPr>
      </p:pic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23</a:t>
            </a:fld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983556" y="153972"/>
            <a:ext cx="10131425" cy="14562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7200" b="1" dirty="0">
                <a:solidFill>
                  <a:srgbClr val="0099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考考你</a:t>
            </a:r>
          </a:p>
        </p:txBody>
      </p:sp>
      <p:sp>
        <p:nvSpPr>
          <p:cNvPr id="9" name="文字版面配置區 2"/>
          <p:cNvSpPr txBox="1">
            <a:spLocks/>
          </p:cNvSpPr>
          <p:nvPr/>
        </p:nvSpPr>
        <p:spPr>
          <a:xfrm>
            <a:off x="5010912" y="219456"/>
            <a:ext cx="6722379" cy="3118104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5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</a:t>
            </a:r>
            <a:r>
              <a:rPr lang="en-US" altLang="zh-TW" sz="45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en-US" altLang="zh-TW" sz="45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5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5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成年人的</a:t>
            </a:r>
            <a:r>
              <a:rPr lang="en-US" altLang="zh-TW" sz="6600" b="1" cap="all" dirty="0" smtClean="0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BMI</a:t>
            </a:r>
            <a:r>
              <a:rPr lang="zh-TW" altLang="en-US" sz="5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標準是多少</a:t>
            </a:r>
            <a:r>
              <a:rPr lang="en-US" altLang="zh-TW" sz="5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5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45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版面配置區 2"/>
          <p:cNvSpPr txBox="1">
            <a:spLocks/>
          </p:cNvSpPr>
          <p:nvPr/>
        </p:nvSpPr>
        <p:spPr>
          <a:xfrm>
            <a:off x="5178583" y="3087329"/>
            <a:ext cx="6791744" cy="345832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</a:t>
            </a:r>
            <a:r>
              <a:rPr lang="en-US" altLang="zh-TW" sz="4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0">
              <a:buNone/>
            </a:pPr>
            <a:r>
              <a:rPr lang="en-US" altLang="zh-TW" sz="139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18.5~24</a:t>
            </a:r>
            <a:endParaRPr lang="en-US" altLang="zh-TW" sz="139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286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24</a:t>
            </a:fld>
            <a:endParaRPr lang="zh-TW" altLang="en-US"/>
          </a:p>
        </p:txBody>
      </p:sp>
      <p:pic>
        <p:nvPicPr>
          <p:cNvPr id="4" name="內容版面配置區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69180" cy="6858000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992609" y="163026"/>
            <a:ext cx="10131425" cy="14562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7200" b="1" dirty="0" smtClean="0">
                <a:solidFill>
                  <a:srgbClr val="0099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考考你</a:t>
            </a:r>
            <a:endParaRPr lang="zh-TW" altLang="en-US" sz="7200" b="1" dirty="0">
              <a:solidFill>
                <a:srgbClr val="0099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版面配置區 2"/>
          <p:cNvSpPr txBox="1">
            <a:spLocks/>
          </p:cNvSpPr>
          <p:nvPr/>
        </p:nvSpPr>
        <p:spPr>
          <a:xfrm>
            <a:off x="5445297" y="528954"/>
            <a:ext cx="6487623" cy="289090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5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</a:t>
            </a:r>
            <a:r>
              <a:rPr lang="en-US" altLang="zh-TW" sz="45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en-US" altLang="zh-TW" sz="45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5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5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良好生活習慣建議每天睡滿幾個小時</a:t>
            </a:r>
            <a:r>
              <a:rPr lang="en-US" altLang="zh-TW" sz="5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5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5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版面配置區 2"/>
          <p:cNvSpPr txBox="1">
            <a:spLocks/>
          </p:cNvSpPr>
          <p:nvPr/>
        </p:nvSpPr>
        <p:spPr>
          <a:xfrm>
            <a:off x="5554980" y="3087328"/>
            <a:ext cx="6222492" cy="349635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</a:t>
            </a:r>
            <a:r>
              <a:rPr lang="en-US" altLang="zh-TW" sz="4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0">
              <a:buNone/>
            </a:pPr>
            <a:r>
              <a:rPr lang="en-US" altLang="zh-TW" sz="16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16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</a:t>
            </a:r>
            <a:endParaRPr lang="en-US" altLang="zh-TW" sz="166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860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69180" cy="6858000"/>
          </a:xfrm>
          <a:prstGeom prst="rect">
            <a:avLst/>
          </a:prstGeom>
        </p:spPr>
      </p:pic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25</a:t>
            </a:fld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983556" y="153972"/>
            <a:ext cx="10131425" cy="14562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7200" b="1" dirty="0">
                <a:solidFill>
                  <a:srgbClr val="0099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考考你</a:t>
            </a:r>
          </a:p>
        </p:txBody>
      </p:sp>
      <p:sp>
        <p:nvSpPr>
          <p:cNvPr id="9" name="文字版面配置區 2"/>
          <p:cNvSpPr txBox="1">
            <a:spLocks/>
          </p:cNvSpPr>
          <p:nvPr/>
        </p:nvSpPr>
        <p:spPr>
          <a:xfrm>
            <a:off x="4453128" y="153972"/>
            <a:ext cx="7470286" cy="338073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5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</a:t>
            </a:r>
            <a:r>
              <a:rPr lang="en-US" altLang="zh-TW" sz="5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0">
              <a:buNone/>
            </a:pPr>
            <a:r>
              <a:rPr lang="zh-TW" altLang="en-US" sz="5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天天</a:t>
            </a:r>
            <a:r>
              <a:rPr lang="en-US" altLang="zh-TW" sz="5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5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蔬果，指的是至少要有幾份蔬菜 和幾份水果</a:t>
            </a:r>
            <a:r>
              <a:rPr lang="en-US" altLang="zh-TW" sz="5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en-US" altLang="zh-TW" sz="5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版面配置區 2"/>
          <p:cNvSpPr txBox="1">
            <a:spLocks/>
          </p:cNvSpPr>
          <p:nvPr/>
        </p:nvSpPr>
        <p:spPr>
          <a:xfrm>
            <a:off x="4965338" y="3534705"/>
            <a:ext cx="7096242" cy="299923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</a:t>
            </a:r>
            <a:r>
              <a:rPr lang="en-US" altLang="zh-TW" sz="4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0">
              <a:buNone/>
            </a:pPr>
            <a:r>
              <a:rPr lang="en-US" altLang="zh-TW" sz="6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6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份蔬菜、</a:t>
            </a:r>
            <a:r>
              <a:rPr lang="en-US" altLang="zh-TW" sz="6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6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份水果</a:t>
            </a:r>
            <a:endParaRPr lang="en-US" altLang="zh-TW" sz="66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681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26</a:t>
            </a:fld>
            <a:endParaRPr lang="zh-TW" altLang="en-US"/>
          </a:p>
        </p:txBody>
      </p:sp>
      <p:pic>
        <p:nvPicPr>
          <p:cNvPr id="4" name="內容版面配置區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69180" cy="6858000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992609" y="163026"/>
            <a:ext cx="10131425" cy="14562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7200" b="1" dirty="0" smtClean="0">
                <a:solidFill>
                  <a:srgbClr val="0099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考考你</a:t>
            </a:r>
            <a:endParaRPr lang="zh-TW" altLang="en-US" sz="7200" b="1" dirty="0">
              <a:solidFill>
                <a:srgbClr val="0099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版面配置區 2"/>
          <p:cNvSpPr txBox="1">
            <a:spLocks/>
          </p:cNvSpPr>
          <p:nvPr/>
        </p:nvSpPr>
        <p:spPr>
          <a:xfrm>
            <a:off x="5001768" y="163026"/>
            <a:ext cx="6711695" cy="300079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5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</a:t>
            </a:r>
            <a:r>
              <a:rPr lang="en-US" altLang="zh-TW" sz="5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en-US" altLang="zh-TW" sz="5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5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一份水果大概是多少份量</a:t>
            </a:r>
            <a:r>
              <a:rPr lang="en-US" altLang="zh-TW" sz="5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</p:txBody>
      </p:sp>
      <p:sp>
        <p:nvSpPr>
          <p:cNvPr id="7" name="文字版面配置區 2"/>
          <p:cNvSpPr txBox="1">
            <a:spLocks/>
          </p:cNvSpPr>
          <p:nvPr/>
        </p:nvSpPr>
        <p:spPr>
          <a:xfrm>
            <a:off x="5001768" y="2880361"/>
            <a:ext cx="6986015" cy="3849624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</a:t>
            </a:r>
            <a:r>
              <a:rPr lang="en-US" altLang="zh-TW" sz="4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0">
              <a:buNone/>
            </a:pPr>
            <a:r>
              <a:rPr lang="zh-TW" altLang="en-US" sz="5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切塊</a:t>
            </a:r>
            <a:r>
              <a:rPr lang="en-US" altLang="zh-TW" sz="5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5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分滿碗、</a:t>
            </a:r>
            <a:endParaRPr lang="en-US" altLang="zh-TW" sz="54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5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一個拳頭</a:t>
            </a:r>
            <a:r>
              <a:rPr lang="zh-TW" altLang="en-US" sz="5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大小、</a:t>
            </a:r>
            <a:endParaRPr lang="en-US" altLang="zh-TW" sz="54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5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一個棒球大小的份量。</a:t>
            </a:r>
            <a:endParaRPr lang="en-US" altLang="zh-TW" sz="54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914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69180" cy="6858000"/>
          </a:xfrm>
          <a:prstGeom prst="rect">
            <a:avLst/>
          </a:prstGeom>
        </p:spPr>
      </p:pic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27</a:t>
            </a:fld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983556" y="153972"/>
            <a:ext cx="10131425" cy="14562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7200" b="1" dirty="0">
                <a:solidFill>
                  <a:srgbClr val="0099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考考你</a:t>
            </a:r>
          </a:p>
        </p:txBody>
      </p:sp>
      <p:sp>
        <p:nvSpPr>
          <p:cNvPr id="9" name="文字版面配置區 2"/>
          <p:cNvSpPr txBox="1">
            <a:spLocks/>
          </p:cNvSpPr>
          <p:nvPr/>
        </p:nvSpPr>
        <p:spPr>
          <a:xfrm>
            <a:off x="4965192" y="153972"/>
            <a:ext cx="6867143" cy="293335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5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</a:t>
            </a:r>
            <a:r>
              <a:rPr lang="en-US" altLang="zh-TW" sz="45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en-US" altLang="zh-TW" sz="45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5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5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一份蔬菜大概是多少份量</a:t>
            </a:r>
            <a:r>
              <a:rPr lang="en-US" altLang="zh-TW" sz="5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5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5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版面配置區 2"/>
          <p:cNvSpPr txBox="1">
            <a:spLocks/>
          </p:cNvSpPr>
          <p:nvPr/>
        </p:nvSpPr>
        <p:spPr>
          <a:xfrm>
            <a:off x="5303666" y="3087328"/>
            <a:ext cx="6354933" cy="335919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</a:t>
            </a:r>
            <a:r>
              <a:rPr lang="en-US" altLang="zh-TW" sz="4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0">
              <a:buNone/>
            </a:pPr>
            <a:r>
              <a:rPr lang="zh-TW" altLang="en-US" sz="72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煮熟約</a:t>
            </a:r>
            <a:r>
              <a:rPr lang="en-US" altLang="zh-TW" sz="72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1/2</a:t>
            </a:r>
            <a:r>
              <a:rPr lang="zh-TW" altLang="en-US" sz="72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碗、</a:t>
            </a:r>
            <a:endParaRPr lang="en-US" altLang="zh-TW" sz="72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72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一碟的</a:t>
            </a:r>
            <a:r>
              <a:rPr lang="zh-TW" altLang="en-US" sz="72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份量。</a:t>
            </a:r>
            <a:endParaRPr lang="en-US" altLang="zh-TW" sz="72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1680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28</a:t>
            </a:fld>
            <a:endParaRPr lang="zh-TW" altLang="en-US"/>
          </a:p>
        </p:txBody>
      </p:sp>
      <p:pic>
        <p:nvPicPr>
          <p:cNvPr id="4" name="內容版面配置區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69180" cy="6858000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992609" y="163026"/>
            <a:ext cx="10131425" cy="14562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7200" b="1" dirty="0" smtClean="0">
                <a:solidFill>
                  <a:srgbClr val="0099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考考你</a:t>
            </a:r>
            <a:endParaRPr lang="zh-TW" altLang="en-US" sz="7200" b="1" dirty="0">
              <a:solidFill>
                <a:srgbClr val="0099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版面配置區 2"/>
          <p:cNvSpPr txBox="1">
            <a:spLocks/>
          </p:cNvSpPr>
          <p:nvPr/>
        </p:nvSpPr>
        <p:spPr>
          <a:xfrm>
            <a:off x="5029200" y="228601"/>
            <a:ext cx="6894575" cy="288795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5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</a:t>
            </a:r>
            <a:r>
              <a:rPr lang="en-US" altLang="zh-TW" sz="45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en-US" altLang="zh-TW" sz="45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5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5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TW" altLang="en-US" sz="5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電少於</a:t>
            </a:r>
            <a:r>
              <a:rPr lang="en-US" altLang="zh-TW" sz="5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5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，是指哪四電</a:t>
            </a:r>
            <a:r>
              <a:rPr lang="en-US" altLang="zh-TW" sz="5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5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5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版面配置區 2"/>
          <p:cNvSpPr txBox="1">
            <a:spLocks/>
          </p:cNvSpPr>
          <p:nvPr/>
        </p:nvSpPr>
        <p:spPr>
          <a:xfrm>
            <a:off x="5248656" y="2862072"/>
            <a:ext cx="6556248" cy="374904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</a:t>
            </a:r>
            <a:r>
              <a:rPr lang="en-US" altLang="zh-TW" sz="4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0">
              <a:buNone/>
            </a:pPr>
            <a:r>
              <a:rPr lang="zh-TW" altLang="en-US" sz="8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電視、電玩、</a:t>
            </a:r>
            <a:endParaRPr lang="en-US" altLang="zh-TW" sz="80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8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電腦、電話。</a:t>
            </a:r>
            <a:endParaRPr lang="en-US" altLang="zh-TW" sz="80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1974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69180" cy="6858000"/>
          </a:xfrm>
          <a:prstGeom prst="rect">
            <a:avLst/>
          </a:prstGeom>
        </p:spPr>
      </p:pic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29</a:t>
            </a:fld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983556" y="153972"/>
            <a:ext cx="10131425" cy="14562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7200" b="1" dirty="0">
                <a:solidFill>
                  <a:srgbClr val="0099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考考你</a:t>
            </a:r>
          </a:p>
        </p:txBody>
      </p:sp>
      <p:sp>
        <p:nvSpPr>
          <p:cNvPr id="11" name="文字版面配置區 2"/>
          <p:cNvSpPr txBox="1">
            <a:spLocks/>
          </p:cNvSpPr>
          <p:nvPr/>
        </p:nvSpPr>
        <p:spPr>
          <a:xfrm>
            <a:off x="4462272" y="265176"/>
            <a:ext cx="7497355" cy="405079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5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</a:t>
            </a:r>
            <a:r>
              <a:rPr lang="en-US" altLang="zh-TW" sz="5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en-US" altLang="zh-TW" sz="5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5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四電少於</a:t>
            </a:r>
            <a:r>
              <a:rPr lang="en-US" altLang="zh-TW" sz="5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5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，這個</a:t>
            </a:r>
            <a:r>
              <a:rPr lang="en-US" altLang="zh-TW" sz="5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5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指的是多久</a:t>
            </a:r>
            <a:r>
              <a:rPr lang="en-US" altLang="zh-TW" sz="5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0" indent="0">
              <a:buNone/>
            </a:pPr>
            <a:r>
              <a:rPr lang="en-US" altLang="zh-TW" sz="5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1.2</a:t>
            </a:r>
            <a:r>
              <a:rPr lang="zh-TW" altLang="en-US" sz="5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  </a:t>
            </a:r>
            <a:r>
              <a:rPr lang="en-US" altLang="zh-TW" sz="5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2.2</a:t>
            </a:r>
            <a:r>
              <a:rPr lang="zh-TW" altLang="en-US" sz="5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  </a:t>
            </a:r>
            <a:r>
              <a:rPr lang="en-US" altLang="zh-TW" sz="5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3.2</a:t>
            </a:r>
            <a:r>
              <a:rPr lang="zh-TW" altLang="en-US" sz="5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分鐘 </a:t>
            </a:r>
            <a:endParaRPr lang="en-US" altLang="zh-TW" sz="5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版面配置區 2"/>
          <p:cNvSpPr txBox="1">
            <a:spLocks/>
          </p:cNvSpPr>
          <p:nvPr/>
        </p:nvSpPr>
        <p:spPr>
          <a:xfrm>
            <a:off x="4955472" y="3520504"/>
            <a:ext cx="6784847" cy="322776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</a:t>
            </a:r>
            <a:r>
              <a:rPr lang="en-US" altLang="zh-TW" sz="4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0">
              <a:buNone/>
            </a:pPr>
            <a:r>
              <a:rPr lang="en-US" altLang="zh-TW" sz="7100" b="1" cap="all" dirty="0">
                <a:ln w="3175" cmpd="sng">
                  <a:noFill/>
                </a:ln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en-US" altLang="zh-TW" sz="13700" b="1" cap="all" dirty="0">
                <a:ln w="3175" cmpd="sng">
                  <a:noFill/>
                </a:ln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13700" b="1" cap="all" dirty="0">
                <a:ln w="3175" cmpd="sng">
                  <a:noFill/>
                </a:ln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</a:t>
            </a:r>
            <a:endParaRPr lang="en-US" altLang="zh-TW" sz="137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406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1" y="318682"/>
            <a:ext cx="6391655" cy="1863602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有研究指出</a:t>
            </a:r>
            <a:r>
              <a:rPr lang="en-US" altLang="zh-TW" sz="48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國中生過重及肥胖比率</a:t>
            </a:r>
            <a:endParaRPr lang="zh-TW" altLang="en-US" sz="6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809" y="2653185"/>
            <a:ext cx="2961669" cy="1658534"/>
          </a:xfrm>
          <a:prstGeom prst="rect">
            <a:avLst/>
          </a:prstGeom>
        </p:spPr>
      </p:pic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553" y="2538742"/>
            <a:ext cx="3559874" cy="1757406"/>
          </a:xfrm>
        </p:spPr>
      </p:pic>
      <p:sp>
        <p:nvSpPr>
          <p:cNvPr id="8" name="等腰三角形 7"/>
          <p:cNvSpPr/>
          <p:nvPr/>
        </p:nvSpPr>
        <p:spPr>
          <a:xfrm>
            <a:off x="5410580" y="4700016"/>
            <a:ext cx="1426464" cy="16184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722880" y="4654296"/>
            <a:ext cx="8801863" cy="9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流程圖: 人工作業 9"/>
          <p:cNvSpPr/>
          <p:nvPr/>
        </p:nvSpPr>
        <p:spPr>
          <a:xfrm>
            <a:off x="1146809" y="4361387"/>
            <a:ext cx="2961669" cy="257715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0937" y="4335002"/>
            <a:ext cx="2975106" cy="28044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619" y="4783978"/>
            <a:ext cx="1146048" cy="1146048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289" y="4780930"/>
            <a:ext cx="1182402" cy="118240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4" name="頁尾版面配置區 13"/>
          <p:cNvSpPr>
            <a:spLocks noGrp="1"/>
          </p:cNvSpPr>
          <p:nvPr>
            <p:ph type="ftr" sz="quarter" idx="11"/>
          </p:nvPr>
        </p:nvSpPr>
        <p:spPr>
          <a:xfrm>
            <a:off x="1496750" y="6336919"/>
            <a:ext cx="7827659" cy="377825"/>
          </a:xfrm>
        </p:spPr>
        <p:txBody>
          <a:bodyPr/>
          <a:lstStyle/>
          <a:p>
            <a:r>
              <a:rPr lang="zh-TW" altLang="en-US" sz="1800" b="1" dirty="0" smtClean="0"/>
              <a:t>參考資料</a:t>
            </a:r>
            <a:r>
              <a:rPr lang="en-US" altLang="zh-TW" sz="1800" b="1" dirty="0" smtClean="0"/>
              <a:t>:</a:t>
            </a:r>
            <a:r>
              <a:rPr lang="zh-TW" altLang="en-US" sz="1800" b="1" dirty="0" smtClean="0"/>
              <a:t>教育部</a:t>
            </a:r>
            <a:r>
              <a:rPr lang="zh-TW" altLang="en-US" sz="1800" b="1" dirty="0"/>
              <a:t>學生健康檢查資料</a:t>
            </a:r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7315312" y="155448"/>
            <a:ext cx="4343287" cy="207908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10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29.5%</a:t>
            </a:r>
            <a:endParaRPr lang="zh-TW" altLang="en-US" sz="10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918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30</a:t>
            </a:fld>
            <a:endParaRPr lang="zh-TW" altLang="en-US"/>
          </a:p>
        </p:txBody>
      </p:sp>
      <p:pic>
        <p:nvPicPr>
          <p:cNvPr id="4" name="內容版面配置區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69180" cy="6858000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992609" y="163026"/>
            <a:ext cx="10131425" cy="14562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7200" b="1" dirty="0" smtClean="0">
                <a:solidFill>
                  <a:srgbClr val="0099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考考你</a:t>
            </a:r>
            <a:endParaRPr lang="zh-TW" altLang="en-US" sz="7200" b="1" dirty="0">
              <a:solidFill>
                <a:srgbClr val="0099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版面配置區 2"/>
          <p:cNvSpPr txBox="1">
            <a:spLocks/>
          </p:cNvSpPr>
          <p:nvPr/>
        </p:nvSpPr>
        <p:spPr>
          <a:xfrm>
            <a:off x="5001768" y="265176"/>
            <a:ext cx="6940295" cy="282215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5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</a:t>
            </a:r>
            <a:r>
              <a:rPr lang="en-US" altLang="zh-TW" sz="45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en-US" altLang="zh-TW" sz="45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5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5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喝足白開水，指的是要喝多少水</a:t>
            </a:r>
            <a:r>
              <a:rPr lang="en-US" altLang="zh-TW" sz="5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en-US" altLang="zh-TW" sz="5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版面配置區 2"/>
          <p:cNvSpPr txBox="1">
            <a:spLocks/>
          </p:cNvSpPr>
          <p:nvPr/>
        </p:nvSpPr>
        <p:spPr>
          <a:xfrm>
            <a:off x="5230368" y="3069318"/>
            <a:ext cx="6519672" cy="363323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</a:t>
            </a:r>
            <a:r>
              <a:rPr lang="en-US" altLang="zh-TW" sz="4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0">
              <a:buNone/>
            </a:pPr>
            <a:r>
              <a:rPr lang="en-US" altLang="zh-TW" sz="8800" b="1" dirty="0">
                <a:solidFill>
                  <a:srgbClr val="0000FF"/>
                </a:solidFill>
              </a:rPr>
              <a:t>1500cc</a:t>
            </a:r>
            <a:r>
              <a:rPr lang="zh-TW" altLang="en-US" sz="6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以上</a:t>
            </a:r>
            <a:r>
              <a:rPr lang="zh-TW" altLang="en-US" sz="6600" b="1" dirty="0" smtClean="0">
                <a:solidFill>
                  <a:srgbClr val="0000FF"/>
                </a:solidFill>
                <a:latin typeface="標楷體"/>
                <a:ea typeface="標楷體"/>
              </a:rPr>
              <a:t>、</a:t>
            </a:r>
            <a:endParaRPr lang="en-US" altLang="zh-TW" sz="6600" b="1" dirty="0" smtClean="0">
              <a:solidFill>
                <a:srgbClr val="0000FF"/>
              </a:solidFill>
              <a:latin typeface="標楷體"/>
              <a:ea typeface="標楷體"/>
            </a:endParaRPr>
          </a:p>
          <a:p>
            <a:pPr marL="0" indent="0">
              <a:buNone/>
            </a:pPr>
            <a:r>
              <a:rPr lang="zh-TW" altLang="en-US" sz="6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約</a:t>
            </a:r>
            <a:r>
              <a:rPr lang="en-US" altLang="zh-TW" sz="6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6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杯馬克杯。</a:t>
            </a:r>
            <a:endParaRPr lang="en-US" altLang="zh-TW" sz="66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38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69180" cy="6858000"/>
          </a:xfrm>
          <a:prstGeom prst="rect">
            <a:avLst/>
          </a:prstGeom>
        </p:spPr>
      </p:pic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31</a:t>
            </a:fld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983556" y="153972"/>
            <a:ext cx="10131425" cy="14562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7200" b="1" dirty="0">
                <a:solidFill>
                  <a:srgbClr val="0099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考考你</a:t>
            </a:r>
          </a:p>
        </p:txBody>
      </p:sp>
      <p:sp>
        <p:nvSpPr>
          <p:cNvPr id="11" name="文字版面配置區 2"/>
          <p:cNvSpPr txBox="1">
            <a:spLocks/>
          </p:cNvSpPr>
          <p:nvPr/>
        </p:nvSpPr>
        <p:spPr>
          <a:xfrm>
            <a:off x="5038344" y="153972"/>
            <a:ext cx="6848855" cy="293335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5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</a:t>
            </a:r>
            <a:r>
              <a:rPr lang="en-US" altLang="zh-TW" sz="45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en-US" altLang="zh-TW" sz="45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5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6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每天運動至少要持續多久</a:t>
            </a:r>
            <a:r>
              <a:rPr lang="en-US" altLang="zh-TW" sz="6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6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6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版面配置區 2"/>
          <p:cNvSpPr txBox="1">
            <a:spLocks/>
          </p:cNvSpPr>
          <p:nvPr/>
        </p:nvSpPr>
        <p:spPr>
          <a:xfrm>
            <a:off x="4869179" y="3092692"/>
            <a:ext cx="7018019" cy="3527564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</a:t>
            </a:r>
            <a:r>
              <a:rPr lang="en-US" altLang="zh-TW" sz="4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0">
              <a:buNone/>
            </a:pPr>
            <a:r>
              <a:rPr lang="en-US" altLang="zh-TW" sz="13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30</a:t>
            </a:r>
            <a:r>
              <a:rPr lang="zh-TW" altLang="en-US" sz="138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分鐘</a:t>
            </a:r>
            <a:endParaRPr lang="en-US" altLang="zh-TW" sz="138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300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158218"/>
            <a:ext cx="11018520" cy="1456267"/>
          </a:xfrm>
        </p:spPr>
        <p:txBody>
          <a:bodyPr>
            <a:noAutofit/>
          </a:bodyPr>
          <a:lstStyle/>
          <a:p>
            <a:r>
              <a:rPr lang="zh-TW" altLang="en-US" sz="60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肥胖帶來的罹病率和常人之比較</a:t>
            </a:r>
            <a:endParaRPr lang="zh-TW" altLang="en-US" sz="60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1" y="2142067"/>
            <a:ext cx="3840479" cy="364913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altLang="zh-TW" sz="2800" b="1" dirty="0" smtClean="0">
              <a:solidFill>
                <a:schemeClr val="bg1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641" y="1790346"/>
            <a:ext cx="4134817" cy="4428546"/>
          </a:xfrm>
          <a:prstGeom prst="rect">
            <a:avLst/>
          </a:prstGeom>
        </p:spPr>
      </p:pic>
      <p:sp>
        <p:nvSpPr>
          <p:cNvPr id="8" name="橢圓形圖說文字 7"/>
          <p:cNvSpPr/>
          <p:nvPr/>
        </p:nvSpPr>
        <p:spPr>
          <a:xfrm>
            <a:off x="8175715" y="1595501"/>
            <a:ext cx="3767328" cy="740664"/>
          </a:xfrm>
          <a:prstGeom prst="wedgeEllipseCallout">
            <a:avLst>
              <a:gd name="adj1" fmla="val -74155"/>
              <a:gd name="adj2" fmla="val 7854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</a:rPr>
              <a:t>糖尿病</a:t>
            </a:r>
            <a:r>
              <a:rPr lang="en-US" altLang="zh-TW" sz="2800" b="1" dirty="0">
                <a:solidFill>
                  <a:schemeClr val="bg1"/>
                </a:solidFill>
              </a:rPr>
              <a:t>15</a:t>
            </a:r>
            <a:r>
              <a:rPr lang="zh-TW" altLang="en-US" sz="2800" b="1" dirty="0">
                <a:solidFill>
                  <a:schemeClr val="bg1"/>
                </a:solidFill>
              </a:rPr>
              <a:t>倍</a:t>
            </a:r>
            <a:endParaRPr lang="en-US" altLang="zh-TW" sz="2800" b="1" dirty="0">
              <a:solidFill>
                <a:schemeClr val="bg1"/>
              </a:solidFill>
            </a:endParaRPr>
          </a:p>
        </p:txBody>
      </p:sp>
      <p:sp>
        <p:nvSpPr>
          <p:cNvPr id="9" name="橢圓形圖說文字 8"/>
          <p:cNvSpPr/>
          <p:nvPr/>
        </p:nvSpPr>
        <p:spPr>
          <a:xfrm>
            <a:off x="1225493" y="4554037"/>
            <a:ext cx="3529584" cy="965190"/>
          </a:xfrm>
          <a:prstGeom prst="wedgeEllipseCallout">
            <a:avLst>
              <a:gd name="adj1" fmla="val 75213"/>
              <a:gd name="adj2" fmla="val -2349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</a:rPr>
              <a:t>膽結石</a:t>
            </a:r>
            <a:r>
              <a:rPr lang="en-US" altLang="zh-TW" sz="2800" b="1" dirty="0">
                <a:solidFill>
                  <a:schemeClr val="bg1"/>
                </a:solidFill>
              </a:rPr>
              <a:t>4~5</a:t>
            </a:r>
            <a:r>
              <a:rPr lang="zh-TW" altLang="en-US" sz="2800" b="1" dirty="0">
                <a:solidFill>
                  <a:schemeClr val="bg1"/>
                </a:solidFill>
              </a:rPr>
              <a:t>倍</a:t>
            </a:r>
            <a:endParaRPr lang="en-US" altLang="zh-TW" sz="2800" b="1" dirty="0">
              <a:solidFill>
                <a:schemeClr val="bg1"/>
              </a:solidFill>
            </a:endParaRPr>
          </a:p>
        </p:txBody>
      </p:sp>
      <p:sp>
        <p:nvSpPr>
          <p:cNvPr id="10" name="橢圓形圖說文字 9"/>
          <p:cNvSpPr/>
          <p:nvPr/>
        </p:nvSpPr>
        <p:spPr>
          <a:xfrm>
            <a:off x="8430215" y="2594151"/>
            <a:ext cx="3094266" cy="876396"/>
          </a:xfrm>
          <a:prstGeom prst="wedgeEllipseCallout">
            <a:avLst>
              <a:gd name="adj1" fmla="val -78728"/>
              <a:gd name="adj2" fmla="val 1308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</a:rPr>
              <a:t>癌症</a:t>
            </a:r>
            <a:r>
              <a:rPr lang="en-US" altLang="zh-TW" sz="2800" b="1" dirty="0">
                <a:solidFill>
                  <a:schemeClr val="bg1"/>
                </a:solidFill>
              </a:rPr>
              <a:t>1.55</a:t>
            </a:r>
            <a:r>
              <a:rPr lang="zh-TW" altLang="en-US" sz="2800" b="1" dirty="0">
                <a:solidFill>
                  <a:schemeClr val="bg1"/>
                </a:solidFill>
              </a:rPr>
              <a:t>倍</a:t>
            </a:r>
            <a:endParaRPr lang="en-US" altLang="zh-TW" sz="2800" b="1" dirty="0">
              <a:solidFill>
                <a:schemeClr val="bg1"/>
              </a:solidFill>
            </a:endParaRPr>
          </a:p>
        </p:txBody>
      </p:sp>
      <p:sp>
        <p:nvSpPr>
          <p:cNvPr id="11" name="橢圓形圖說文字 10"/>
          <p:cNvSpPr/>
          <p:nvPr/>
        </p:nvSpPr>
        <p:spPr>
          <a:xfrm>
            <a:off x="1481493" y="5707570"/>
            <a:ext cx="3017584" cy="933107"/>
          </a:xfrm>
          <a:prstGeom prst="wedgeEllipseCallout">
            <a:avLst>
              <a:gd name="adj1" fmla="val 79562"/>
              <a:gd name="adj2" fmla="val -5972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</a:rPr>
              <a:t>關節炎</a:t>
            </a:r>
            <a:r>
              <a:rPr lang="en-US" altLang="zh-TW" sz="2800" b="1" dirty="0">
                <a:solidFill>
                  <a:schemeClr val="bg1"/>
                </a:solidFill>
              </a:rPr>
              <a:t>4</a:t>
            </a:r>
            <a:r>
              <a:rPr lang="zh-TW" altLang="en-US" sz="2800" b="1" dirty="0">
                <a:solidFill>
                  <a:schemeClr val="bg1"/>
                </a:solidFill>
              </a:rPr>
              <a:t>倍</a:t>
            </a:r>
            <a:endParaRPr lang="en-US" altLang="zh-TW" sz="2800" b="1" dirty="0">
              <a:solidFill>
                <a:schemeClr val="bg1"/>
              </a:solidFill>
            </a:endParaRPr>
          </a:p>
        </p:txBody>
      </p:sp>
      <p:sp>
        <p:nvSpPr>
          <p:cNvPr id="12" name="橢圓形圖說文字 11"/>
          <p:cNvSpPr/>
          <p:nvPr/>
        </p:nvSpPr>
        <p:spPr>
          <a:xfrm>
            <a:off x="8390796" y="3611881"/>
            <a:ext cx="3337166" cy="1155360"/>
          </a:xfrm>
          <a:prstGeom prst="wedgeEllipseCallout">
            <a:avLst>
              <a:gd name="adj1" fmla="val -90414"/>
              <a:gd name="adj2" fmla="val -3047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</a:rPr>
              <a:t>呼吸疾病</a:t>
            </a:r>
            <a:r>
              <a:rPr lang="en-US" altLang="zh-TW" sz="2800" b="1" dirty="0">
                <a:solidFill>
                  <a:schemeClr val="bg1"/>
                </a:solidFill>
              </a:rPr>
              <a:t>10</a:t>
            </a:r>
            <a:r>
              <a:rPr lang="zh-TW" altLang="en-US" sz="2800" b="1" dirty="0">
                <a:solidFill>
                  <a:schemeClr val="bg1"/>
                </a:solidFill>
              </a:rPr>
              <a:t>倍</a:t>
            </a:r>
            <a:endParaRPr lang="en-US" altLang="zh-TW" sz="2800" b="1" dirty="0">
              <a:solidFill>
                <a:schemeClr val="bg1"/>
              </a:solidFill>
            </a:endParaRPr>
          </a:p>
        </p:txBody>
      </p:sp>
      <p:sp>
        <p:nvSpPr>
          <p:cNvPr id="13" name="橢圓形圖說文字 12"/>
          <p:cNvSpPr/>
          <p:nvPr/>
        </p:nvSpPr>
        <p:spPr>
          <a:xfrm>
            <a:off x="8643645" y="4855171"/>
            <a:ext cx="2930487" cy="1086738"/>
          </a:xfrm>
          <a:prstGeom prst="wedgeEllipseCallout">
            <a:avLst>
              <a:gd name="adj1" fmla="val -104765"/>
              <a:gd name="adj2" fmla="val -816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</a:rPr>
              <a:t>心臟病</a:t>
            </a:r>
            <a:r>
              <a:rPr lang="en-US" altLang="zh-TW" sz="2800" b="1" dirty="0">
                <a:solidFill>
                  <a:schemeClr val="bg1"/>
                </a:solidFill>
              </a:rPr>
              <a:t>3</a:t>
            </a:r>
            <a:r>
              <a:rPr lang="zh-TW" altLang="en-US" sz="2800" b="1" dirty="0">
                <a:solidFill>
                  <a:schemeClr val="bg1"/>
                </a:solidFill>
              </a:rPr>
              <a:t>倍</a:t>
            </a:r>
          </a:p>
        </p:txBody>
      </p:sp>
      <p:sp>
        <p:nvSpPr>
          <p:cNvPr id="14" name="橢圓形圖說文字 13"/>
          <p:cNvSpPr/>
          <p:nvPr/>
        </p:nvSpPr>
        <p:spPr>
          <a:xfrm>
            <a:off x="83358" y="2621408"/>
            <a:ext cx="4526280" cy="1796785"/>
          </a:xfrm>
          <a:prstGeom prst="wedgeEllipseCallout">
            <a:avLst>
              <a:gd name="adj1" fmla="val 57899"/>
              <a:gd name="adj2" fmla="val 4051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chemeClr val="bg1"/>
                </a:solidFill>
              </a:rPr>
              <a:t>脂肪代謝異常</a:t>
            </a:r>
            <a:r>
              <a:rPr lang="en-US" altLang="zh-TW" sz="2800" b="1" dirty="0">
                <a:solidFill>
                  <a:schemeClr val="bg1"/>
                </a:solidFill>
              </a:rPr>
              <a:t>2.1</a:t>
            </a:r>
            <a:r>
              <a:rPr lang="zh-TW" altLang="en-US" sz="2800" b="1" dirty="0">
                <a:solidFill>
                  <a:schemeClr val="bg1"/>
                </a:solidFill>
              </a:rPr>
              <a:t>倍 </a:t>
            </a:r>
            <a:endParaRPr lang="en-US" altLang="zh-TW" sz="2800" b="1" dirty="0">
              <a:solidFill>
                <a:schemeClr val="bg1"/>
              </a:solidFill>
            </a:endParaRPr>
          </a:p>
          <a:p>
            <a:r>
              <a:rPr lang="en-US" altLang="zh-TW" sz="2800" b="1" dirty="0">
                <a:solidFill>
                  <a:schemeClr val="bg1"/>
                </a:solidFill>
              </a:rPr>
              <a:t>(</a:t>
            </a:r>
            <a:r>
              <a:rPr lang="zh-TW" altLang="en-US" sz="2800" b="1" dirty="0">
                <a:solidFill>
                  <a:schemeClr val="bg1"/>
                </a:solidFill>
              </a:rPr>
              <a:t>高</a:t>
            </a:r>
            <a:r>
              <a:rPr lang="zh-TW" altLang="en-US" sz="2800" b="1" dirty="0" smtClean="0">
                <a:solidFill>
                  <a:schemeClr val="bg1"/>
                </a:solidFill>
              </a:rPr>
              <a:t>膽固醇</a:t>
            </a:r>
            <a:r>
              <a:rPr lang="zh-TW" altLang="en-US" sz="2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28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 smtClean="0">
                <a:solidFill>
                  <a:schemeClr val="bg1"/>
                </a:solidFill>
              </a:rPr>
              <a:t>高三</a:t>
            </a:r>
            <a:r>
              <a:rPr lang="zh-TW" altLang="en-US" sz="2800" b="1" dirty="0">
                <a:solidFill>
                  <a:schemeClr val="bg1"/>
                </a:solidFill>
              </a:rPr>
              <a:t>酸甘油脂血症</a:t>
            </a:r>
            <a:r>
              <a:rPr lang="en-US" altLang="zh-TW" sz="2800" b="1" dirty="0">
                <a:solidFill>
                  <a:schemeClr val="bg1"/>
                </a:solidFill>
              </a:rPr>
              <a:t>)</a:t>
            </a:r>
            <a:r>
              <a:rPr lang="zh-TW" altLang="en-US" sz="2800" b="1" dirty="0">
                <a:solidFill>
                  <a:schemeClr val="bg1"/>
                </a:solidFill>
              </a:rPr>
              <a:t> </a:t>
            </a:r>
            <a:endParaRPr lang="en-US" altLang="zh-TW" sz="2800" b="1" dirty="0">
              <a:solidFill>
                <a:schemeClr val="bg1"/>
              </a:solidFill>
            </a:endParaRPr>
          </a:p>
        </p:txBody>
      </p:sp>
      <p:sp>
        <p:nvSpPr>
          <p:cNvPr id="15" name="橢圓形圖說文字 14"/>
          <p:cNvSpPr/>
          <p:nvPr/>
        </p:nvSpPr>
        <p:spPr>
          <a:xfrm>
            <a:off x="827335" y="1536193"/>
            <a:ext cx="3529584" cy="1005840"/>
          </a:xfrm>
          <a:prstGeom prst="wedgeEllipseCallout">
            <a:avLst>
              <a:gd name="adj1" fmla="val 85058"/>
              <a:gd name="adj2" fmla="val 5592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chemeClr val="bg1"/>
                </a:solidFill>
              </a:rPr>
              <a:t>高血壓</a:t>
            </a:r>
            <a:r>
              <a:rPr lang="en-US" altLang="zh-TW" sz="2800" b="1" dirty="0">
                <a:solidFill>
                  <a:schemeClr val="bg1"/>
                </a:solidFill>
              </a:rPr>
              <a:t>2.9</a:t>
            </a:r>
            <a:r>
              <a:rPr lang="zh-TW" altLang="en-US" sz="2800" b="1" dirty="0">
                <a:solidFill>
                  <a:schemeClr val="bg1"/>
                </a:solidFill>
              </a:rPr>
              <a:t>倍                                                                          </a:t>
            </a:r>
            <a:endParaRPr lang="en-US" altLang="zh-TW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11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63028" y="210312"/>
            <a:ext cx="4634484" cy="2251931"/>
          </a:xfrm>
        </p:spPr>
        <p:txBody>
          <a:bodyPr>
            <a:normAutofit/>
          </a:bodyPr>
          <a:lstStyle/>
          <a:p>
            <a:r>
              <a:rPr lang="zh-TW" altLang="en-US" sz="4800" b="1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國中小女生</a:t>
            </a:r>
            <a:r>
              <a:rPr lang="en-US" altLang="zh-TW" sz="48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過瘦比率</a:t>
            </a:r>
            <a:r>
              <a:rPr lang="en-US" altLang="zh-TW" sz="8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20%</a:t>
            </a:r>
            <a:endParaRPr lang="zh-TW" altLang="en-US" sz="80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71" y="4154487"/>
            <a:ext cx="4762500" cy="1905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69" y="275307"/>
            <a:ext cx="6832027" cy="3304993"/>
          </a:xfrm>
        </p:spPr>
      </p:pic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795443" y="6255849"/>
            <a:ext cx="7827659" cy="377825"/>
          </a:xfrm>
        </p:spPr>
        <p:txBody>
          <a:bodyPr anchor="t"/>
          <a:lstStyle/>
          <a:p>
            <a:pPr lvl="0"/>
            <a:r>
              <a:rPr lang="zh-TW" altLang="en-US" sz="1800" dirty="0">
                <a:solidFill>
                  <a:prstClr val="white"/>
                </a:solidFill>
              </a:rPr>
              <a:t>參考資料</a:t>
            </a:r>
            <a:r>
              <a:rPr lang="en-US" altLang="zh-TW" sz="1800" dirty="0">
                <a:solidFill>
                  <a:prstClr val="white"/>
                </a:solidFill>
              </a:rPr>
              <a:t>:</a:t>
            </a:r>
            <a:r>
              <a:rPr lang="zh-TW" altLang="en-US" sz="1800" dirty="0">
                <a:solidFill>
                  <a:prstClr val="white"/>
                </a:solidFill>
              </a:rPr>
              <a:t>教育部學生健康檢查</a:t>
            </a:r>
            <a:r>
              <a:rPr lang="zh-TW" altLang="en-US" sz="1800" dirty="0" smtClean="0">
                <a:solidFill>
                  <a:prstClr val="white"/>
                </a:solidFill>
              </a:rPr>
              <a:t>資料</a:t>
            </a:r>
            <a:endParaRPr lang="zh-TW" altLang="en-US" sz="1800" dirty="0">
              <a:solidFill>
                <a:prstClr val="white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976" y="2180201"/>
            <a:ext cx="6669024" cy="467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4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692697"/>
            <a:ext cx="6801804" cy="3464348"/>
          </a:xfrm>
        </p:spPr>
        <p:txBody>
          <a:bodyPr anchor="ctr">
            <a:noAutofit/>
          </a:bodyPr>
          <a:lstStyle/>
          <a:p>
            <a:pPr algn="ctr"/>
            <a:r>
              <a:rPr lang="zh-TW" altLang="en-US" sz="8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我的</a:t>
            </a:r>
            <a:r>
              <a:rPr lang="zh-TW" altLang="en-US" sz="80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體重</a:t>
            </a:r>
            <a:r>
              <a:rPr lang="en-US" altLang="zh-TW" sz="80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80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0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0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80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正常</a:t>
            </a:r>
            <a:r>
              <a:rPr lang="zh-TW" altLang="en-US" sz="8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嗎</a:t>
            </a:r>
            <a:r>
              <a:rPr lang="en-US" altLang="zh-TW" sz="8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8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737" y="122494"/>
            <a:ext cx="4871466" cy="6654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730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9978" y="151598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身體質量指數</a:t>
            </a:r>
            <a:r>
              <a:rPr lang="en-US" altLang="zh-TW" sz="7200" b="1" dirty="0">
                <a:ln>
                  <a:noFill/>
                </a:ln>
                <a:solidFill>
                  <a:srgbClr val="FFFF00"/>
                </a:solidFill>
                <a:latin typeface="Berlin Sans FB Demi" panose="020E0802020502020306" pitchFamily="34" charset="0"/>
                <a:cs typeface="+mn-cs"/>
              </a:rPr>
              <a:t>BMI</a:t>
            </a:r>
            <a:r>
              <a:rPr lang="zh-TW" altLang="en-US" sz="7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值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42232" y="1648858"/>
            <a:ext cx="7452360" cy="384048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zh-TW" altLang="en-US" sz="5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體重</a:t>
            </a:r>
            <a:r>
              <a:rPr lang="en-US" altLang="zh-TW" sz="5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(kg</a:t>
            </a:r>
            <a:r>
              <a:rPr lang="zh-TW" altLang="en-US" sz="5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5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Clr>
                <a:prstClr val="white"/>
              </a:buClr>
              <a:buNone/>
            </a:pPr>
            <a:r>
              <a:rPr lang="zh-TW" altLang="en-US" sz="5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身高</a:t>
            </a:r>
            <a:r>
              <a:rPr lang="en-US" altLang="zh-TW" sz="5400" b="1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(m</a:t>
            </a:r>
            <a:r>
              <a:rPr lang="zh-TW" altLang="en-US" sz="5400" b="1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en-US" altLang="zh-TW" sz="5400" b="1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X</a:t>
            </a:r>
            <a:r>
              <a:rPr lang="zh-TW" altLang="en-US" sz="5400" b="1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身高</a:t>
            </a:r>
            <a:r>
              <a:rPr lang="en-US" altLang="zh-TW" sz="5400" b="1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(m</a:t>
            </a:r>
            <a:r>
              <a:rPr lang="zh-TW" altLang="en-US" sz="5400" b="1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5400" b="1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5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673352" y="6163183"/>
            <a:ext cx="7827659" cy="377825"/>
          </a:xfrm>
        </p:spPr>
        <p:txBody>
          <a:bodyPr/>
          <a:lstStyle/>
          <a:p>
            <a:r>
              <a:rPr lang="zh-TW" altLang="en-US" sz="1800" b="1" dirty="0">
                <a:solidFill>
                  <a:prstClr val="white"/>
                </a:solidFill>
              </a:rPr>
              <a:t>參考資料</a:t>
            </a:r>
            <a:r>
              <a:rPr lang="en-US" altLang="zh-TW" sz="1800" b="1" dirty="0" smtClean="0">
                <a:solidFill>
                  <a:prstClr val="white"/>
                </a:solidFill>
              </a:rPr>
              <a:t>:</a:t>
            </a:r>
            <a:r>
              <a:rPr lang="zh-TW" altLang="en-US" sz="1800" b="1" dirty="0" smtClean="0">
                <a:solidFill>
                  <a:prstClr val="white"/>
                </a:solidFill>
              </a:rPr>
              <a:t>台灣營養健康狀況變遷調查</a:t>
            </a:r>
            <a:endParaRPr lang="zh-TW" altLang="en-US" b="1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52" y="1594168"/>
            <a:ext cx="3401971" cy="4569015"/>
          </a:xfrm>
          <a:prstGeom prst="rect">
            <a:avLst/>
          </a:prstGeom>
        </p:spPr>
      </p:pic>
      <p:cxnSp>
        <p:nvCxnSpPr>
          <p:cNvPr id="9" name="直線接點 8"/>
          <p:cNvCxnSpPr/>
          <p:nvPr/>
        </p:nvCxnSpPr>
        <p:spPr>
          <a:xfrm flipV="1">
            <a:off x="4754880" y="2587752"/>
            <a:ext cx="6172200" cy="365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圖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945" y="3739309"/>
            <a:ext cx="7252933" cy="1159193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944" y="4880823"/>
            <a:ext cx="7252933" cy="1183935"/>
          </a:xfrm>
          <a:prstGeom prst="rect">
            <a:avLst/>
          </a:prstGeom>
        </p:spPr>
      </p:pic>
      <p:sp>
        <p:nvSpPr>
          <p:cNvPr id="17" name="圓角矩形 16"/>
          <p:cNvSpPr/>
          <p:nvPr/>
        </p:nvSpPr>
        <p:spPr>
          <a:xfrm>
            <a:off x="4754880" y="4242816"/>
            <a:ext cx="1115568" cy="1821942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4958" y="4202728"/>
            <a:ext cx="1194920" cy="1902117"/>
          </a:xfrm>
          <a:prstGeom prst="rect">
            <a:avLst/>
          </a:prstGeom>
        </p:spPr>
      </p:pic>
      <p:sp>
        <p:nvSpPr>
          <p:cNvPr id="20" name="圓角矩形 19"/>
          <p:cNvSpPr/>
          <p:nvPr/>
        </p:nvSpPr>
        <p:spPr>
          <a:xfrm>
            <a:off x="7009018" y="4242816"/>
            <a:ext cx="1092174" cy="182194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1673" y="4197096"/>
            <a:ext cx="1170533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3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6383" y="595440"/>
            <a:ext cx="11303540" cy="302679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zh-TW" altLang="en-US" sz="4900" dirty="0">
                <a:solidFill>
                  <a:srgbClr val="33CC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範例</a:t>
            </a:r>
            <a:r>
              <a:rPr lang="en-US" altLang="zh-TW" sz="4900" dirty="0">
                <a:solidFill>
                  <a:srgbClr val="33CC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﹕</a:t>
            </a:r>
            <a:r>
              <a:rPr lang="zh-TW" altLang="en-US" sz="4900" dirty="0" smtClean="0">
                <a:solidFill>
                  <a:srgbClr val="33CC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大雄今年</a:t>
            </a:r>
            <a:r>
              <a:rPr lang="en-US" altLang="zh-TW" sz="49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en-US" sz="49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歲</a:t>
            </a:r>
            <a:r>
              <a:rPr lang="zh-TW" altLang="en-US" sz="4900" dirty="0" smtClean="0">
                <a:solidFill>
                  <a:srgbClr val="33CC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，體重</a:t>
            </a:r>
            <a:r>
              <a:rPr lang="en-US" altLang="zh-TW" sz="4900" dirty="0" smtClean="0">
                <a:solidFill>
                  <a:srgbClr val="33CC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45</a:t>
            </a:r>
            <a:r>
              <a:rPr lang="zh-TW" altLang="en-US" sz="4900" dirty="0" smtClean="0">
                <a:solidFill>
                  <a:srgbClr val="33CC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公斤，</a:t>
            </a:r>
            <a:r>
              <a:rPr lang="zh-TW" altLang="en-US" sz="4900" dirty="0">
                <a:solidFill>
                  <a:srgbClr val="33CC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900" dirty="0" smtClean="0">
                <a:solidFill>
                  <a:srgbClr val="33CC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身高</a:t>
            </a:r>
            <a:r>
              <a:rPr lang="en-US" altLang="zh-TW" sz="4900" dirty="0" smtClean="0">
                <a:solidFill>
                  <a:srgbClr val="33CC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150</a:t>
            </a:r>
            <a:r>
              <a:rPr lang="zh-TW" altLang="en-US" sz="4900" dirty="0" smtClean="0">
                <a:solidFill>
                  <a:srgbClr val="33CC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公分</a:t>
            </a:r>
            <a:r>
              <a:rPr lang="zh-TW" altLang="en-US" sz="4900" dirty="0">
                <a:solidFill>
                  <a:srgbClr val="33CC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，請問他的</a:t>
            </a:r>
            <a:r>
              <a:rPr lang="en-US" altLang="zh-TW" sz="6500" b="1" cap="all" dirty="0">
                <a:solidFill>
                  <a:srgbClr val="FFFF00"/>
                </a:solidFill>
                <a:latin typeface="Berlin Sans FB Demi" panose="020E0802020502020306" pitchFamily="34" charset="0"/>
                <a:ea typeface="+mj-ea"/>
              </a:rPr>
              <a:t>BMI</a:t>
            </a:r>
            <a:r>
              <a:rPr lang="zh-TW" altLang="en-US" sz="4900" dirty="0">
                <a:solidFill>
                  <a:srgbClr val="33CC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值是</a:t>
            </a:r>
            <a:r>
              <a:rPr lang="zh-TW" altLang="en-US" sz="4900" dirty="0" smtClean="0">
                <a:solidFill>
                  <a:srgbClr val="33CC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多少</a:t>
            </a:r>
            <a:r>
              <a:rPr lang="en-US" altLang="zh-TW" sz="4900" dirty="0">
                <a:solidFill>
                  <a:srgbClr val="33CC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4900" dirty="0">
                <a:solidFill>
                  <a:srgbClr val="33CC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有沒有超過</a:t>
            </a:r>
            <a:r>
              <a:rPr lang="zh-TW" altLang="en-US" sz="49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正常標準</a:t>
            </a:r>
            <a:r>
              <a:rPr lang="en-US" altLang="zh-TW" sz="4900" dirty="0">
                <a:solidFill>
                  <a:srgbClr val="33CC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4900" dirty="0">
              <a:solidFill>
                <a:srgbClr val="33CC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891603" y="3618866"/>
            <a:ext cx="10648125" cy="225170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</a:t>
            </a:r>
            <a:r>
              <a:rPr lang="en-US" altLang="zh-TW" sz="6000" b="1" dirty="0" smtClean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45</a:t>
            </a:r>
            <a:r>
              <a:rPr lang="en-US" altLang="zh-TW" sz="6000" b="1" dirty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000" b="1" dirty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公斤</a:t>
            </a:r>
            <a:r>
              <a:rPr lang="en-US" altLang="zh-TW" sz="6000" b="1" dirty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en-US" altLang="zh-TW" sz="6100" b="1" dirty="0" smtClean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1.5</a:t>
            </a:r>
            <a:r>
              <a:rPr lang="en-US" altLang="zh-TW" sz="6100" b="1" dirty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100" b="1" dirty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公尺</a:t>
            </a:r>
            <a:r>
              <a:rPr lang="en-US" altLang="zh-TW" sz="6100" b="1" dirty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x 1.5(</a:t>
            </a:r>
            <a:r>
              <a:rPr lang="zh-TW" altLang="en-US" sz="6100" b="1" dirty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公尺</a:t>
            </a:r>
            <a:r>
              <a:rPr lang="en-US" altLang="zh-TW" sz="6100" b="1" dirty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6100" b="1" dirty="0">
              <a:solidFill>
                <a:schemeClr val="lt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8" name="直線接點 7"/>
          <p:cNvCxnSpPr/>
          <p:nvPr/>
        </p:nvCxnSpPr>
        <p:spPr>
          <a:xfrm flipV="1">
            <a:off x="2962656" y="4599432"/>
            <a:ext cx="6565392" cy="914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-71233" y="4046220"/>
            <a:ext cx="2852928" cy="112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600" b="1" cap="all" dirty="0" smtClean="0">
                <a:solidFill>
                  <a:srgbClr val="FFFF00"/>
                </a:solidFill>
                <a:latin typeface="Berlin Sans FB Demi" panose="020E0802020502020306" pitchFamily="34" charset="0"/>
              </a:rPr>
              <a:t>BMI</a:t>
            </a:r>
            <a:r>
              <a:rPr lang="zh-TW" altLang="en-US" sz="6600" b="1" cap="all" dirty="0" smtClean="0">
                <a:solidFill>
                  <a:srgbClr val="FFFF00"/>
                </a:solidFill>
                <a:latin typeface="Berlin Sans FB Demi" panose="020E0802020502020306" pitchFamily="34" charset="0"/>
              </a:rPr>
              <a:t> </a:t>
            </a:r>
            <a:r>
              <a:rPr lang="en-US" altLang="zh-TW" sz="6600" b="1" cap="all" dirty="0" smtClean="0">
                <a:solidFill>
                  <a:srgbClr val="FFFF00"/>
                </a:solidFill>
                <a:latin typeface="Berlin Sans FB Demi" panose="020E0802020502020306" pitchFamily="34" charset="0"/>
              </a:rPr>
              <a:t>=</a:t>
            </a:r>
            <a:endParaRPr lang="zh-TW" altLang="en-US" sz="6600" dirty="0"/>
          </a:p>
        </p:txBody>
      </p:sp>
      <p:sp>
        <p:nvSpPr>
          <p:cNvPr id="11" name="矩形 10"/>
          <p:cNvSpPr/>
          <p:nvPr/>
        </p:nvSpPr>
        <p:spPr>
          <a:xfrm>
            <a:off x="9352850" y="3618866"/>
            <a:ext cx="2852928" cy="1749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8000" b="1" cap="all" dirty="0" smtClean="0">
                <a:solidFill>
                  <a:srgbClr val="FFFF00"/>
                </a:solidFill>
                <a:latin typeface="Berlin Sans FB Demi" panose="020E0802020502020306" pitchFamily="34" charset="0"/>
              </a:rPr>
              <a:t>=</a:t>
            </a:r>
            <a:r>
              <a:rPr lang="zh-TW" altLang="en-US" sz="8000" b="1" cap="all" dirty="0" smtClean="0">
                <a:solidFill>
                  <a:srgbClr val="FFFF00"/>
                </a:solidFill>
                <a:latin typeface="Berlin Sans FB Demi" panose="020E0802020502020306" pitchFamily="34" charset="0"/>
              </a:rPr>
              <a:t> </a:t>
            </a:r>
            <a:r>
              <a:rPr lang="en-US" altLang="zh-TW" sz="8000" b="1" cap="all" dirty="0" smtClean="0">
                <a:solidFill>
                  <a:srgbClr val="FFFF00"/>
                </a:solidFill>
                <a:latin typeface="Berlin Sans FB Demi" panose="020E0802020502020306" pitchFamily="34" charset="0"/>
              </a:rPr>
              <a:t>20</a:t>
            </a:r>
            <a:endParaRPr lang="zh-TW" altLang="en-US" sz="8000" dirty="0"/>
          </a:p>
        </p:txBody>
      </p:sp>
      <p:sp>
        <p:nvSpPr>
          <p:cNvPr id="12" name="矩形 11"/>
          <p:cNvSpPr/>
          <p:nvPr/>
        </p:nvSpPr>
        <p:spPr>
          <a:xfrm>
            <a:off x="7023370" y="2450657"/>
            <a:ext cx="4621909" cy="978407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17.6~22.7</a:t>
            </a:r>
            <a:endParaRPr lang="zh-TW" altLang="en-US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679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6882" y="237744"/>
            <a:ext cx="10131425" cy="1257066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成年人的</a:t>
            </a:r>
            <a:r>
              <a:rPr lang="en-US" altLang="zh-TW" sz="7200" b="1" dirty="0" err="1">
                <a:ln>
                  <a:noFill/>
                </a:ln>
                <a:solidFill>
                  <a:srgbClr val="FFFF00"/>
                </a:solidFill>
                <a:latin typeface="Berlin Sans FB Demi" panose="020E0802020502020306" pitchFamily="34" charset="0"/>
                <a:cs typeface="+mn-cs"/>
              </a:rPr>
              <a:t>bmi</a:t>
            </a:r>
            <a:r>
              <a:rPr lang="zh-TW" altLang="en-US" sz="7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標準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878AF-F4C2-43EE-B8E0-3C860A26540C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085" y="1784910"/>
            <a:ext cx="9623017" cy="447679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230185" y="1591393"/>
            <a:ext cx="1941057" cy="4863830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531479" y="5937133"/>
            <a:ext cx="1181361" cy="30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chemeClr val="bg1"/>
                </a:solidFill>
              </a:rPr>
              <a:t>24  –  27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284088" y="5937133"/>
            <a:ext cx="1690250" cy="30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</a:rPr>
              <a:t>27  –  30  </a:t>
            </a:r>
            <a:r>
              <a:rPr lang="en-US" altLang="zh-TW" sz="2000" b="1" dirty="0">
                <a:solidFill>
                  <a:schemeClr val="bg1"/>
                </a:solidFill>
              </a:rPr>
              <a:t>–  35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545586" y="5937133"/>
            <a:ext cx="897159" cy="30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</a:rPr>
              <a:t>  35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553949" y="5937133"/>
            <a:ext cx="1362245" cy="30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</a:rPr>
              <a:t>18.5  </a:t>
            </a:r>
            <a:r>
              <a:rPr lang="en-US" altLang="zh-TW" sz="2000" b="1" dirty="0">
                <a:solidFill>
                  <a:schemeClr val="bg1"/>
                </a:solidFill>
              </a:rPr>
              <a:t>–  </a:t>
            </a:r>
            <a:r>
              <a:rPr lang="en-US" altLang="zh-TW" sz="2000" b="1" dirty="0" smtClean="0">
                <a:solidFill>
                  <a:schemeClr val="bg1"/>
                </a:solidFill>
              </a:rPr>
              <a:t>24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385455" y="5951754"/>
            <a:ext cx="1714045" cy="30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</a:rPr>
              <a:t>18.5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293783" y="4254595"/>
            <a:ext cx="741984" cy="1225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輕</a:t>
            </a:r>
            <a:endParaRPr lang="en-US" altLang="zh-TW" sz="40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度</a:t>
            </a:r>
            <a:endParaRPr lang="zh-TW" altLang="en-US" sz="4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109930" y="4254595"/>
            <a:ext cx="741984" cy="1225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中度</a:t>
            </a:r>
            <a:endParaRPr lang="zh-TW" altLang="en-US" sz="4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643245" y="4254595"/>
            <a:ext cx="741984" cy="1225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重度</a:t>
            </a:r>
            <a:endParaRPr lang="zh-TW" altLang="en-US" sz="4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825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天體">
  <a:themeElements>
    <a:clrScheme name="天體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天體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天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TM02900688[[fn=面向]]</Template>
  <TotalTime>1801</TotalTime>
  <Words>733</Words>
  <Application>Microsoft Office PowerPoint</Application>
  <PresentationFormat>寬螢幕</PresentationFormat>
  <Paragraphs>188</Paragraphs>
  <Slides>31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31</vt:i4>
      </vt:variant>
    </vt:vector>
  </HeadingPairs>
  <TitlesOfParts>
    <vt:vector size="43" baseType="lpstr">
      <vt:lpstr>微軟正黑體</vt:lpstr>
      <vt:lpstr>新細明體</vt:lpstr>
      <vt:lpstr>標楷體</vt:lpstr>
      <vt:lpstr>Arial</vt:lpstr>
      <vt:lpstr>Berlin Sans FB Demi</vt:lpstr>
      <vt:lpstr>Broadway</vt:lpstr>
      <vt:lpstr>Calibri</vt:lpstr>
      <vt:lpstr>Calibri Light</vt:lpstr>
      <vt:lpstr>Wingdings 2</vt:lpstr>
      <vt:lpstr>HDOfficeLightV0</vt:lpstr>
      <vt:lpstr>1_HDOfficeLightV0</vt:lpstr>
      <vt:lpstr>天體</vt:lpstr>
      <vt:lpstr>健康體位宣導 東安國中</vt:lpstr>
      <vt:lpstr>什 麼 是  </vt:lpstr>
      <vt:lpstr>有研究指出 國中生過重及肥胖比率</vt:lpstr>
      <vt:lpstr>肥胖帶來的罹病率和常人之比較</vt:lpstr>
      <vt:lpstr>國中小女生 過瘦比率20%</vt:lpstr>
      <vt:lpstr>我的體重  正常嗎?</vt:lpstr>
      <vt:lpstr>身體質量指數BMI值</vt:lpstr>
      <vt:lpstr>PowerPoint 簡報</vt:lpstr>
      <vt:lpstr>成年人的bmi標準</vt:lpstr>
      <vt:lpstr>YOU ARE WHAT YOU EAT</vt:lpstr>
      <vt:lpstr>我的健康餐盤</vt:lpstr>
      <vt:lpstr>PowerPoint 簡報</vt:lpstr>
      <vt:lpstr>每天睡滿8小時</vt:lpstr>
      <vt:lpstr>天天5蔬果</vt:lpstr>
      <vt:lpstr>四電少於2</vt:lpstr>
      <vt:lpstr>喝足白開水</vt:lpstr>
      <vt:lpstr>PowerPoint 簡報</vt:lpstr>
      <vt:lpstr>天天運動30分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健康體位宣導 東安國中</dc:title>
  <dc:creator>SongChang-pc</dc:creator>
  <cp:lastModifiedBy>SongChang-pc</cp:lastModifiedBy>
  <cp:revision>120</cp:revision>
  <dcterms:created xsi:type="dcterms:W3CDTF">2016-08-08T07:37:12Z</dcterms:created>
  <dcterms:modified xsi:type="dcterms:W3CDTF">2016-10-26T03:16:56Z</dcterms:modified>
</cp:coreProperties>
</file>