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80"/>
  </p:notesMasterIdLst>
  <p:sldIdLst>
    <p:sldId id="500" r:id="rId2"/>
    <p:sldId id="622" r:id="rId3"/>
    <p:sldId id="623" r:id="rId4"/>
    <p:sldId id="625" r:id="rId5"/>
    <p:sldId id="624" r:id="rId6"/>
    <p:sldId id="628" r:id="rId7"/>
    <p:sldId id="631" r:id="rId8"/>
    <p:sldId id="711" r:id="rId9"/>
    <p:sldId id="640" r:id="rId10"/>
    <p:sldId id="633" r:id="rId11"/>
    <p:sldId id="712" r:id="rId12"/>
    <p:sldId id="504" r:id="rId13"/>
    <p:sldId id="505" r:id="rId14"/>
    <p:sldId id="506" r:id="rId15"/>
    <p:sldId id="713" r:id="rId16"/>
    <p:sldId id="634" r:id="rId17"/>
    <p:sldId id="641" r:id="rId18"/>
    <p:sldId id="642" r:id="rId19"/>
    <p:sldId id="503" r:id="rId20"/>
    <p:sldId id="608" r:id="rId21"/>
    <p:sldId id="609" r:id="rId22"/>
    <p:sldId id="630" r:id="rId23"/>
    <p:sldId id="644" r:id="rId24"/>
    <p:sldId id="646" r:id="rId25"/>
    <p:sldId id="649" r:id="rId26"/>
    <p:sldId id="655" r:id="rId27"/>
    <p:sldId id="656" r:id="rId28"/>
    <p:sldId id="657" r:id="rId29"/>
    <p:sldId id="650" r:id="rId30"/>
    <p:sldId id="668" r:id="rId31"/>
    <p:sldId id="714" r:id="rId32"/>
    <p:sldId id="717" r:id="rId33"/>
    <p:sldId id="662" r:id="rId34"/>
    <p:sldId id="663" r:id="rId35"/>
    <p:sldId id="647" r:id="rId36"/>
    <p:sldId id="665" r:id="rId37"/>
    <p:sldId id="666" r:id="rId38"/>
    <p:sldId id="667" r:id="rId39"/>
    <p:sldId id="658" r:id="rId40"/>
    <p:sldId id="659" r:id="rId41"/>
    <p:sldId id="694" r:id="rId42"/>
    <p:sldId id="697" r:id="rId43"/>
    <p:sldId id="698" r:id="rId44"/>
    <p:sldId id="695" r:id="rId45"/>
    <p:sldId id="699" r:id="rId46"/>
    <p:sldId id="700" r:id="rId47"/>
    <p:sldId id="704" r:id="rId48"/>
    <p:sldId id="702" r:id="rId49"/>
    <p:sldId id="703" r:id="rId50"/>
    <p:sldId id="705" r:id="rId51"/>
    <p:sldId id="701" r:id="rId52"/>
    <p:sldId id="706" r:id="rId53"/>
    <p:sldId id="707" r:id="rId54"/>
    <p:sldId id="685" r:id="rId55"/>
    <p:sldId id="718" r:id="rId56"/>
    <p:sldId id="719" r:id="rId57"/>
    <p:sldId id="720" r:id="rId58"/>
    <p:sldId id="689" r:id="rId59"/>
    <p:sldId id="692" r:id="rId60"/>
    <p:sldId id="693" r:id="rId61"/>
    <p:sldId id="686" r:id="rId62"/>
    <p:sldId id="675" r:id="rId63"/>
    <p:sldId id="676" r:id="rId64"/>
    <p:sldId id="715" r:id="rId65"/>
    <p:sldId id="674" r:id="rId66"/>
    <p:sldId id="651" r:id="rId67"/>
    <p:sldId id="673" r:id="rId68"/>
    <p:sldId id="645" r:id="rId69"/>
    <p:sldId id="684" r:id="rId70"/>
    <p:sldId id="691" r:id="rId71"/>
    <p:sldId id="709" r:id="rId72"/>
    <p:sldId id="708" r:id="rId73"/>
    <p:sldId id="677" r:id="rId74"/>
    <p:sldId id="678" r:id="rId75"/>
    <p:sldId id="690" r:id="rId76"/>
    <p:sldId id="680" r:id="rId77"/>
    <p:sldId id="681" r:id="rId78"/>
    <p:sldId id="682" r:id="rId79"/>
  </p:sldIdLst>
  <p:sldSz cx="9144000" cy="6858000" type="screen4x3"/>
  <p:notesSz cx="6864350" cy="9996488"/>
  <p:defaultTextStyle>
    <a:defPPr>
      <a:defRPr lang="zh-TW"/>
    </a:defPPr>
    <a:lvl1pPr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Verdana" panose="020B060403050404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Verdana" panose="020B060403050404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Verdana" panose="020B060403050404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Verdana" panose="020B060403050404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FF"/>
    <a:srgbClr val="FF9900"/>
    <a:srgbClr val="0000FF"/>
    <a:srgbClr val="F0F064"/>
    <a:srgbClr val="DCF000"/>
    <a:srgbClr val="F0F046"/>
    <a:srgbClr val="666633"/>
    <a:srgbClr val="EBE6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58" autoAdjust="0"/>
  </p:normalViewPr>
  <p:slideViewPr>
    <p:cSldViewPr>
      <p:cViewPr varScale="1">
        <p:scale>
          <a:sx n="64" d="100"/>
          <a:sy n="64" d="100"/>
        </p:scale>
        <p:origin x="154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5344" cy="49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3" tIns="48167" rIns="96333" bIns="48167" numCol="1" anchor="t" anchorCtr="0" compatLnSpc="1">
            <a:prstTxWarp prst="textNoShape">
              <a:avLst/>
            </a:prstTxWarp>
          </a:bodyPr>
          <a:lstStyle>
            <a:lvl1pPr eaLnBrk="1" hangingPunct="1">
              <a:defRPr sz="1300">
                <a:latin typeface="Arial" panose="020B0604020202020204" pitchFamily="34" charset="0"/>
              </a:defRPr>
            </a:lvl1pPr>
          </a:lstStyle>
          <a:p>
            <a:pPr>
              <a:defRPr/>
            </a:pPr>
            <a:endParaRPr lang="en-US" altLang="zh-TW"/>
          </a:p>
        </p:txBody>
      </p:sp>
      <p:sp>
        <p:nvSpPr>
          <p:cNvPr id="151555" name="Rectangle 3"/>
          <p:cNvSpPr>
            <a:spLocks noGrp="1" noChangeArrowheads="1"/>
          </p:cNvSpPr>
          <p:nvPr>
            <p:ph type="dt" idx="1"/>
          </p:nvPr>
        </p:nvSpPr>
        <p:spPr bwMode="auto">
          <a:xfrm>
            <a:off x="3887423" y="0"/>
            <a:ext cx="2975343" cy="49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3" tIns="48167" rIns="96333" bIns="48167" numCol="1" anchor="t" anchorCtr="0" compatLnSpc="1">
            <a:prstTxWarp prst="textNoShape">
              <a:avLst/>
            </a:prstTxWarp>
          </a:bodyPr>
          <a:lstStyle>
            <a:lvl1pPr algn="r" eaLnBrk="1" hangingPunct="1">
              <a:defRPr sz="1300">
                <a:latin typeface="Arial" panose="020B0604020202020204" pitchFamily="34" charset="0"/>
              </a:defRPr>
            </a:lvl1pPr>
          </a:lstStyle>
          <a:p>
            <a:pPr>
              <a:defRPr/>
            </a:pPr>
            <a:endParaRPr lang="en-US" altLang="zh-TW"/>
          </a:p>
        </p:txBody>
      </p:sp>
      <p:sp>
        <p:nvSpPr>
          <p:cNvPr id="3076" name="Rectangle 4"/>
          <p:cNvSpPr>
            <a:spLocks noGrp="1" noRot="1" noChangeAspect="1" noChangeArrowheads="1" noTextEdit="1"/>
          </p:cNvSpPr>
          <p:nvPr>
            <p:ph type="sldImg" idx="2"/>
          </p:nvPr>
        </p:nvSpPr>
        <p:spPr bwMode="auto">
          <a:xfrm>
            <a:off x="936625" y="750888"/>
            <a:ext cx="4992688" cy="37465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1557" name="Rectangle 5"/>
          <p:cNvSpPr>
            <a:spLocks noGrp="1" noChangeArrowheads="1"/>
          </p:cNvSpPr>
          <p:nvPr>
            <p:ph type="body" sz="quarter" idx="3"/>
          </p:nvPr>
        </p:nvSpPr>
        <p:spPr bwMode="auto">
          <a:xfrm>
            <a:off x="687226" y="4748372"/>
            <a:ext cx="5491480" cy="449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3" tIns="48167" rIns="96333" bIns="48167"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51558" name="Rectangle 6"/>
          <p:cNvSpPr>
            <a:spLocks noGrp="1" noChangeArrowheads="1"/>
          </p:cNvSpPr>
          <p:nvPr>
            <p:ph type="ftr" sz="quarter" idx="4"/>
          </p:nvPr>
        </p:nvSpPr>
        <p:spPr bwMode="auto">
          <a:xfrm>
            <a:off x="0" y="9495156"/>
            <a:ext cx="2975344"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3" tIns="48167" rIns="96333" bIns="48167" numCol="1" anchor="b" anchorCtr="0" compatLnSpc="1">
            <a:prstTxWarp prst="textNoShape">
              <a:avLst/>
            </a:prstTxWarp>
          </a:bodyPr>
          <a:lstStyle>
            <a:lvl1pPr eaLnBrk="1" hangingPunct="1">
              <a:defRPr sz="1300">
                <a:latin typeface="Arial" panose="020B0604020202020204" pitchFamily="34" charset="0"/>
              </a:defRPr>
            </a:lvl1pPr>
          </a:lstStyle>
          <a:p>
            <a:pPr>
              <a:defRPr/>
            </a:pPr>
            <a:endParaRPr lang="en-US" altLang="zh-TW"/>
          </a:p>
        </p:txBody>
      </p:sp>
      <p:sp>
        <p:nvSpPr>
          <p:cNvPr id="151559" name="Rectangle 7"/>
          <p:cNvSpPr>
            <a:spLocks noGrp="1" noChangeArrowheads="1"/>
          </p:cNvSpPr>
          <p:nvPr>
            <p:ph type="sldNum" sz="quarter" idx="5"/>
          </p:nvPr>
        </p:nvSpPr>
        <p:spPr bwMode="auto">
          <a:xfrm>
            <a:off x="3887423" y="9495156"/>
            <a:ext cx="2975343" cy="49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33" tIns="48167" rIns="96333" bIns="48167" numCol="1" anchor="b" anchorCtr="0" compatLnSpc="1">
            <a:prstTxWarp prst="textNoShape">
              <a:avLst/>
            </a:prstTxWarp>
          </a:bodyPr>
          <a:lstStyle>
            <a:lvl1pPr algn="r" eaLnBrk="1" hangingPunct="1">
              <a:defRPr sz="1300">
                <a:latin typeface="Arial" panose="020B0604020202020204" pitchFamily="34" charset="0"/>
              </a:defRPr>
            </a:lvl1pPr>
          </a:lstStyle>
          <a:p>
            <a:pPr>
              <a:defRPr/>
            </a:pPr>
            <a:fld id="{18DCA23E-0879-4ECE-82A0-E1094CEEB4F6}" type="slidenum">
              <a:rPr lang="en-US" altLang="zh-TW"/>
              <a:pPr>
                <a:defRPr/>
              </a:pPr>
              <a:t>‹#›</a:t>
            </a:fld>
            <a:endParaRPr lang="en-US" altLang="zh-TW"/>
          </a:p>
        </p:txBody>
      </p:sp>
    </p:spTree>
    <p:extLst>
      <p:ext uri="{BB962C8B-B14F-4D97-AF65-F5344CB8AC3E}">
        <p14:creationId xmlns:p14="http://schemas.microsoft.com/office/powerpoint/2010/main" val="2489944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以日本地震為例，說明避難安置的演變及重要性</a:t>
            </a:r>
            <a:endParaRPr lang="zh-TW" altLang="en-US" dirty="0"/>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2</a:t>
            </a:fld>
            <a:endParaRPr lang="en-US" altLang="zh-TW"/>
          </a:p>
        </p:txBody>
      </p:sp>
    </p:spTree>
    <p:extLst>
      <p:ext uri="{BB962C8B-B14F-4D97-AF65-F5344CB8AC3E}">
        <p14:creationId xmlns:p14="http://schemas.microsoft.com/office/powerpoint/2010/main" val="920185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返家議題之因應</a:t>
            </a:r>
            <a:endParaRPr lang="zh-TW" altLang="en-US" dirty="0"/>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61</a:t>
            </a:fld>
            <a:endParaRPr lang="en-US" altLang="zh-TW"/>
          </a:p>
        </p:txBody>
      </p:sp>
    </p:spTree>
    <p:extLst>
      <p:ext uri="{BB962C8B-B14F-4D97-AF65-F5344CB8AC3E}">
        <p14:creationId xmlns:p14="http://schemas.microsoft.com/office/powerpoint/2010/main" val="168117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C1D7A89-8963-41C3-A172-44A1970C1F35}" type="slidenum">
              <a:rPr lang="en-US" altLang="zh-TW" smtClean="0"/>
              <a:pPr/>
              <a:t>76</a:t>
            </a:fld>
            <a:endParaRPr lang="en-US" altLang="zh-TW"/>
          </a:p>
        </p:txBody>
      </p:sp>
    </p:spTree>
    <p:extLst>
      <p:ext uri="{BB962C8B-B14F-4D97-AF65-F5344CB8AC3E}">
        <p14:creationId xmlns:p14="http://schemas.microsoft.com/office/powerpoint/2010/main" val="204951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上述說法對，但也不對。災後收容不是只有一種，圖中的海報容易造成誤導，且不切實際</a:t>
            </a:r>
            <a:endParaRPr lang="zh-TW" altLang="en-US" dirty="0"/>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8</a:t>
            </a:fld>
            <a:endParaRPr lang="en-US" altLang="zh-TW"/>
          </a:p>
        </p:txBody>
      </p:sp>
    </p:spTree>
    <p:extLst>
      <p:ext uri="{BB962C8B-B14F-4D97-AF65-F5344CB8AC3E}">
        <p14:creationId xmlns:p14="http://schemas.microsoft.com/office/powerpoint/2010/main" val="251181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災後收容安置有其進程發展，從災時的緊急避難、臨時安置、臨時住宅到永久住宅</a:t>
            </a:r>
            <a:endParaRPr lang="zh-TW" altLang="en-US" dirty="0"/>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9</a:t>
            </a:fld>
            <a:endParaRPr lang="en-US" altLang="zh-TW"/>
          </a:p>
        </p:txBody>
      </p:sp>
    </p:spTree>
    <p:extLst>
      <p:ext uri="{BB962C8B-B14F-4D97-AF65-F5344CB8AC3E}">
        <p14:creationId xmlns:p14="http://schemas.microsoft.com/office/powerpoint/2010/main" val="3352661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若居民都乖乖聽話就不會有返家議題了</a:t>
            </a:r>
            <a:endParaRPr lang="zh-TW" altLang="en-US" dirty="0"/>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18</a:t>
            </a:fld>
            <a:endParaRPr lang="en-US" altLang="zh-TW"/>
          </a:p>
        </p:txBody>
      </p:sp>
    </p:spTree>
    <p:extLst>
      <p:ext uri="{BB962C8B-B14F-4D97-AF65-F5344CB8AC3E}">
        <p14:creationId xmlns:p14="http://schemas.microsoft.com/office/powerpoint/2010/main" val="4061952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戶外緊急避難</a:t>
            </a:r>
            <a:endParaRPr lang="zh-TW" altLang="en-US" dirty="0"/>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26</a:t>
            </a:fld>
            <a:endParaRPr lang="en-US" altLang="zh-TW"/>
          </a:p>
        </p:txBody>
      </p:sp>
    </p:spTree>
    <p:extLst>
      <p:ext uri="{BB962C8B-B14F-4D97-AF65-F5344CB8AC3E}">
        <p14:creationId xmlns:p14="http://schemas.microsoft.com/office/powerpoint/2010/main" val="59887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海嘯　次生災害的避難</a:t>
            </a:r>
            <a:endParaRPr lang="zh-TW" altLang="en-US" dirty="0"/>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27</a:t>
            </a:fld>
            <a:endParaRPr lang="en-US" altLang="zh-TW"/>
          </a:p>
        </p:txBody>
      </p:sp>
    </p:spTree>
    <p:extLst>
      <p:ext uri="{BB962C8B-B14F-4D97-AF65-F5344CB8AC3E}">
        <p14:creationId xmlns:p14="http://schemas.microsoft.com/office/powerpoint/2010/main" val="1393169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火災</a:t>
            </a:r>
            <a:endParaRPr lang="zh-TW" altLang="en-US" dirty="0"/>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28</a:t>
            </a:fld>
            <a:endParaRPr lang="en-US" altLang="zh-TW"/>
          </a:p>
        </p:txBody>
      </p:sp>
    </p:spTree>
    <p:extLst>
      <p:ext uri="{BB962C8B-B14F-4D97-AF65-F5344CB8AC3E}">
        <p14:creationId xmlns:p14="http://schemas.microsoft.com/office/powerpoint/2010/main" val="2526860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3028"/>
            <a:r>
              <a:rPr lang="zh-TW" altLang="en-US" dirty="0" smtClean="0"/>
              <a:t>影響公共臨時安置處所人數的因素</a:t>
            </a:r>
            <a:r>
              <a:rPr lang="en-US" altLang="zh-TW" dirty="0" smtClean="0"/>
              <a:t>-HAZUS</a:t>
            </a:r>
            <a:r>
              <a:rPr lang="zh-TW" altLang="en-US" dirty="0" smtClean="0"/>
              <a:t>模組</a:t>
            </a:r>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31</a:t>
            </a:fld>
            <a:endParaRPr lang="en-US" altLang="zh-TW"/>
          </a:p>
        </p:txBody>
      </p:sp>
    </p:spTree>
    <p:extLst>
      <p:ext uri="{BB962C8B-B14F-4D97-AF65-F5344CB8AC3E}">
        <p14:creationId xmlns:p14="http://schemas.microsoft.com/office/powerpoint/2010/main" val="2065839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目前透過國民教育來推廣　　無法理解防災頭套有什麼用</a:t>
            </a:r>
            <a:endParaRPr lang="en-US" altLang="zh-TW" dirty="0" smtClean="0"/>
          </a:p>
          <a:p>
            <a:r>
              <a:rPr lang="zh-TW" altLang="en-US" dirty="0" smtClean="0"/>
              <a:t>風險溝通、家庭計畫、政府計畫應該更切實</a:t>
            </a:r>
            <a:endParaRPr lang="zh-TW" altLang="en-US" dirty="0"/>
          </a:p>
        </p:txBody>
      </p:sp>
      <p:sp>
        <p:nvSpPr>
          <p:cNvPr id="4" name="投影片編號版面配置區 3"/>
          <p:cNvSpPr>
            <a:spLocks noGrp="1"/>
          </p:cNvSpPr>
          <p:nvPr>
            <p:ph type="sldNum" sz="quarter" idx="10"/>
          </p:nvPr>
        </p:nvSpPr>
        <p:spPr/>
        <p:txBody>
          <a:bodyPr/>
          <a:lstStyle/>
          <a:p>
            <a:pPr>
              <a:defRPr/>
            </a:pPr>
            <a:fld id="{18DCA23E-0879-4ECE-82A0-E1094CEEB4F6}" type="slidenum">
              <a:rPr lang="en-US" altLang="zh-TW" smtClean="0"/>
              <a:pPr>
                <a:defRPr/>
              </a:pPr>
              <a:t>60</a:t>
            </a:fld>
            <a:endParaRPr lang="en-US" altLang="zh-TW"/>
          </a:p>
        </p:txBody>
      </p:sp>
    </p:spTree>
    <p:extLst>
      <p:ext uri="{BB962C8B-B14F-4D97-AF65-F5344CB8AC3E}">
        <p14:creationId xmlns:p14="http://schemas.microsoft.com/office/powerpoint/2010/main" val="155565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7"/>
          <p:cNvGrpSpPr>
            <a:grpSpLocks/>
          </p:cNvGrpSpPr>
          <p:nvPr/>
        </p:nvGrpSpPr>
        <p:grpSpPr bwMode="auto">
          <a:xfrm>
            <a:off x="228600" y="4090988"/>
            <a:ext cx="8610600" cy="201612"/>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smtClean="0"/>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smtClean="0"/>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smtClean="0"/>
            </a:p>
          </p:txBody>
        </p:sp>
      </p:grpSp>
      <p:sp>
        <p:nvSpPr>
          <p:cNvPr id="138242" name="Rectangle 2"/>
          <p:cNvSpPr>
            <a:spLocks noGrp="1" noChangeArrowheads="1"/>
          </p:cNvSpPr>
          <p:nvPr>
            <p:ph type="ctrTitle"/>
          </p:nvPr>
        </p:nvSpPr>
        <p:spPr>
          <a:xfrm>
            <a:off x="685800" y="685800"/>
            <a:ext cx="7772400" cy="3319463"/>
          </a:xfrm>
        </p:spPr>
        <p:txBody>
          <a:bodyPr/>
          <a:lstStyle>
            <a:lvl1pPr algn="ctr">
              <a:defRPr sz="5800"/>
            </a:lvl1pPr>
          </a:lstStyle>
          <a:p>
            <a:pPr lvl="0"/>
            <a:r>
              <a:rPr lang="zh-TW" altLang="en-US" noProof="0" smtClean="0"/>
              <a:t>按一下以編輯母片標題樣式</a:t>
            </a:r>
          </a:p>
        </p:txBody>
      </p:sp>
      <p:sp>
        <p:nvSpPr>
          <p:cNvPr id="138243" name="Rectangle 3"/>
          <p:cNvSpPr>
            <a:spLocks noGrp="1" noChangeArrowheads="1"/>
          </p:cNvSpPr>
          <p:nvPr>
            <p:ph type="subTitle" idx="1"/>
          </p:nvPr>
        </p:nvSpPr>
        <p:spPr>
          <a:xfrm>
            <a:off x="1371600" y="4365625"/>
            <a:ext cx="6400800" cy="1849438"/>
          </a:xfrm>
        </p:spPr>
        <p:txBody>
          <a:bodyPr/>
          <a:lstStyle>
            <a:lvl1pPr marL="0" indent="0" algn="ctr">
              <a:buFont typeface="Wingdings" panose="05000000000000000000" pitchFamily="2" charset="2"/>
              <a:buNone/>
              <a:defRPr sz="3400"/>
            </a:lvl1pPr>
          </a:lstStyle>
          <a:p>
            <a:pPr lvl="0"/>
            <a:r>
              <a:rPr lang="zh-TW" altLang="en-US" noProof="0" smtClean="0"/>
              <a:t>按一下以編輯母片副標題樣式</a:t>
            </a:r>
          </a:p>
        </p:txBody>
      </p:sp>
      <p:sp>
        <p:nvSpPr>
          <p:cNvPr id="8"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zh-TW"/>
          </a:p>
        </p:txBody>
      </p:sp>
      <p:sp>
        <p:nvSpPr>
          <p:cNvPr id="9"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zh-TW"/>
          </a:p>
        </p:txBody>
      </p:sp>
      <p:sp>
        <p:nvSpPr>
          <p:cNvPr id="10" name="Rectangle 6"/>
          <p:cNvSpPr>
            <a:spLocks noGrp="1" noChangeArrowheads="1"/>
          </p:cNvSpPr>
          <p:nvPr>
            <p:ph type="sldNum" sz="quarter" idx="12"/>
          </p:nvPr>
        </p:nvSpPr>
        <p:spPr>
          <a:xfrm>
            <a:off x="6553200" y="6248400"/>
            <a:ext cx="2133600" cy="457200"/>
          </a:xfrm>
        </p:spPr>
        <p:txBody>
          <a:bodyPr/>
          <a:lstStyle>
            <a:lvl1pPr>
              <a:defRPr/>
            </a:lvl1pPr>
          </a:lstStyle>
          <a:p>
            <a:pPr>
              <a:defRPr/>
            </a:pPr>
            <a:fld id="{3D9572F5-2857-4253-ABDD-A5AA8056C742}" type="slidenum">
              <a:rPr lang="en-US" altLang="zh-TW"/>
              <a:pPr>
                <a:defRPr/>
              </a:pPr>
              <a:t>‹#›</a:t>
            </a:fld>
            <a:endParaRPr lang="en-US" altLang="zh-TW"/>
          </a:p>
        </p:txBody>
      </p:sp>
    </p:spTree>
    <p:extLst>
      <p:ext uri="{BB962C8B-B14F-4D97-AF65-F5344CB8AC3E}">
        <p14:creationId xmlns:p14="http://schemas.microsoft.com/office/powerpoint/2010/main" val="6635797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92AF49F-E343-4894-AC94-A0B7E4ED21D3}" type="slidenum">
              <a:rPr lang="en-US" altLang="zh-TW"/>
              <a:pPr>
                <a:defRPr/>
              </a:pPr>
              <a:t>‹#›</a:t>
            </a:fld>
            <a:endParaRPr lang="en-US" altLang="zh-TW"/>
          </a:p>
        </p:txBody>
      </p:sp>
    </p:spTree>
    <p:extLst>
      <p:ext uri="{BB962C8B-B14F-4D97-AF65-F5344CB8AC3E}">
        <p14:creationId xmlns:p14="http://schemas.microsoft.com/office/powerpoint/2010/main" val="420520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7813"/>
            <a:ext cx="2057400" cy="6103937"/>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7813"/>
            <a:ext cx="6019800" cy="610393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D32EAFB-20ED-4005-AF55-3C777A8A185D}" type="slidenum">
              <a:rPr lang="en-US" altLang="zh-TW"/>
              <a:pPr>
                <a:defRPr/>
              </a:pPr>
              <a:t>‹#›</a:t>
            </a:fld>
            <a:endParaRPr lang="en-US" altLang="zh-TW"/>
          </a:p>
        </p:txBody>
      </p:sp>
    </p:spTree>
    <p:extLst>
      <p:ext uri="{BB962C8B-B14F-4D97-AF65-F5344CB8AC3E}">
        <p14:creationId xmlns:p14="http://schemas.microsoft.com/office/powerpoint/2010/main" val="66953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781550"/>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83B0BDA-9D54-4531-8FE8-17E9CD4FD89F}" type="slidenum">
              <a:rPr lang="en-US" altLang="zh-TW"/>
              <a:pPr>
                <a:defRPr/>
              </a:pPr>
              <a:t>‹#›</a:t>
            </a:fld>
            <a:endParaRPr lang="en-US" altLang="zh-TW"/>
          </a:p>
        </p:txBody>
      </p:sp>
    </p:spTree>
    <p:extLst>
      <p:ext uri="{BB962C8B-B14F-4D97-AF65-F5344CB8AC3E}">
        <p14:creationId xmlns:p14="http://schemas.microsoft.com/office/powerpoint/2010/main" val="2823449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7815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7815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BFC9456-B837-432D-959E-3766A74965BB}" type="slidenum">
              <a:rPr lang="en-US" altLang="zh-TW"/>
              <a:pPr>
                <a:defRPr/>
              </a:pPr>
              <a:t>‹#›</a:t>
            </a:fld>
            <a:endParaRPr lang="en-US" altLang="zh-TW"/>
          </a:p>
        </p:txBody>
      </p:sp>
    </p:spTree>
    <p:extLst>
      <p:ext uri="{BB962C8B-B14F-4D97-AF65-F5344CB8AC3E}">
        <p14:creationId xmlns:p14="http://schemas.microsoft.com/office/powerpoint/2010/main" val="44182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mn-lt"/>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62836A1-8F47-4F55-B89F-DA9703321D29}" type="slidenum">
              <a:rPr lang="en-US" altLang="zh-TW"/>
              <a:pPr>
                <a:defRPr/>
              </a:pPr>
              <a:t>‹#›</a:t>
            </a:fld>
            <a:endParaRPr lang="en-US" altLang="zh-TW"/>
          </a:p>
        </p:txBody>
      </p:sp>
    </p:spTree>
    <p:extLst>
      <p:ext uri="{BB962C8B-B14F-4D97-AF65-F5344CB8AC3E}">
        <p14:creationId xmlns:p14="http://schemas.microsoft.com/office/powerpoint/2010/main" val="38569447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atin typeface="+mn-lt"/>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069592-7605-4271-84E7-0C20C26504E0}" type="slidenum">
              <a:rPr lang="en-US" altLang="zh-TW"/>
              <a:pPr>
                <a:defRPr/>
              </a:pPr>
              <a:t>‹#›</a:t>
            </a:fld>
            <a:endParaRPr lang="en-US" altLang="zh-TW"/>
          </a:p>
        </p:txBody>
      </p:sp>
    </p:spTree>
    <p:extLst>
      <p:ext uri="{BB962C8B-B14F-4D97-AF65-F5344CB8AC3E}">
        <p14:creationId xmlns:p14="http://schemas.microsoft.com/office/powerpoint/2010/main" val="196354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7815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7815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3D2142E-957A-40C6-A6F6-7D2E2F56F79B}" type="slidenum">
              <a:rPr lang="en-US" altLang="zh-TW"/>
              <a:pPr>
                <a:defRPr/>
              </a:pPr>
              <a:t>‹#›</a:t>
            </a:fld>
            <a:endParaRPr lang="en-US" altLang="zh-TW"/>
          </a:p>
        </p:txBody>
      </p:sp>
    </p:spTree>
    <p:extLst>
      <p:ext uri="{BB962C8B-B14F-4D97-AF65-F5344CB8AC3E}">
        <p14:creationId xmlns:p14="http://schemas.microsoft.com/office/powerpoint/2010/main" val="4019615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FD903C58-4019-42C7-AC87-CAED8B3ADFD9}" type="slidenum">
              <a:rPr lang="en-US" altLang="zh-TW"/>
              <a:pPr>
                <a:defRPr/>
              </a:pPr>
              <a:t>‹#›</a:t>
            </a:fld>
            <a:endParaRPr lang="en-US" altLang="zh-TW"/>
          </a:p>
        </p:txBody>
      </p:sp>
    </p:spTree>
    <p:extLst>
      <p:ext uri="{BB962C8B-B14F-4D97-AF65-F5344CB8AC3E}">
        <p14:creationId xmlns:p14="http://schemas.microsoft.com/office/powerpoint/2010/main" val="4112272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6105E579-DFC7-4977-A4EE-F2BB3AA92B71}" type="slidenum">
              <a:rPr lang="en-US" altLang="zh-TW"/>
              <a:pPr>
                <a:defRPr/>
              </a:pPr>
              <a:t>‹#›</a:t>
            </a:fld>
            <a:endParaRPr lang="en-US" altLang="zh-TW"/>
          </a:p>
        </p:txBody>
      </p:sp>
    </p:spTree>
    <p:extLst>
      <p:ext uri="{BB962C8B-B14F-4D97-AF65-F5344CB8AC3E}">
        <p14:creationId xmlns:p14="http://schemas.microsoft.com/office/powerpoint/2010/main" val="775970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988E8079-BA3A-4471-825F-AFFCA8BE0B21}" type="slidenum">
              <a:rPr lang="en-US" altLang="zh-TW"/>
              <a:pPr>
                <a:defRPr/>
              </a:pPr>
              <a:t>‹#›</a:t>
            </a:fld>
            <a:endParaRPr lang="en-US" altLang="zh-TW"/>
          </a:p>
        </p:txBody>
      </p:sp>
    </p:spTree>
    <p:extLst>
      <p:ext uri="{BB962C8B-B14F-4D97-AF65-F5344CB8AC3E}">
        <p14:creationId xmlns:p14="http://schemas.microsoft.com/office/powerpoint/2010/main" val="2194122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06EA316-DD03-4086-99A4-2D3B3EEE07C9}" type="slidenum">
              <a:rPr lang="en-US" altLang="zh-TW"/>
              <a:pPr>
                <a:defRPr/>
              </a:pPr>
              <a:t>‹#›</a:t>
            </a:fld>
            <a:endParaRPr lang="en-US" altLang="zh-TW"/>
          </a:p>
        </p:txBody>
      </p:sp>
    </p:spTree>
    <p:extLst>
      <p:ext uri="{BB962C8B-B14F-4D97-AF65-F5344CB8AC3E}">
        <p14:creationId xmlns:p14="http://schemas.microsoft.com/office/powerpoint/2010/main" val="7707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FB431EA-3105-40CE-87D6-1A29ACF6A924}" type="slidenum">
              <a:rPr lang="en-US" altLang="zh-TW"/>
              <a:pPr>
                <a:defRPr/>
              </a:pPr>
              <a:t>‹#›</a:t>
            </a:fld>
            <a:endParaRPr lang="en-US" altLang="zh-TW"/>
          </a:p>
        </p:txBody>
      </p:sp>
    </p:spTree>
    <p:extLst>
      <p:ext uri="{BB962C8B-B14F-4D97-AF65-F5344CB8AC3E}">
        <p14:creationId xmlns:p14="http://schemas.microsoft.com/office/powerpoint/2010/main" val="48616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a:blip r:embed="rId15" cstate="print">
            <a:lum bright="70000" contrast="-70000"/>
            <a:extLst>
              <a:ext uri="{28A0092B-C50C-407E-A947-70E740481C1C}">
                <a14:useLocalDpi xmlns:a14="http://schemas.microsoft.com/office/drawing/2010/main" val="0"/>
              </a:ext>
            </a:extLst>
          </a:blip>
          <a:srcRect/>
          <a:stretch>
            <a:fillRect/>
          </a:stretch>
        </p:blipFill>
        <p:spPr bwMode="auto">
          <a:xfrm>
            <a:off x="7741370" y="33135"/>
            <a:ext cx="1390990" cy="141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37220" name="Rectangle 4"/>
          <p:cNvSpPr>
            <a:spLocks noGrp="1" noChangeArrowheads="1"/>
          </p:cNvSpPr>
          <p:nvPr>
            <p:ph type="dt" sz="half" idx="2"/>
          </p:nvPr>
        </p:nvSpPr>
        <p:spPr bwMode="auto">
          <a:xfrm>
            <a:off x="457200" y="6453188"/>
            <a:ext cx="21336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000"/>
            </a:lvl1pPr>
          </a:lstStyle>
          <a:p>
            <a:pPr>
              <a:defRPr/>
            </a:pPr>
            <a:endParaRPr lang="en-US" altLang="zh-TW"/>
          </a:p>
        </p:txBody>
      </p:sp>
      <p:sp>
        <p:nvSpPr>
          <p:cNvPr id="137221" name="Rectangle 5"/>
          <p:cNvSpPr>
            <a:spLocks noGrp="1" noChangeArrowheads="1"/>
          </p:cNvSpPr>
          <p:nvPr>
            <p:ph type="ftr" sz="quarter" idx="3"/>
          </p:nvPr>
        </p:nvSpPr>
        <p:spPr bwMode="auto">
          <a:xfrm>
            <a:off x="3124200" y="6453188"/>
            <a:ext cx="28956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00"/>
            </a:lvl1pPr>
          </a:lstStyle>
          <a:p>
            <a:pPr>
              <a:defRPr/>
            </a:pPr>
            <a:endParaRPr lang="en-US" altLang="zh-TW"/>
          </a:p>
        </p:txBody>
      </p:sp>
      <p:sp>
        <p:nvSpPr>
          <p:cNvPr id="137222" name="Rectangle 6"/>
          <p:cNvSpPr>
            <a:spLocks noGrp="1" noChangeArrowheads="1"/>
          </p:cNvSpPr>
          <p:nvPr>
            <p:ph type="sldNum" sz="quarter" idx="4"/>
          </p:nvPr>
        </p:nvSpPr>
        <p:spPr bwMode="auto">
          <a:xfrm>
            <a:off x="6974904" y="6500639"/>
            <a:ext cx="21336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400">
                <a:latin typeface="Times New Roman" panose="02020603050405020304" pitchFamily="18" charset="0"/>
                <a:cs typeface="Times New Roman" panose="02020603050405020304" pitchFamily="18" charset="0"/>
              </a:defRPr>
            </a:lvl1pPr>
          </a:lstStyle>
          <a:p>
            <a:pPr>
              <a:defRPr/>
            </a:pPr>
            <a:fld id="{F29F038B-512D-42E0-8381-20AB390547ED}" type="slidenum">
              <a:rPr lang="en-US" altLang="zh-TW" smtClean="0"/>
              <a:pPr>
                <a:defRPr/>
              </a:pPr>
              <a:t>‹#›</a:t>
            </a:fld>
            <a:endParaRPr lang="en-US" altLang="zh-TW"/>
          </a:p>
        </p:txBody>
      </p:sp>
      <p:sp>
        <p:nvSpPr>
          <p:cNvPr id="1031" name="Rectangle 7"/>
          <p:cNvSpPr>
            <a:spLocks noChangeArrowheads="1"/>
          </p:cNvSpPr>
          <p:nvPr/>
        </p:nvSpPr>
        <p:spPr bwMode="auto">
          <a:xfrm>
            <a:off x="0" y="0"/>
            <a:ext cx="2286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ctr" eaLnBrk="1" hangingPunct="1">
              <a:defRPr/>
            </a:pPr>
            <a:endParaRPr kumimoji="0" lang="zh-TW" altLang="zh-TW" sz="2400" smtClean="0">
              <a:latin typeface="Times New Roman" panose="02020603050405020304" pitchFamily="18" charset="0"/>
            </a:endParaRPr>
          </a:p>
        </p:txBody>
      </p:sp>
      <p:sp>
        <p:nvSpPr>
          <p:cNvPr id="1032" name="Line 8"/>
          <p:cNvSpPr>
            <a:spLocks noChangeShapeType="1"/>
          </p:cNvSpPr>
          <p:nvPr/>
        </p:nvSpPr>
        <p:spPr bwMode="auto">
          <a:xfrm>
            <a:off x="457200" y="14478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33" name="Rectangle 9"/>
          <p:cNvSpPr>
            <a:spLocks noChangeArrowheads="1"/>
          </p:cNvSpPr>
          <p:nvPr/>
        </p:nvSpPr>
        <p:spPr bwMode="auto">
          <a:xfrm>
            <a:off x="0" y="2286000"/>
            <a:ext cx="2286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ctr" eaLnBrk="1" hangingPunct="1">
              <a:defRPr/>
            </a:pPr>
            <a:endParaRPr kumimoji="0" lang="zh-TW" altLang="zh-TW" sz="2400" smtClean="0">
              <a:latin typeface="Times New Roman" panose="02020603050405020304" pitchFamily="18" charset="0"/>
            </a:endParaRPr>
          </a:p>
        </p:txBody>
      </p:sp>
      <p:sp>
        <p:nvSpPr>
          <p:cNvPr id="1034" name="Rectangle 10"/>
          <p:cNvSpPr>
            <a:spLocks noChangeArrowheads="1"/>
          </p:cNvSpPr>
          <p:nvPr/>
        </p:nvSpPr>
        <p:spPr bwMode="auto">
          <a:xfrm>
            <a:off x="0" y="4572000"/>
            <a:ext cx="228600" cy="2286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ctr" eaLnBrk="1" hangingPunct="1">
              <a:defRPr/>
            </a:pPr>
            <a:endParaRPr kumimoji="0" lang="zh-TW" altLang="zh-TW" sz="2400" smtClean="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826"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400" b="1" kern="1200">
          <a:solidFill>
            <a:srgbClr val="323200"/>
          </a:solidFill>
          <a:latin typeface="+mj-lt"/>
          <a:ea typeface="+mj-ea"/>
          <a:cs typeface="+mj-cs"/>
        </a:defRPr>
      </a:lvl1pPr>
      <a:lvl2pPr algn="l" rtl="0" eaLnBrk="0" fontAlgn="base" hangingPunct="0">
        <a:spcBef>
          <a:spcPct val="0"/>
        </a:spcBef>
        <a:spcAft>
          <a:spcPct val="0"/>
        </a:spcAft>
        <a:defRPr kumimoji="1" sz="4400" b="1">
          <a:solidFill>
            <a:srgbClr val="323200"/>
          </a:solidFill>
          <a:latin typeface="Garamond" panose="02020404030301010803" pitchFamily="18" charset="0"/>
          <a:ea typeface="微軟正黑體" panose="020B0604030504040204" pitchFamily="34" charset="-120"/>
          <a:cs typeface="新細明體" panose="02020500000000000000" pitchFamily="18" charset="-120"/>
        </a:defRPr>
      </a:lvl2pPr>
      <a:lvl3pPr algn="l" rtl="0" eaLnBrk="0" fontAlgn="base" hangingPunct="0">
        <a:spcBef>
          <a:spcPct val="0"/>
        </a:spcBef>
        <a:spcAft>
          <a:spcPct val="0"/>
        </a:spcAft>
        <a:defRPr kumimoji="1" sz="4400" b="1">
          <a:solidFill>
            <a:srgbClr val="323200"/>
          </a:solidFill>
          <a:latin typeface="Garamond" panose="02020404030301010803" pitchFamily="18" charset="0"/>
          <a:ea typeface="微軟正黑體" panose="020B0604030504040204" pitchFamily="34" charset="-120"/>
          <a:cs typeface="新細明體" panose="02020500000000000000" pitchFamily="18" charset="-120"/>
        </a:defRPr>
      </a:lvl3pPr>
      <a:lvl4pPr algn="l" rtl="0" eaLnBrk="0" fontAlgn="base" hangingPunct="0">
        <a:spcBef>
          <a:spcPct val="0"/>
        </a:spcBef>
        <a:spcAft>
          <a:spcPct val="0"/>
        </a:spcAft>
        <a:defRPr kumimoji="1" sz="4400" b="1">
          <a:solidFill>
            <a:srgbClr val="323200"/>
          </a:solidFill>
          <a:latin typeface="Garamond" panose="02020404030301010803" pitchFamily="18" charset="0"/>
          <a:ea typeface="微軟正黑體" panose="020B0604030504040204" pitchFamily="34" charset="-120"/>
          <a:cs typeface="新細明體" panose="02020500000000000000" pitchFamily="18" charset="-120"/>
        </a:defRPr>
      </a:lvl4pPr>
      <a:lvl5pPr algn="l" rtl="0" eaLnBrk="0" fontAlgn="base" hangingPunct="0">
        <a:spcBef>
          <a:spcPct val="0"/>
        </a:spcBef>
        <a:spcAft>
          <a:spcPct val="0"/>
        </a:spcAft>
        <a:defRPr kumimoji="1" sz="4400" b="1">
          <a:solidFill>
            <a:srgbClr val="323200"/>
          </a:solidFill>
          <a:latin typeface="Garamond" panose="02020404030301010803" pitchFamily="18" charset="0"/>
          <a:ea typeface="微軟正黑體" panose="020B0604030504040204" pitchFamily="34" charset="-120"/>
          <a:cs typeface="新細明體" panose="02020500000000000000" pitchFamily="18" charset="-120"/>
        </a:defRPr>
      </a:lvl5pPr>
      <a:lvl6pPr marL="457200" algn="l" rtl="0" fontAlgn="base">
        <a:spcBef>
          <a:spcPct val="0"/>
        </a:spcBef>
        <a:spcAft>
          <a:spcPct val="0"/>
        </a:spcAft>
        <a:defRPr kumimoji="1" sz="4400" b="1">
          <a:solidFill>
            <a:srgbClr val="323200"/>
          </a:solidFill>
          <a:latin typeface="Garamond" panose="02020404030301010803" pitchFamily="18" charset="0"/>
          <a:ea typeface="微軟正黑體" panose="020B0604030504040204" pitchFamily="34" charset="-120"/>
          <a:cs typeface="新細明體" panose="02020500000000000000" pitchFamily="18" charset="-120"/>
        </a:defRPr>
      </a:lvl6pPr>
      <a:lvl7pPr marL="914400" algn="l" rtl="0" fontAlgn="base">
        <a:spcBef>
          <a:spcPct val="0"/>
        </a:spcBef>
        <a:spcAft>
          <a:spcPct val="0"/>
        </a:spcAft>
        <a:defRPr kumimoji="1" sz="4400" b="1">
          <a:solidFill>
            <a:srgbClr val="323200"/>
          </a:solidFill>
          <a:latin typeface="Garamond" panose="02020404030301010803" pitchFamily="18" charset="0"/>
          <a:ea typeface="微軟正黑體" panose="020B0604030504040204" pitchFamily="34" charset="-120"/>
          <a:cs typeface="新細明體" panose="02020500000000000000" pitchFamily="18" charset="-120"/>
        </a:defRPr>
      </a:lvl7pPr>
      <a:lvl8pPr marL="1371600" algn="l" rtl="0" fontAlgn="base">
        <a:spcBef>
          <a:spcPct val="0"/>
        </a:spcBef>
        <a:spcAft>
          <a:spcPct val="0"/>
        </a:spcAft>
        <a:defRPr kumimoji="1" sz="4400" b="1">
          <a:solidFill>
            <a:srgbClr val="323200"/>
          </a:solidFill>
          <a:latin typeface="Garamond" panose="02020404030301010803" pitchFamily="18" charset="0"/>
          <a:ea typeface="微軟正黑體" panose="020B0604030504040204" pitchFamily="34" charset="-120"/>
          <a:cs typeface="新細明體" panose="02020500000000000000" pitchFamily="18" charset="-120"/>
        </a:defRPr>
      </a:lvl8pPr>
      <a:lvl9pPr marL="1828800" algn="l" rtl="0" fontAlgn="base">
        <a:spcBef>
          <a:spcPct val="0"/>
        </a:spcBef>
        <a:spcAft>
          <a:spcPct val="0"/>
        </a:spcAft>
        <a:defRPr kumimoji="1" sz="4400" b="1">
          <a:solidFill>
            <a:srgbClr val="323200"/>
          </a:solidFill>
          <a:latin typeface="Garamond" panose="02020404030301010803" pitchFamily="18" charset="0"/>
          <a:ea typeface="微軟正黑體" panose="020B0604030504040204" pitchFamily="34" charset="-120"/>
          <a:cs typeface="新細明體" panose="02020500000000000000" pitchFamily="18" charset="-12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odt.co.nz/files/featured_gallery/2011/02/201102_police_100455_jpg_4d637b7240.jpg"/>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2857" t="5900" b="6951"/>
          <a:stretch/>
        </p:blipFill>
        <p:spPr bwMode="auto">
          <a:xfrm>
            <a:off x="35496" y="-27384"/>
            <a:ext cx="914339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4"/>
          <p:cNvSpPr>
            <a:spLocks noGrp="1"/>
          </p:cNvSpPr>
          <p:nvPr>
            <p:ph type="ctrTitle"/>
          </p:nvPr>
        </p:nvSpPr>
        <p:spPr>
          <a:xfrm>
            <a:off x="755576" y="1052736"/>
            <a:ext cx="7702624" cy="3965826"/>
          </a:xfrm>
        </p:spPr>
        <p:txBody>
          <a:bodyPr/>
          <a:lstStyle/>
          <a:p>
            <a:pPr algn="ctr"/>
            <a:r>
              <a:rPr lang="en-US" altLang="zh-TW" sz="4800" dirty="0">
                <a:solidFill>
                  <a:schemeClr val="tx1"/>
                </a:solidFill>
                <a:effectLst>
                  <a:outerShdw blurRad="38100" dist="38100" dir="2700000" algn="tl">
                    <a:srgbClr val="000000">
                      <a:alpha val="43137"/>
                    </a:srgbClr>
                  </a:outerShdw>
                </a:effectLst>
                <a:latin typeface="+mn-lt"/>
              </a:rPr>
              <a:t>2015</a:t>
            </a:r>
            <a:r>
              <a:rPr lang="zh-TW" altLang="en-US" sz="4800" dirty="0">
                <a:solidFill>
                  <a:schemeClr val="tx1"/>
                </a:solidFill>
                <a:effectLst>
                  <a:outerShdw blurRad="38100" dist="38100" dir="2700000" algn="tl">
                    <a:srgbClr val="000000">
                      <a:alpha val="43137"/>
                    </a:srgbClr>
                  </a:outerShdw>
                </a:effectLst>
                <a:latin typeface="+mn-lt"/>
              </a:rPr>
              <a:t>災害防救策略</a:t>
            </a:r>
            <a:r>
              <a:rPr lang="zh-TW" altLang="en-US" sz="4800" dirty="0" smtClean="0">
                <a:solidFill>
                  <a:schemeClr val="tx1"/>
                </a:solidFill>
                <a:effectLst>
                  <a:outerShdw blurRad="38100" dist="38100" dir="2700000" algn="tl">
                    <a:srgbClr val="000000">
                      <a:alpha val="43137"/>
                    </a:srgbClr>
                  </a:outerShdw>
                </a:effectLst>
                <a:latin typeface="+mn-lt"/>
              </a:rPr>
              <a:t>研討會</a:t>
            </a:r>
            <a:r>
              <a:rPr lang="en-US" altLang="zh-TW" sz="6000" dirty="0" smtClean="0">
                <a:solidFill>
                  <a:schemeClr val="tx1"/>
                </a:solidFill>
                <a:effectLst>
                  <a:outerShdw blurRad="38100" dist="38100" dir="2700000" algn="tl">
                    <a:srgbClr val="000000">
                      <a:alpha val="43137"/>
                    </a:srgbClr>
                  </a:outerShdw>
                </a:effectLst>
                <a:latin typeface="+mn-lt"/>
              </a:rPr>
              <a:t/>
            </a:r>
            <a:br>
              <a:rPr lang="en-US" altLang="zh-TW" sz="6000" dirty="0" smtClean="0">
                <a:solidFill>
                  <a:schemeClr val="tx1"/>
                </a:solidFill>
                <a:effectLst>
                  <a:outerShdw blurRad="38100" dist="38100" dir="2700000" algn="tl">
                    <a:srgbClr val="000000">
                      <a:alpha val="43137"/>
                    </a:srgbClr>
                  </a:outerShdw>
                </a:effectLst>
                <a:latin typeface="+mn-lt"/>
              </a:rPr>
            </a:br>
            <a:r>
              <a:rPr lang="en-US" altLang="zh-TW" sz="6000" dirty="0" smtClean="0">
                <a:solidFill>
                  <a:schemeClr val="tx1"/>
                </a:solidFill>
                <a:effectLst>
                  <a:outerShdw blurRad="38100" dist="38100" dir="2700000" algn="tl">
                    <a:srgbClr val="000000">
                      <a:alpha val="43137"/>
                    </a:srgbClr>
                  </a:outerShdw>
                </a:effectLst>
                <a:latin typeface="+mn-lt"/>
              </a:rPr>
              <a:t/>
            </a:r>
            <a:br>
              <a:rPr lang="en-US" altLang="zh-TW" sz="6000" dirty="0" smtClean="0">
                <a:solidFill>
                  <a:schemeClr val="tx1"/>
                </a:solidFill>
                <a:effectLst>
                  <a:outerShdw blurRad="38100" dist="38100" dir="2700000" algn="tl">
                    <a:srgbClr val="000000">
                      <a:alpha val="43137"/>
                    </a:srgbClr>
                  </a:outerShdw>
                </a:effectLst>
                <a:latin typeface="+mn-lt"/>
              </a:rPr>
            </a:br>
            <a:r>
              <a:rPr lang="zh-TW" altLang="en-US" sz="6000" dirty="0" smtClean="0">
                <a:solidFill>
                  <a:schemeClr val="tx1"/>
                </a:solidFill>
                <a:effectLst>
                  <a:outerShdw blurRad="38100" dist="38100" dir="2700000" algn="tl">
                    <a:srgbClr val="000000">
                      <a:alpha val="43137"/>
                    </a:srgbClr>
                  </a:outerShdw>
                </a:effectLst>
                <a:latin typeface="+mn-lt"/>
              </a:rPr>
              <a:t>地震</a:t>
            </a:r>
            <a:r>
              <a:rPr lang="zh-TW" altLang="en-US" sz="6000" dirty="0">
                <a:solidFill>
                  <a:schemeClr val="tx1"/>
                </a:solidFill>
                <a:effectLst>
                  <a:outerShdw blurRad="38100" dist="38100" dir="2700000" algn="tl">
                    <a:srgbClr val="000000">
                      <a:alpha val="43137"/>
                    </a:srgbClr>
                  </a:outerShdw>
                </a:effectLst>
                <a:latin typeface="+mn-lt"/>
              </a:rPr>
              <a:t>後避難安置</a:t>
            </a:r>
            <a:r>
              <a:rPr lang="zh-TW" altLang="en-US" sz="6000" dirty="0" smtClean="0">
                <a:solidFill>
                  <a:schemeClr val="tx1"/>
                </a:solidFill>
                <a:effectLst>
                  <a:outerShdw blurRad="38100" dist="38100" dir="2700000" algn="tl">
                    <a:srgbClr val="000000">
                      <a:alpha val="43137"/>
                    </a:srgbClr>
                  </a:outerShdw>
                </a:effectLst>
                <a:latin typeface="+mn-lt"/>
              </a:rPr>
              <a:t>之    特性</a:t>
            </a:r>
            <a:r>
              <a:rPr lang="zh-TW" altLang="en-US" sz="6000" dirty="0">
                <a:solidFill>
                  <a:schemeClr val="tx1"/>
                </a:solidFill>
                <a:effectLst>
                  <a:outerShdw blurRad="38100" dist="38100" dir="2700000" algn="tl">
                    <a:srgbClr val="000000">
                      <a:alpha val="43137"/>
                    </a:srgbClr>
                  </a:outerShdw>
                </a:effectLst>
                <a:latin typeface="+mn-lt"/>
              </a:rPr>
              <a:t>及因應策略</a:t>
            </a:r>
          </a:p>
        </p:txBody>
      </p:sp>
      <p:sp>
        <p:nvSpPr>
          <p:cNvPr id="6" name="副標題 5"/>
          <p:cNvSpPr>
            <a:spLocks noGrp="1"/>
          </p:cNvSpPr>
          <p:nvPr>
            <p:ph type="subTitle" idx="1"/>
          </p:nvPr>
        </p:nvSpPr>
        <p:spPr>
          <a:xfrm>
            <a:off x="755576" y="5003322"/>
            <a:ext cx="7702624" cy="1854678"/>
          </a:xfrm>
        </p:spPr>
        <p:txBody>
          <a:bodyPr>
            <a:normAutofit fontScale="92500" lnSpcReduction="10000"/>
          </a:bodyPr>
          <a:lstStyle/>
          <a:p>
            <a:pPr algn="ctr"/>
            <a:endParaRPr lang="en-US" altLang="zh-TW" sz="2800" b="1" dirty="0" smtClean="0">
              <a:effectLst>
                <a:outerShdw blurRad="38100" dist="38100" dir="2700000" algn="tl">
                  <a:srgbClr val="000000">
                    <a:alpha val="43137"/>
                  </a:srgbClr>
                </a:outerShdw>
              </a:effectLst>
            </a:endParaRPr>
          </a:p>
          <a:p>
            <a:pPr algn="ctr"/>
            <a:r>
              <a:rPr lang="zh-TW" altLang="en-US" sz="2800" b="1" dirty="0" smtClean="0">
                <a:effectLst>
                  <a:outerShdw blurRad="38100" dist="38100" dir="2700000" algn="tl">
                    <a:srgbClr val="000000">
                      <a:alpha val="43137"/>
                    </a:srgbClr>
                  </a:outerShdw>
                </a:effectLst>
              </a:rPr>
              <a:t>中央警察大學防災研究所</a:t>
            </a:r>
            <a:endParaRPr lang="en-US" altLang="zh-TW" sz="2800" b="1" dirty="0" smtClean="0">
              <a:effectLst>
                <a:outerShdw blurRad="38100" dist="38100" dir="2700000" algn="tl">
                  <a:srgbClr val="000000">
                    <a:alpha val="43137"/>
                  </a:srgbClr>
                </a:outerShdw>
              </a:effectLst>
            </a:endParaRPr>
          </a:p>
          <a:p>
            <a:pPr algn="ctr"/>
            <a:r>
              <a:rPr lang="zh-TW" altLang="en-US" sz="2800" b="1" dirty="0" smtClean="0">
                <a:effectLst>
                  <a:outerShdw blurRad="38100" dist="38100" dir="2700000" algn="tl">
                    <a:srgbClr val="000000">
                      <a:alpha val="43137"/>
                    </a:srgbClr>
                  </a:outerShdw>
                </a:effectLst>
              </a:rPr>
              <a:t>吳榮平  盧鏡臣</a:t>
            </a:r>
            <a:endParaRPr lang="en-US" altLang="zh-TW" sz="2800" b="1" dirty="0" smtClean="0">
              <a:effectLst>
                <a:outerShdw blurRad="38100" dist="38100" dir="2700000" algn="tl">
                  <a:srgbClr val="000000">
                    <a:alpha val="43137"/>
                  </a:srgbClr>
                </a:outerShdw>
              </a:effectLst>
            </a:endParaRPr>
          </a:p>
          <a:p>
            <a:pPr algn="ctr"/>
            <a:r>
              <a:rPr lang="en-US" altLang="zh-TW" sz="2800" b="1" dirty="0" smtClean="0">
                <a:effectLst>
                  <a:outerShdw blurRad="38100" dist="38100" dir="2700000" algn="tl">
                    <a:srgbClr val="000000">
                      <a:alpha val="43137"/>
                    </a:srgbClr>
                  </a:outerShdw>
                </a:effectLst>
              </a:rPr>
              <a:t>2015/11/16</a:t>
            </a:r>
            <a:endParaRPr lang="zh-TW" altLang="en-US" sz="2800" b="1" dirty="0">
              <a:effectLst>
                <a:outerShdw blurRad="38100" dist="38100" dir="2700000" algn="tl">
                  <a:srgbClr val="000000">
                    <a:alpha val="43137"/>
                  </a:srgbClr>
                </a:outerShdw>
              </a:effectLst>
            </a:endParaRPr>
          </a:p>
        </p:txBody>
      </p:sp>
      <p:sp>
        <p:nvSpPr>
          <p:cNvPr id="2" name="矩形 1"/>
          <p:cNvSpPr/>
          <p:nvPr/>
        </p:nvSpPr>
        <p:spPr>
          <a:xfrm>
            <a:off x="0" y="6581001"/>
            <a:ext cx="7812360" cy="276999"/>
          </a:xfrm>
          <a:prstGeom prst="rect">
            <a:avLst/>
          </a:prstGeom>
        </p:spPr>
        <p:txBody>
          <a:bodyPr wrap="square">
            <a:spAutoFit/>
          </a:bodyPr>
          <a:lstStyle/>
          <a:p>
            <a:r>
              <a:rPr lang="en-US" altLang="zh-TW" sz="1200" dirty="0">
                <a:latin typeface="Times New Roman" panose="02020603050405020304" pitchFamily="18" charset="0"/>
                <a:cs typeface="Times New Roman" panose="02020603050405020304" pitchFamily="18" charset="0"/>
              </a:rPr>
              <a:t>http://www.odt.co.nz/files/featured_gallery/2011/02/201102_police_100455_jpg_4d637b7240.jpg</a:t>
            </a:r>
            <a:endParaRPr lang="zh-TW" altLang="en-US" sz="1200"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3D9572F5-2857-4253-ABDD-A5AA8056C742}" type="slidenum">
              <a:rPr lang="en-US" altLang="zh-TW" smtClean="0"/>
              <a:pPr>
                <a:defRPr/>
              </a:pPr>
              <a:t>1</a:t>
            </a:fld>
            <a:endParaRPr lang="en-US" altLang="zh-TW"/>
          </a:p>
        </p:txBody>
      </p:sp>
    </p:spTree>
    <p:extLst>
      <p:ext uri="{BB962C8B-B14F-4D97-AF65-F5344CB8AC3E}">
        <p14:creationId xmlns:p14="http://schemas.microsoft.com/office/powerpoint/2010/main" val="2208828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10</a:t>
            </a:fld>
            <a:endParaRPr lang="en-US" altLang="zh-TW"/>
          </a:p>
        </p:txBody>
      </p:sp>
      <p:grpSp>
        <p:nvGrpSpPr>
          <p:cNvPr id="7" name="群組 6"/>
          <p:cNvGrpSpPr>
            <a:grpSpLocks noChangeAspect="1"/>
          </p:cNvGrpSpPr>
          <p:nvPr/>
        </p:nvGrpSpPr>
        <p:grpSpPr>
          <a:xfrm>
            <a:off x="1547665" y="89228"/>
            <a:ext cx="6143752" cy="6676697"/>
            <a:chOff x="1763688" y="323992"/>
            <a:chExt cx="5838871" cy="6345368"/>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23992"/>
              <a:ext cx="5768093" cy="302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l="11940" t="14000" r="12201" b="2083"/>
            <a:stretch>
              <a:fillRect/>
            </a:stretch>
          </p:blipFill>
          <p:spPr bwMode="auto">
            <a:xfrm>
              <a:off x="1769131" y="2636598"/>
              <a:ext cx="5833428" cy="403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橢圓 7"/>
          <p:cNvSpPr/>
          <p:nvPr/>
        </p:nvSpPr>
        <p:spPr>
          <a:xfrm>
            <a:off x="2339752" y="2348880"/>
            <a:ext cx="1296144"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5580112" y="2348880"/>
            <a:ext cx="1296144"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5608756" y="4653136"/>
            <a:ext cx="979468"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94936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地震的建築物衝擊</a:t>
            </a:r>
            <a:endParaRPr lang="zh-TW" altLang="en-US" dirty="0"/>
          </a:p>
        </p:txBody>
      </p:sp>
      <p:sp>
        <p:nvSpPr>
          <p:cNvPr id="3" name="內容版面配置區 2"/>
          <p:cNvSpPr>
            <a:spLocks noGrp="1"/>
          </p:cNvSpPr>
          <p:nvPr>
            <p:ph sz="quarter" idx="1"/>
          </p:nvPr>
        </p:nvSpPr>
        <p:spPr>
          <a:xfrm>
            <a:off x="457200" y="1600200"/>
            <a:ext cx="8229600" cy="5257800"/>
          </a:xfrm>
        </p:spPr>
        <p:txBody>
          <a:bodyPr>
            <a:normAutofit/>
          </a:bodyPr>
          <a:lstStyle/>
          <a:p>
            <a:r>
              <a:rPr lang="zh-TW" altLang="en-US" dirty="0" smtClean="0">
                <a:solidFill>
                  <a:srgbClr val="FF0000"/>
                </a:solidFill>
              </a:rPr>
              <a:t>思考</a:t>
            </a:r>
            <a:r>
              <a:rPr lang="en-US" altLang="zh-TW" dirty="0" smtClean="0">
                <a:solidFill>
                  <a:srgbClr val="FF0000"/>
                </a:solidFill>
              </a:rPr>
              <a:t>3</a:t>
            </a:r>
            <a:r>
              <a:rPr lang="zh-TW" altLang="en-US" dirty="0" smtClean="0">
                <a:solidFill>
                  <a:srgbClr val="FF0000"/>
                </a:solidFill>
              </a:rPr>
              <a:t>：</a:t>
            </a:r>
            <a:r>
              <a:rPr lang="zh-TW" altLang="en-US" dirty="0" smtClean="0"/>
              <a:t>大規模地震後，都市建築、公共設施廣泛被損毀，都市功能幾乎失效</a:t>
            </a:r>
            <a:endParaRPr lang="en-US" altLang="zh-TW" dirty="0" smtClean="0"/>
          </a:p>
        </p:txBody>
      </p:sp>
      <p:sp>
        <p:nvSpPr>
          <p:cNvPr id="5" name="投影片編號版面配置區 4"/>
          <p:cNvSpPr>
            <a:spLocks noGrp="1"/>
          </p:cNvSpPr>
          <p:nvPr>
            <p:ph type="sldNum" sz="quarter" idx="12"/>
          </p:nvPr>
        </p:nvSpPr>
        <p:spPr/>
        <p:txBody>
          <a:bodyPr/>
          <a:lstStyle/>
          <a:p>
            <a:pPr>
              <a:defRPr/>
            </a:pPr>
            <a:fld id="{662836A1-8F47-4F55-B89F-DA9703321D29}" type="slidenum">
              <a:rPr lang="en-US" altLang="zh-TW" smtClean="0"/>
              <a:pPr>
                <a:defRPr/>
              </a:pPr>
              <a:t>11</a:t>
            </a:fld>
            <a:endParaRPr lang="en-US" altLang="zh-TW"/>
          </a:p>
        </p:txBody>
      </p:sp>
      <p:pic>
        <p:nvPicPr>
          <p:cNvPr id="30722" name="Picture 2" descr="http://3.bp.blogspot.com/-v8l0-4LqzcA/VWwMSh6e6DI/AAAAAAAAAXo/ther6c8Sef8/s1600/San%2BAndreas%2Bposter%2Bclose-u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005" y="2996952"/>
            <a:ext cx="4191979" cy="3381874"/>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i.ytimg.com/vi/uOh7x6WsNAw/maxres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22250"/>
          <a:stretch/>
        </p:blipFill>
        <p:spPr bwMode="auto">
          <a:xfrm>
            <a:off x="4485669" y="2996952"/>
            <a:ext cx="4650189" cy="336838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580112" y="6309321"/>
            <a:ext cx="3456384"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https://www.youtube.com/watch?v=uOh7x6WsNAw</a:t>
            </a:r>
          </a:p>
        </p:txBody>
      </p:sp>
      <p:sp>
        <p:nvSpPr>
          <p:cNvPr id="6" name="矩形 5"/>
          <p:cNvSpPr/>
          <p:nvPr/>
        </p:nvSpPr>
        <p:spPr>
          <a:xfrm>
            <a:off x="179512" y="6309320"/>
            <a:ext cx="5382344"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http://quaketips.blogspot.tw/2015/06/did-movie-san-andreas-suggest-triangle</a:t>
            </a:r>
            <a:r>
              <a:rPr lang="zh-TW" altLang="en-US" sz="1200" dirty="0" smtClean="0">
                <a:latin typeface="Times New Roman" panose="02020603050405020304" pitchFamily="18" charset="0"/>
                <a:cs typeface="Times New Roman" panose="02020603050405020304" pitchFamily="18" charset="0"/>
              </a:rPr>
              <a:t>.html０</a:t>
            </a:r>
            <a:endParaRPr lang="zh-TW"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85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4.bp.blogspot.com/_-4WoCyv4iB8/TLoZEqJJ_6I/AAAAAAAACMo/G8kxz3p65wc/s1600/Haiti+desplazad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11"/>
            <a:ext cx="8863379" cy="6814187"/>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dirty="0"/>
          </a:p>
        </p:txBody>
      </p:sp>
      <p:sp>
        <p:nvSpPr>
          <p:cNvPr id="4" name="矩形 3"/>
          <p:cNvSpPr/>
          <p:nvPr/>
        </p:nvSpPr>
        <p:spPr>
          <a:xfrm>
            <a:off x="18030" y="6597352"/>
            <a:ext cx="9018465" cy="276999"/>
          </a:xfrm>
          <a:prstGeom prst="rect">
            <a:avLst/>
          </a:prstGeom>
        </p:spPr>
        <p:txBody>
          <a:bodyPr wrap="square">
            <a:spAutoFit/>
          </a:bodyPr>
          <a:lstStyle/>
          <a:p>
            <a:r>
              <a:rPr lang="en-US" altLang="zh-TW" sz="1200" dirty="0">
                <a:latin typeface="Times New Roman" panose="02020603050405020304" pitchFamily="18" charset="0"/>
                <a:cs typeface="Times New Roman" panose="02020603050405020304" pitchFamily="18" charset="0"/>
              </a:rPr>
              <a:t>http://4.bp.blogspot.com/_-4WoCyv4iB8/TLoZEqJJ_6I/AAAAAAAACMo/G8kxz3p65wc/s1600/Haiti+desplazados.png</a:t>
            </a:r>
            <a:endParaRPr lang="zh-TW" altLang="en-US" sz="1200" dirty="0">
              <a:latin typeface="Times New Roman" panose="02020603050405020304" pitchFamily="18" charset="0"/>
              <a:cs typeface="Times New Roman" panose="02020603050405020304" pitchFamily="18" charset="0"/>
            </a:endParaRPr>
          </a:p>
        </p:txBody>
      </p:sp>
      <p:pic>
        <p:nvPicPr>
          <p:cNvPr id="9222" name="Picture 6" descr="https://upload.wikimedia.org/wikipedia/commons/e/eb/Haiti_Jan2010_ShakeMap.png"/>
          <p:cNvPicPr>
            <a:picLocks noChangeAspect="1" noChangeArrowheads="1"/>
          </p:cNvPicPr>
          <p:nvPr/>
        </p:nvPicPr>
        <p:blipFill rotWithShape="1">
          <a:blip r:embed="rId3">
            <a:extLst>
              <a:ext uri="{28A0092B-C50C-407E-A947-70E740481C1C}">
                <a14:useLocalDpi xmlns:a14="http://schemas.microsoft.com/office/drawing/2010/main" val="0"/>
              </a:ext>
            </a:extLst>
          </a:blip>
          <a:srcRect l="2941" t="86021"/>
          <a:stretch/>
        </p:blipFill>
        <p:spPr bwMode="auto">
          <a:xfrm>
            <a:off x="1907704" y="1134914"/>
            <a:ext cx="4752529" cy="867734"/>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5"/>
          <p:cNvSpPr>
            <a:spLocks noGrp="1"/>
          </p:cNvSpPr>
          <p:nvPr>
            <p:ph type="sldNum" sz="quarter" idx="12"/>
          </p:nvPr>
        </p:nvSpPr>
        <p:spPr/>
        <p:txBody>
          <a:bodyPr/>
          <a:lstStyle/>
          <a:p>
            <a:pPr>
              <a:defRPr/>
            </a:pPr>
            <a:fld id="{662836A1-8F47-4F55-B89F-DA9703321D29}" type="slidenum">
              <a:rPr lang="en-US" altLang="zh-TW" smtClean="0"/>
              <a:pPr>
                <a:defRPr/>
              </a:pPr>
              <a:t>12</a:t>
            </a:fld>
            <a:endParaRPr lang="en-US" altLang="zh-TW"/>
          </a:p>
        </p:txBody>
      </p:sp>
    </p:spTree>
    <p:extLst>
      <p:ext uri="{BB962C8B-B14F-4D97-AF65-F5344CB8AC3E}">
        <p14:creationId xmlns:p14="http://schemas.microsoft.com/office/powerpoint/2010/main" val="1229316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dirty="0"/>
          </a:p>
        </p:txBody>
      </p:sp>
      <p:pic>
        <p:nvPicPr>
          <p:cNvPr id="4098" name="Picture 2" descr="http://supersites.earthobservations.org/DLR_20100114_haiti_da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4237"/>
            <a:ext cx="9144000" cy="645962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5496" y="6525344"/>
            <a:ext cx="6678488"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http://supersites.earthobservations.org/DLR_20100114_haiti_damage.jpg</a:t>
            </a:r>
          </a:p>
        </p:txBody>
      </p:sp>
      <p:sp>
        <p:nvSpPr>
          <p:cNvPr id="6" name="投影片編號版面配置區 5"/>
          <p:cNvSpPr>
            <a:spLocks noGrp="1"/>
          </p:cNvSpPr>
          <p:nvPr>
            <p:ph type="sldNum" sz="quarter" idx="12"/>
          </p:nvPr>
        </p:nvSpPr>
        <p:spPr/>
        <p:txBody>
          <a:bodyPr/>
          <a:lstStyle/>
          <a:p>
            <a:pPr>
              <a:defRPr/>
            </a:pPr>
            <a:fld id="{662836A1-8F47-4F55-B89F-DA9703321D29}" type="slidenum">
              <a:rPr lang="en-US" altLang="zh-TW" smtClean="0"/>
              <a:pPr>
                <a:defRPr/>
              </a:pPr>
              <a:t>13</a:t>
            </a:fld>
            <a:endParaRPr lang="en-US" altLang="zh-TW"/>
          </a:p>
        </p:txBody>
      </p:sp>
    </p:spTree>
    <p:extLst>
      <p:ext uri="{BB962C8B-B14F-4D97-AF65-F5344CB8AC3E}">
        <p14:creationId xmlns:p14="http://schemas.microsoft.com/office/powerpoint/2010/main" val="31901131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dirty="0"/>
          </a:p>
        </p:txBody>
      </p:sp>
      <p:pic>
        <p:nvPicPr>
          <p:cNvPr id="4098" name="Picture 2" descr="http://supersites.earthobservations.org/DLR_20100114_haiti_damage.jpg"/>
          <p:cNvPicPr>
            <a:picLocks noChangeAspect="1" noChangeArrowheads="1"/>
          </p:cNvPicPr>
          <p:nvPr/>
        </p:nvPicPr>
        <p:blipFill rotWithShape="1">
          <a:blip r:embed="rId2">
            <a:extLst>
              <a:ext uri="{28A0092B-C50C-407E-A947-70E740481C1C}">
                <a14:useLocalDpi xmlns:a14="http://schemas.microsoft.com/office/drawing/2010/main" val="0"/>
              </a:ext>
            </a:extLst>
          </a:blip>
          <a:srcRect l="24579" t="28742" r="27951" b="21094"/>
          <a:stretch/>
        </p:blipFill>
        <p:spPr bwMode="auto">
          <a:xfrm>
            <a:off x="-36512" y="4755"/>
            <a:ext cx="9180512" cy="685324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5496" y="6525344"/>
            <a:ext cx="6678488"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http://supersites.earthobservations.org/DLR_20100114_haiti_damage.jpg</a:t>
            </a:r>
          </a:p>
        </p:txBody>
      </p:sp>
      <p:pic>
        <p:nvPicPr>
          <p:cNvPr id="6" name="Picture 2" descr="http://supersites.earthobservations.org/DLR_20100114_haiti_damage.jpg"/>
          <p:cNvPicPr>
            <a:picLocks noChangeAspect="1" noChangeArrowheads="1"/>
          </p:cNvPicPr>
          <p:nvPr/>
        </p:nvPicPr>
        <p:blipFill rotWithShape="1">
          <a:blip r:embed="rId2">
            <a:extLst>
              <a:ext uri="{28A0092B-C50C-407E-A947-70E740481C1C}">
                <a14:useLocalDpi xmlns:a14="http://schemas.microsoft.com/office/drawing/2010/main" val="0"/>
              </a:ext>
            </a:extLst>
          </a:blip>
          <a:srcRect l="84650" t="33201" r="388" b="53423"/>
          <a:stretch/>
        </p:blipFill>
        <p:spPr bwMode="auto">
          <a:xfrm>
            <a:off x="5956622" y="4799759"/>
            <a:ext cx="3170904" cy="2002584"/>
          </a:xfrm>
          <a:prstGeom prst="rect">
            <a:avLst/>
          </a:prstGeom>
          <a:noFill/>
          <a:extLst>
            <a:ext uri="{909E8E84-426E-40DD-AFC4-6F175D3DCCD1}">
              <a14:hiddenFill xmlns:a14="http://schemas.microsoft.com/office/drawing/2010/main">
                <a:solidFill>
                  <a:srgbClr val="FFFFFF"/>
                </a:solidFill>
              </a14:hiddenFill>
            </a:ext>
          </a:extLst>
        </p:spPr>
      </p:pic>
      <p:sp>
        <p:nvSpPr>
          <p:cNvPr id="7" name="投影片編號版面配置區 6"/>
          <p:cNvSpPr>
            <a:spLocks noGrp="1"/>
          </p:cNvSpPr>
          <p:nvPr>
            <p:ph type="sldNum" sz="quarter" idx="12"/>
          </p:nvPr>
        </p:nvSpPr>
        <p:spPr/>
        <p:txBody>
          <a:bodyPr/>
          <a:lstStyle/>
          <a:p>
            <a:pPr>
              <a:defRPr/>
            </a:pPr>
            <a:fld id="{662836A1-8F47-4F55-B89F-DA9703321D29}" type="slidenum">
              <a:rPr lang="en-US" altLang="zh-TW" smtClean="0"/>
              <a:pPr>
                <a:defRPr/>
              </a:pPr>
              <a:t>14</a:t>
            </a:fld>
            <a:endParaRPr lang="en-US" altLang="zh-TW"/>
          </a:p>
        </p:txBody>
      </p:sp>
    </p:spTree>
    <p:extLst>
      <p:ext uri="{BB962C8B-B14F-4D97-AF65-F5344CB8AC3E}">
        <p14:creationId xmlns:p14="http://schemas.microsoft.com/office/powerpoint/2010/main" val="2347994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地震的緊急避難</a:t>
            </a:r>
          </a:p>
        </p:txBody>
      </p:sp>
      <p:sp>
        <p:nvSpPr>
          <p:cNvPr id="3" name="內容版面配置區 2"/>
          <p:cNvSpPr>
            <a:spLocks noGrp="1"/>
          </p:cNvSpPr>
          <p:nvPr>
            <p:ph idx="1"/>
          </p:nvPr>
        </p:nvSpPr>
        <p:spPr/>
        <p:txBody>
          <a:bodyPr/>
          <a:lstStyle/>
          <a:p>
            <a:r>
              <a:rPr lang="zh-TW" altLang="en-US" dirty="0" smtClean="0">
                <a:solidFill>
                  <a:srgbClr val="FF0000"/>
                </a:solidFill>
              </a:rPr>
              <a:t>思考</a:t>
            </a:r>
            <a:r>
              <a:rPr lang="en-US" altLang="zh-TW" dirty="0" smtClean="0">
                <a:solidFill>
                  <a:srgbClr val="FF0000"/>
                </a:solidFill>
              </a:rPr>
              <a:t>4</a:t>
            </a:r>
            <a:r>
              <a:rPr lang="zh-TW" altLang="en-US" dirty="0" smtClean="0">
                <a:solidFill>
                  <a:srgbClr val="FF0000"/>
                </a:solidFill>
              </a:rPr>
              <a:t>：</a:t>
            </a:r>
            <a:r>
              <a:rPr lang="zh-TW" altLang="en-US" dirty="0" smtClean="0"/>
              <a:t>發生地震時，居民應快至戶外躲避</a:t>
            </a:r>
            <a:endParaRPr lang="en-US" altLang="zh-TW" dirty="0" smtClean="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15</a:t>
            </a:fld>
            <a:endParaRPr lang="en-US" altLang="zh-TW"/>
          </a:p>
        </p:txBody>
      </p:sp>
      <p:pic>
        <p:nvPicPr>
          <p:cNvPr id="31746" name="Picture 2" descr="Paul Giamatti Lawrence Drop, Cover, Hold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408" y="2276872"/>
            <a:ext cx="6291960" cy="432048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800200" y="6536377"/>
            <a:ext cx="4572000" cy="276999"/>
          </a:xfrm>
          <a:prstGeom prst="rect">
            <a:avLst/>
          </a:prstGeom>
        </p:spPr>
        <p:txBody>
          <a:bodyPr>
            <a:spAutoFit/>
          </a:bodyPr>
          <a:lstStyle/>
          <a:p>
            <a:r>
              <a:rPr lang="zh-TW" altLang="en-US" sz="1200" dirty="0">
                <a:latin typeface="Times New Roman" panose="02020603050405020304" pitchFamily="18" charset="0"/>
                <a:cs typeface="Times New Roman" panose="02020603050405020304" pitchFamily="18" charset="0"/>
              </a:rPr>
              <a:t>http://www.historyvshollywood.com/reelfaces/san-andreas</a:t>
            </a:r>
            <a:r>
              <a:rPr lang="zh-TW" altLang="en-US" sz="1200" dirty="0" smtClean="0">
                <a:latin typeface="Times New Roman" panose="02020603050405020304" pitchFamily="18" charset="0"/>
                <a:cs typeface="Times New Roman" panose="02020603050405020304" pitchFamily="18" charset="0"/>
              </a:rPr>
              <a:t>/</a:t>
            </a:r>
            <a:endParaRPr lang="zh-TW"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2812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地震的緊急避難</a:t>
            </a:r>
            <a:endParaRPr lang="zh-TW" altLang="en-US" dirty="0"/>
          </a:p>
        </p:txBody>
      </p:sp>
      <p:sp>
        <p:nvSpPr>
          <p:cNvPr id="3" name="內容版面配置區 2"/>
          <p:cNvSpPr>
            <a:spLocks noGrp="1"/>
          </p:cNvSpPr>
          <p:nvPr>
            <p:ph idx="1"/>
          </p:nvPr>
        </p:nvSpPr>
        <p:spPr/>
        <p:txBody>
          <a:bodyPr/>
          <a:lstStyle/>
          <a:p>
            <a:r>
              <a:rPr lang="zh-TW" altLang="en-US" dirty="0" smtClean="0"/>
              <a:t>地震發生的當下</a:t>
            </a:r>
            <a:r>
              <a:rPr lang="en-US" altLang="zh-TW" dirty="0" smtClean="0"/>
              <a:t>…</a:t>
            </a:r>
            <a:endParaRPr lang="zh-TW" altLang="en-US" dirty="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16</a:t>
            </a:fld>
            <a:endParaRPr lang="en-US" altLang="zh-TW"/>
          </a:p>
        </p:txBody>
      </p:sp>
      <p:pic>
        <p:nvPicPr>
          <p:cNvPr id="27650" name="Picture 2" descr="http://enews.nfa.gov.tw/issue/1000908s/images/2013earthquake001_tn.jpg"/>
          <p:cNvPicPr>
            <a:picLocks noChangeAspect="1" noChangeArrowheads="1"/>
          </p:cNvPicPr>
          <p:nvPr/>
        </p:nvPicPr>
        <p:blipFill rotWithShape="1">
          <a:blip r:embed="rId2">
            <a:extLst>
              <a:ext uri="{28A0092B-C50C-407E-A947-70E740481C1C}">
                <a14:useLocalDpi xmlns:a14="http://schemas.microsoft.com/office/drawing/2010/main" val="0"/>
              </a:ext>
            </a:extLst>
          </a:blip>
          <a:srcRect t="52787"/>
          <a:stretch/>
        </p:blipFill>
        <p:spPr bwMode="auto">
          <a:xfrm>
            <a:off x="899592" y="2132856"/>
            <a:ext cx="7499911" cy="468052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23528" y="6536377"/>
            <a:ext cx="7427168"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http://enews.nfa.gov.tw/issue/1000908s/images/2013earthquake001_tn.jpg</a:t>
            </a:r>
          </a:p>
        </p:txBody>
      </p:sp>
    </p:spTree>
    <p:extLst>
      <p:ext uri="{BB962C8B-B14F-4D97-AF65-F5344CB8AC3E}">
        <p14:creationId xmlns:p14="http://schemas.microsoft.com/office/powerpoint/2010/main" val="204307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地震的緊急避難</a:t>
            </a:r>
          </a:p>
        </p:txBody>
      </p:sp>
      <p:sp>
        <p:nvSpPr>
          <p:cNvPr id="3" name="內容版面配置區 2"/>
          <p:cNvSpPr>
            <a:spLocks noGrp="1"/>
          </p:cNvSpPr>
          <p:nvPr>
            <p:ph idx="1"/>
          </p:nvPr>
        </p:nvSpPr>
        <p:spPr>
          <a:xfrm>
            <a:off x="457200" y="1600200"/>
            <a:ext cx="8579296" cy="5213176"/>
          </a:xfrm>
        </p:spPr>
        <p:txBody>
          <a:bodyPr>
            <a:normAutofit/>
          </a:bodyPr>
          <a:lstStyle/>
          <a:p>
            <a:r>
              <a:rPr lang="zh-TW" altLang="en-US" dirty="0">
                <a:solidFill>
                  <a:srgbClr val="FF0000"/>
                </a:solidFill>
              </a:rPr>
              <a:t>思考</a:t>
            </a:r>
            <a:r>
              <a:rPr lang="en-US" altLang="zh-TW" dirty="0">
                <a:solidFill>
                  <a:srgbClr val="FF0000"/>
                </a:solidFill>
              </a:rPr>
              <a:t>5</a:t>
            </a:r>
            <a:r>
              <a:rPr lang="zh-TW" altLang="en-US" dirty="0">
                <a:solidFill>
                  <a:srgbClr val="FF0000"/>
                </a:solidFill>
              </a:rPr>
              <a:t>：</a:t>
            </a:r>
            <a:r>
              <a:rPr lang="zh-TW" altLang="en-US" dirty="0"/>
              <a:t>地震後，</a:t>
            </a:r>
            <a:r>
              <a:rPr lang="zh-TW" altLang="en-US" dirty="0" smtClean="0"/>
              <a:t>居民立即至</a:t>
            </a:r>
            <a:r>
              <a:rPr lang="zh-TW" altLang="en-US" dirty="0"/>
              <a:t>防災公園</a:t>
            </a:r>
            <a:r>
              <a:rPr lang="zh-TW" altLang="en-US" dirty="0" smtClean="0"/>
              <a:t>避難</a:t>
            </a:r>
            <a:r>
              <a:rPr lang="zh-TW" altLang="en-US" dirty="0"/>
              <a:t>？</a:t>
            </a:r>
          </a:p>
          <a:p>
            <a:r>
              <a:rPr lang="zh-TW" altLang="en-US" dirty="0" smtClean="0"/>
              <a:t>地震過後</a:t>
            </a:r>
            <a:endParaRPr lang="en-US" altLang="zh-TW" dirty="0" smtClean="0"/>
          </a:p>
          <a:p>
            <a:pPr lvl="1"/>
            <a:r>
              <a:rPr lang="zh-TW" altLang="en-US" dirty="0" smtClean="0"/>
              <a:t>確認建築物受損狀況、降低進一步危害</a:t>
            </a:r>
            <a:endParaRPr lang="en-US" altLang="zh-TW" dirty="0" smtClean="0"/>
          </a:p>
          <a:p>
            <a:pPr lvl="1"/>
            <a:endParaRPr lang="en-US" altLang="zh-TW" dirty="0"/>
          </a:p>
          <a:p>
            <a:pPr lvl="1"/>
            <a:endParaRPr lang="en-US" altLang="zh-TW" dirty="0" smtClean="0"/>
          </a:p>
          <a:p>
            <a:pPr lvl="1"/>
            <a:endParaRPr lang="en-US" altLang="zh-TW" dirty="0"/>
          </a:p>
          <a:p>
            <a:pPr lvl="1"/>
            <a:endParaRPr lang="en-US" altLang="zh-TW" dirty="0" smtClean="0"/>
          </a:p>
          <a:p>
            <a:pPr lvl="1"/>
            <a:endParaRPr lang="en-US" altLang="zh-TW" dirty="0"/>
          </a:p>
          <a:p>
            <a:pPr marL="457200" lvl="1" indent="0">
              <a:buNone/>
            </a:pPr>
            <a:endParaRPr lang="en-US" altLang="zh-TW" dirty="0" smtClean="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17</a:t>
            </a:fld>
            <a:endParaRPr lang="en-US" altLang="zh-TW"/>
          </a:p>
        </p:txBody>
      </p:sp>
      <p:pic>
        <p:nvPicPr>
          <p:cNvPr id="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037" y="3303187"/>
            <a:ext cx="4379467" cy="261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173766"/>
            <a:ext cx="4608511" cy="287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4014502" y="5892005"/>
            <a:ext cx="4882299" cy="276999"/>
          </a:xfrm>
          <a:prstGeom prst="rect">
            <a:avLst/>
          </a:prstGeom>
          <a:noFill/>
        </p:spPr>
        <p:txBody>
          <a:bodyPr wrap="none">
            <a:spAutoFit/>
          </a:bodyPr>
          <a:lstStyle/>
          <a:p>
            <a:pPr>
              <a:defRP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http://www.fema.gov/pdf/media/2006/tra_chi_quake_safety.pdf</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60150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地震的緊急避</a:t>
            </a:r>
            <a:r>
              <a:rPr lang="zh-TW" altLang="en-US" dirty="0"/>
              <a:t>難</a:t>
            </a:r>
          </a:p>
        </p:txBody>
      </p:sp>
      <p:sp>
        <p:nvSpPr>
          <p:cNvPr id="3" name="內容版面配置區 2"/>
          <p:cNvSpPr>
            <a:spLocks noGrp="1"/>
          </p:cNvSpPr>
          <p:nvPr>
            <p:ph idx="1"/>
          </p:nvPr>
        </p:nvSpPr>
        <p:spPr>
          <a:xfrm>
            <a:off x="457200" y="1600200"/>
            <a:ext cx="8229600" cy="5141168"/>
          </a:xfrm>
        </p:spPr>
        <p:txBody>
          <a:bodyPr/>
          <a:lstStyle/>
          <a:p>
            <a:pPr marL="342900" lvl="1" indent="-342900">
              <a:buClr>
                <a:schemeClr val="bg2"/>
              </a:buClr>
              <a:buFont typeface="Wingdings" panose="05000000000000000000" pitchFamily="2" charset="2"/>
              <a:buChar char="p"/>
            </a:pPr>
            <a:r>
              <a:rPr lang="zh-TW" altLang="en-US" dirty="0" smtClean="0"/>
              <a:t>建築物毀損、餘震</a:t>
            </a:r>
            <a:endParaRPr lang="en-US" altLang="zh-TW" dirty="0" smtClean="0"/>
          </a:p>
          <a:p>
            <a:pPr marL="742950" lvl="2" indent="-342900">
              <a:buClr>
                <a:schemeClr val="bg2"/>
              </a:buClr>
            </a:pPr>
            <a:r>
              <a:rPr lang="zh-TW" altLang="en-US" dirty="0" smtClean="0"/>
              <a:t>撤離</a:t>
            </a:r>
            <a:endParaRPr lang="en-US" altLang="zh-TW" dirty="0" smtClean="0"/>
          </a:p>
          <a:p>
            <a:pPr marL="742950" lvl="2" indent="-342900">
              <a:buClr>
                <a:schemeClr val="bg2"/>
              </a:buClr>
            </a:pPr>
            <a:r>
              <a:rPr lang="zh-TW" altLang="en-US" dirty="0" smtClean="0">
                <a:solidFill>
                  <a:srgbClr val="FF0000"/>
                </a:solidFill>
              </a:rPr>
              <a:t>地震發生當時若家人分離，團聚是非常重要的考量</a:t>
            </a:r>
            <a:endParaRPr lang="en-US" altLang="zh-TW" dirty="0" smtClean="0">
              <a:solidFill>
                <a:srgbClr val="FF0000"/>
              </a:solidFill>
            </a:endParaRPr>
          </a:p>
          <a:p>
            <a:pPr marL="742950" lvl="2" indent="-342900">
              <a:buClr>
                <a:schemeClr val="bg2"/>
              </a:buClr>
            </a:pPr>
            <a:r>
              <a:rPr lang="zh-TW" altLang="en-US" dirty="0" smtClean="0">
                <a:solidFill>
                  <a:srgbClr val="FF0000"/>
                </a:solidFill>
              </a:rPr>
              <a:t>應該事先約定好合理的碰面地</a:t>
            </a:r>
            <a:r>
              <a:rPr lang="zh-TW" altLang="en-US" dirty="0">
                <a:solidFill>
                  <a:srgbClr val="FF0000"/>
                </a:solidFill>
              </a:rPr>
              <a:t>點</a:t>
            </a:r>
            <a:endParaRPr lang="en-US" altLang="zh-TW" dirty="0" smtClean="0">
              <a:solidFill>
                <a:srgbClr val="FF0000"/>
              </a:solidFill>
            </a:endParaRPr>
          </a:p>
          <a:p>
            <a:pPr marL="342900" lvl="1" indent="-342900">
              <a:buClr>
                <a:schemeClr val="bg2"/>
              </a:buClr>
              <a:buFont typeface="Wingdings" panose="05000000000000000000" pitchFamily="2" charset="2"/>
              <a:buChar char="p"/>
            </a:pPr>
            <a:r>
              <a:rPr lang="zh-TW" altLang="en-US" dirty="0" smtClean="0">
                <a:solidFill>
                  <a:srgbClr val="FF0000"/>
                </a:solidFill>
              </a:rPr>
              <a:t>返家議題</a:t>
            </a:r>
            <a:r>
              <a:rPr lang="zh-TW" altLang="en-US" dirty="0" smtClean="0"/>
              <a:t>是否存在所有大都會？</a:t>
            </a:r>
            <a:endParaRPr lang="en-US" altLang="zh-TW" dirty="0" smtClean="0"/>
          </a:p>
          <a:p>
            <a:pPr marL="742950" lvl="2" indent="-342900">
              <a:buClr>
                <a:schemeClr val="bg2"/>
              </a:buClr>
            </a:pPr>
            <a:r>
              <a:rPr lang="zh-TW" altLang="en-US" dirty="0" smtClean="0"/>
              <a:t>工商社會、大都市</a:t>
            </a:r>
            <a:r>
              <a:rPr lang="en-US" altLang="zh-TW" dirty="0" smtClean="0">
                <a:sym typeface="Wingdings" panose="05000000000000000000" pitchFamily="2" charset="2"/>
              </a:rPr>
              <a:t></a:t>
            </a:r>
            <a:r>
              <a:rPr lang="zh-TW" altLang="en-US" dirty="0" smtClean="0">
                <a:sym typeface="Wingdings" panose="05000000000000000000" pitchFamily="2" charset="2"/>
              </a:rPr>
              <a:t>較長的通勤距離</a:t>
            </a:r>
            <a:endParaRPr lang="en-US" altLang="zh-TW" dirty="0" smtClean="0">
              <a:sym typeface="Wingdings" panose="05000000000000000000" pitchFamily="2" charset="2"/>
            </a:endParaRPr>
          </a:p>
          <a:p>
            <a:pPr marL="742950" lvl="2" indent="-342900">
              <a:buClr>
                <a:schemeClr val="bg2"/>
              </a:buClr>
            </a:pPr>
            <a:r>
              <a:rPr lang="zh-TW" altLang="en-US" dirty="0" smtClean="0">
                <a:sym typeface="Wingdings" panose="05000000000000000000" pitchFamily="2" charset="2"/>
              </a:rPr>
              <a:t>大眾運輸暫停營運，特別是軌道運輸系統</a:t>
            </a:r>
            <a:endParaRPr lang="en-US" altLang="zh-TW" dirty="0" smtClean="0">
              <a:sym typeface="Wingdings" panose="05000000000000000000" pitchFamily="2" charset="2"/>
            </a:endParaRPr>
          </a:p>
          <a:p>
            <a:pPr marL="742950" lvl="2" indent="-342900">
              <a:buClr>
                <a:schemeClr val="bg2"/>
              </a:buClr>
            </a:pPr>
            <a:r>
              <a:rPr lang="zh-TW" altLang="en-US" dirty="0" smtClean="0">
                <a:sym typeface="Wingdings" panose="05000000000000000000" pitchFamily="2" charset="2"/>
              </a:rPr>
              <a:t>重要道路橋梁毀損，如高架道路</a:t>
            </a:r>
            <a:endParaRPr lang="en-US" altLang="zh-TW" dirty="0" smtClean="0">
              <a:sym typeface="Wingdings" panose="05000000000000000000" pitchFamily="2" charset="2"/>
            </a:endParaRPr>
          </a:p>
          <a:p>
            <a:pPr marL="742950" lvl="2" indent="-342900">
              <a:buClr>
                <a:schemeClr val="bg2"/>
              </a:buClr>
            </a:pPr>
            <a:r>
              <a:rPr lang="zh-TW" altLang="en-US" dirty="0" smtClean="0">
                <a:sym typeface="Wingdings" panose="05000000000000000000" pitchFamily="2" charset="2"/>
              </a:rPr>
              <a:t>就業者無法短時間返家</a:t>
            </a:r>
            <a:endParaRPr lang="en-US" altLang="zh-TW" dirty="0" smtClean="0">
              <a:sym typeface="Wingdings" panose="05000000000000000000" pitchFamily="2" charset="2"/>
            </a:endParaRPr>
          </a:p>
          <a:p>
            <a:pPr marL="742950" lvl="2" indent="-342900">
              <a:buClr>
                <a:schemeClr val="bg2"/>
              </a:buClr>
            </a:pPr>
            <a:r>
              <a:rPr lang="zh-TW" altLang="en-US" dirty="0" smtClean="0"/>
              <a:t>衍生工作地點的緊急避難議題</a:t>
            </a: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18</a:t>
            </a:fld>
            <a:endParaRPr lang="en-US" altLang="zh-TW"/>
          </a:p>
        </p:txBody>
      </p:sp>
    </p:spTree>
    <p:extLst>
      <p:ext uri="{BB962C8B-B14F-4D97-AF65-F5344CB8AC3E}">
        <p14:creationId xmlns:p14="http://schemas.microsoft.com/office/powerpoint/2010/main" val="1289306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a:p>
        </p:txBody>
      </p:sp>
      <p:pic>
        <p:nvPicPr>
          <p:cNvPr id="12290" name="Picture 2" descr="http://si.wsj.net/public/resources/images/OB-MZ442_0311jq_H_20110311120524.jpg"/>
          <p:cNvPicPr>
            <a:picLocks noChangeAspect="1" noChangeArrowheads="1"/>
          </p:cNvPicPr>
          <p:nvPr/>
        </p:nvPicPr>
        <p:blipFill rotWithShape="1">
          <a:blip r:embed="rId2">
            <a:extLst>
              <a:ext uri="{28A0092B-C50C-407E-A947-70E740481C1C}">
                <a14:useLocalDpi xmlns:a14="http://schemas.microsoft.com/office/drawing/2010/main" val="0"/>
              </a:ext>
            </a:extLst>
          </a:blip>
          <a:srcRect r="12024"/>
          <a:stretch/>
        </p:blipFill>
        <p:spPr bwMode="auto">
          <a:xfrm>
            <a:off x="27424" y="-18280"/>
            <a:ext cx="9081080" cy="687628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1520" y="6536377"/>
            <a:ext cx="7632848"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http://si.wsj.net/public/resources/images/OB-MZ442_0311jq_H_20110311120524.jpg</a:t>
            </a:r>
          </a:p>
        </p:txBody>
      </p:sp>
      <p:sp>
        <p:nvSpPr>
          <p:cNvPr id="6" name="投影片編號版面配置區 5"/>
          <p:cNvSpPr>
            <a:spLocks noGrp="1"/>
          </p:cNvSpPr>
          <p:nvPr>
            <p:ph type="sldNum" sz="quarter" idx="12"/>
          </p:nvPr>
        </p:nvSpPr>
        <p:spPr/>
        <p:txBody>
          <a:bodyPr/>
          <a:lstStyle/>
          <a:p>
            <a:pPr>
              <a:defRPr/>
            </a:pPr>
            <a:fld id="{662836A1-8F47-4F55-B89F-DA9703321D29}" type="slidenum">
              <a:rPr lang="en-US" altLang="zh-TW" smtClean="0"/>
              <a:pPr>
                <a:defRPr/>
              </a:pPr>
              <a:t>19</a:t>
            </a:fld>
            <a:endParaRPr lang="en-US" altLang="zh-TW"/>
          </a:p>
        </p:txBody>
      </p:sp>
    </p:spTree>
    <p:extLst>
      <p:ext uri="{BB962C8B-B14F-4D97-AF65-F5344CB8AC3E}">
        <p14:creationId xmlns:p14="http://schemas.microsoft.com/office/powerpoint/2010/main" val="299879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a:t>
            </a:fld>
            <a:endParaRPr lang="en-US" altLang="zh-TW"/>
          </a:p>
        </p:txBody>
      </p:sp>
      <p:pic>
        <p:nvPicPr>
          <p:cNvPr id="10242" name="Picture 2" descr="japan_quake_25.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57" r="2271"/>
          <a:stretch/>
        </p:blipFill>
        <p:spPr bwMode="auto">
          <a:xfrm>
            <a:off x="35496" y="0"/>
            <a:ext cx="9108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0" y="0"/>
            <a:ext cx="9144000" cy="1200329"/>
          </a:xfrm>
          <a:prstGeom prst="rect">
            <a:avLst/>
          </a:prstGeom>
        </p:spPr>
        <p:txBody>
          <a:bodyPr wrap="square">
            <a:spAutoFit/>
          </a:bodyPr>
          <a:lstStyle/>
          <a:p>
            <a:r>
              <a:rPr lang="en-US" altLang="zh-TW" sz="2400" dirty="0">
                <a:latin typeface="+mn-lt"/>
              </a:rPr>
              <a:t>People gather outside Sendai station after a powerful earthquake hit northern Japan on Friday March 11, 2011. </a:t>
            </a:r>
            <a:r>
              <a:rPr lang="en-US" altLang="zh-TW" sz="2400" b="1" dirty="0">
                <a:latin typeface="+mn-lt"/>
              </a:rPr>
              <a:t>AP / Kyodo News</a:t>
            </a:r>
            <a:r>
              <a:rPr lang="en-US" altLang="zh-TW" sz="2400" dirty="0">
                <a:latin typeface="+mn-lt"/>
              </a:rPr>
              <a:t/>
            </a:r>
            <a:br>
              <a:rPr lang="en-US" altLang="zh-TW" sz="2400" dirty="0">
                <a:latin typeface="+mn-lt"/>
              </a:rPr>
            </a:br>
            <a:endParaRPr lang="en-US" altLang="zh-TW" sz="2400" dirty="0">
              <a:latin typeface="+mn-lt"/>
            </a:endParaRPr>
          </a:p>
        </p:txBody>
      </p:sp>
      <p:sp>
        <p:nvSpPr>
          <p:cNvPr id="6" name="矩形 5"/>
          <p:cNvSpPr/>
          <p:nvPr/>
        </p:nvSpPr>
        <p:spPr>
          <a:xfrm>
            <a:off x="0" y="6581001"/>
            <a:ext cx="9001000" cy="276999"/>
          </a:xfrm>
          <a:prstGeom prst="rect">
            <a:avLst/>
          </a:prstGeom>
        </p:spPr>
        <p:txBody>
          <a:bodyPr wrap="square">
            <a:spAutoFit/>
          </a:bodyPr>
          <a:lstStyle/>
          <a:p>
            <a:r>
              <a:rPr lang="zh-TW" altLang="en-US" sz="1200" dirty="0">
                <a:solidFill>
                  <a:schemeClr val="bg1"/>
                </a:solidFill>
                <a:latin typeface="Times New Roman" panose="02020603050405020304" pitchFamily="18" charset="0"/>
                <a:cs typeface="Times New Roman" panose="02020603050405020304" pitchFamily="18" charset="0"/>
              </a:rPr>
              <a:t>http://blogs.sacbee.com/photos/2011/03/hundreds-killed-in-tsunami-aft.html</a:t>
            </a:r>
          </a:p>
        </p:txBody>
      </p:sp>
    </p:spTree>
    <p:extLst>
      <p:ext uri="{BB962C8B-B14F-4D97-AF65-F5344CB8AC3E}">
        <p14:creationId xmlns:p14="http://schemas.microsoft.com/office/powerpoint/2010/main" val="2075339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20</a:t>
            </a:fld>
            <a:endParaRPr lang="en-US" altLang="zh-TW"/>
          </a:p>
        </p:txBody>
      </p:sp>
      <p:pic>
        <p:nvPicPr>
          <p:cNvPr id="4098" name="Picture 2" descr="http://media.sacbee.com/static/weblogs/photos/images/2011/mar11/japan_quake_sm/japan_quake_33.jpg"/>
          <p:cNvPicPr>
            <a:picLocks noChangeAspect="1" noChangeArrowheads="1"/>
          </p:cNvPicPr>
          <p:nvPr/>
        </p:nvPicPr>
        <p:blipFill rotWithShape="1">
          <a:blip r:embed="rId2">
            <a:extLst>
              <a:ext uri="{28A0092B-C50C-407E-A947-70E740481C1C}">
                <a14:useLocalDpi xmlns:a14="http://schemas.microsoft.com/office/drawing/2010/main" val="0"/>
              </a:ext>
            </a:extLst>
          </a:blip>
          <a:srcRect r="11411"/>
          <a:stretch/>
        </p:blipFill>
        <p:spPr bwMode="auto">
          <a:xfrm>
            <a:off x="1" y="0"/>
            <a:ext cx="9108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23528" y="6581001"/>
            <a:ext cx="7704856"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http://media.sacbee.com/static/weblogs/photos/images/2011/mar11/japan_quake_sm/japan_quake_33.jpg</a:t>
            </a:r>
          </a:p>
        </p:txBody>
      </p:sp>
    </p:spTree>
    <p:extLst>
      <p:ext uri="{BB962C8B-B14F-4D97-AF65-F5344CB8AC3E}">
        <p14:creationId xmlns:p14="http://schemas.microsoft.com/office/powerpoint/2010/main" val="2829530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21</a:t>
            </a:fld>
            <a:endParaRPr lang="en-US" altLang="zh-TW"/>
          </a:p>
        </p:txBody>
      </p:sp>
      <p:pic>
        <p:nvPicPr>
          <p:cNvPr id="7170" name="Picture 2" descr="https://nationalpostcom.files.wordpress.com/2011/03/quake19.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90"/>
          <a:stretch/>
        </p:blipFill>
        <p:spPr bwMode="auto">
          <a:xfrm>
            <a:off x="-36512"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51520" y="6597352"/>
            <a:ext cx="4572000" cy="276999"/>
          </a:xfrm>
          <a:prstGeom prst="rect">
            <a:avLst/>
          </a:prstGeom>
        </p:spPr>
        <p:txBody>
          <a:bodyPr>
            <a:spAutoFit/>
          </a:bodyPr>
          <a:lstStyle/>
          <a:p>
            <a:r>
              <a:rPr lang="zh-TW" altLang="en-US" sz="1200" dirty="0">
                <a:solidFill>
                  <a:schemeClr val="bg1"/>
                </a:solidFill>
                <a:latin typeface="Times New Roman" panose="02020603050405020304" pitchFamily="18" charset="0"/>
                <a:cs typeface="Times New Roman" panose="02020603050405020304" pitchFamily="18" charset="0"/>
              </a:rPr>
              <a:t>https://nationalpostcom.files.wordpress.com/2011/03/quake19.jpg</a:t>
            </a:r>
          </a:p>
        </p:txBody>
      </p:sp>
    </p:spTree>
    <p:extLst>
      <p:ext uri="{BB962C8B-B14F-4D97-AF65-F5344CB8AC3E}">
        <p14:creationId xmlns:p14="http://schemas.microsoft.com/office/powerpoint/2010/main" val="2598822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22</a:t>
            </a:fld>
            <a:endParaRPr lang="en-US" altLang="zh-TW"/>
          </a:p>
        </p:txBody>
      </p:sp>
      <p:pic>
        <p:nvPicPr>
          <p:cNvPr id="26626" name="Picture 2" descr="http://assets.nydailynews.com/polopoly_fs/1.121266!/img/httpImage/image.jpg_gen/derivatives/article_970/alg-tokyo-victims-sleeping-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5" y="732640"/>
            <a:ext cx="9181787" cy="615274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79512" y="6536377"/>
            <a:ext cx="8964488"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http://assets.nydailynews.com/polopoly_fs/1.121266!/img/httpImage/image.jpg_gen/derivatives/article_970/alg-tokyo-victims-sleeping-jpg.jpg</a:t>
            </a:r>
          </a:p>
        </p:txBody>
      </p:sp>
      <p:sp>
        <p:nvSpPr>
          <p:cNvPr id="6" name="矩形 5"/>
          <p:cNvSpPr/>
          <p:nvPr/>
        </p:nvSpPr>
        <p:spPr>
          <a:xfrm>
            <a:off x="251521" y="5715"/>
            <a:ext cx="8916504" cy="757130"/>
          </a:xfrm>
          <a:prstGeom prst="rect">
            <a:avLst/>
          </a:prstGeom>
        </p:spPr>
        <p:txBody>
          <a:bodyPr wrap="square">
            <a:spAutoFit/>
          </a:bodyPr>
          <a:lstStyle/>
          <a:p>
            <a:pPr>
              <a:lnSpc>
                <a:spcPct val="90000"/>
              </a:lnSpc>
            </a:pPr>
            <a:r>
              <a:rPr lang="en-US" altLang="zh-TW" sz="2400" b="1" dirty="0">
                <a:latin typeface="Arial" panose="020B0604020202020204" pitchFamily="34" charset="0"/>
              </a:rPr>
              <a:t>A woman and a child taking shelter at the Tokyo Forum theater in Tokyo sleep on the floor early Saturday morning.</a:t>
            </a:r>
            <a:endParaRPr lang="en-US" altLang="zh-TW" sz="2400" b="1" i="0" dirty="0">
              <a:effectLst/>
              <a:latin typeface="Arial" panose="020B0604020202020204" pitchFamily="34" charset="0"/>
            </a:endParaRPr>
          </a:p>
        </p:txBody>
      </p:sp>
    </p:spTree>
    <p:extLst>
      <p:ext uri="{BB962C8B-B14F-4D97-AF65-F5344CB8AC3E}">
        <p14:creationId xmlns:p14="http://schemas.microsoft.com/office/powerpoint/2010/main" val="3561750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地震的緊急避難</a:t>
            </a:r>
          </a:p>
        </p:txBody>
      </p:sp>
      <p:sp>
        <p:nvSpPr>
          <p:cNvPr id="3" name="內容版面配置區 2"/>
          <p:cNvSpPr>
            <a:spLocks noGrp="1"/>
          </p:cNvSpPr>
          <p:nvPr>
            <p:ph idx="1"/>
          </p:nvPr>
        </p:nvSpPr>
        <p:spPr/>
        <p:txBody>
          <a:bodyPr/>
          <a:lstStyle/>
          <a:p>
            <a:r>
              <a:rPr lang="zh-TW" altLang="en-US" dirty="0" smtClean="0"/>
              <a:t>居民會因為什麼原因而撤離原住處外</a:t>
            </a:r>
            <a:endParaRPr lang="en-US" altLang="zh-TW" dirty="0" smtClean="0"/>
          </a:p>
          <a:p>
            <a:pPr lvl="1"/>
            <a:r>
              <a:rPr lang="zh-TW" altLang="en-US" dirty="0" smtClean="0">
                <a:solidFill>
                  <a:srgbClr val="FF0000"/>
                </a:solidFill>
              </a:rPr>
              <a:t>房屋損毀</a:t>
            </a:r>
            <a:endParaRPr lang="en-US" altLang="zh-TW" dirty="0" smtClean="0">
              <a:solidFill>
                <a:srgbClr val="FF0000"/>
              </a:solidFill>
            </a:endParaRPr>
          </a:p>
          <a:p>
            <a:pPr lvl="1"/>
            <a:r>
              <a:rPr lang="zh-TW" altLang="en-US" dirty="0" smtClean="0"/>
              <a:t>水、電、燃氣等</a:t>
            </a:r>
            <a:r>
              <a:rPr lang="zh-TW" altLang="en-US" dirty="0" smtClean="0">
                <a:solidFill>
                  <a:srgbClr val="FF0000"/>
                </a:solidFill>
              </a:rPr>
              <a:t>公用設備失效</a:t>
            </a:r>
            <a:endParaRPr lang="en-US" altLang="zh-TW" dirty="0" smtClean="0">
              <a:solidFill>
                <a:srgbClr val="FF0000"/>
              </a:solidFill>
            </a:endParaRPr>
          </a:p>
          <a:p>
            <a:pPr lvl="1"/>
            <a:r>
              <a:rPr lang="zh-TW" altLang="en-US" dirty="0" smtClean="0"/>
              <a:t>因</a:t>
            </a:r>
            <a:r>
              <a:rPr lang="zh-TW" altLang="en-US" dirty="0"/>
              <a:t>後續到來的</a:t>
            </a:r>
            <a:r>
              <a:rPr lang="zh-TW" altLang="en-US" dirty="0">
                <a:solidFill>
                  <a:srgbClr val="FF0000"/>
                </a:solidFill>
              </a:rPr>
              <a:t>次生災害</a:t>
            </a:r>
            <a:r>
              <a:rPr lang="zh-TW" altLang="en-US" dirty="0"/>
              <a:t>而避難，如</a:t>
            </a:r>
            <a:r>
              <a:rPr lang="zh-TW" altLang="en-US" dirty="0" smtClean="0"/>
              <a:t>海嘯、火災</a:t>
            </a:r>
            <a:endParaRPr lang="zh-TW" altLang="en-US" dirty="0"/>
          </a:p>
          <a:p>
            <a:pPr lvl="1"/>
            <a:r>
              <a:rPr lang="zh-TW" altLang="en-US" dirty="0" smtClean="0"/>
              <a:t>對</a:t>
            </a:r>
            <a:r>
              <a:rPr lang="zh-TW" altLang="en-US" dirty="0" smtClean="0">
                <a:solidFill>
                  <a:srgbClr val="FF0000"/>
                </a:solidFill>
              </a:rPr>
              <a:t>餘震</a:t>
            </a:r>
            <a:r>
              <a:rPr lang="zh-TW" altLang="en-US" dirty="0" smtClean="0"/>
              <a:t>的擔憂</a:t>
            </a:r>
            <a:endParaRPr lang="en-US" altLang="zh-TW" dirty="0" smtClean="0"/>
          </a:p>
          <a:p>
            <a:pPr lvl="2"/>
            <a:r>
              <a:rPr lang="zh-TW" altLang="en-US" dirty="0" smtClean="0"/>
              <a:t>天候</a:t>
            </a:r>
            <a:endParaRPr lang="en-US" altLang="zh-TW" dirty="0" smtClean="0"/>
          </a:p>
          <a:p>
            <a:pPr lvl="2"/>
            <a:r>
              <a:rPr lang="zh-TW" altLang="en-US" dirty="0" smtClean="0"/>
              <a:t>不確認住宅的安全狀況</a:t>
            </a:r>
            <a:endParaRPr lang="en-US" altLang="zh-TW" dirty="0" smtClean="0"/>
          </a:p>
          <a:p>
            <a:pPr lvl="2"/>
            <a:r>
              <a:rPr lang="zh-TW" altLang="en-US" dirty="0" smtClean="0"/>
              <a:t>即便住宅結構安全，但區域房屋損毀普遍</a:t>
            </a:r>
            <a:endParaRPr lang="en-US" altLang="zh-TW" dirty="0"/>
          </a:p>
          <a:p>
            <a:pPr lvl="1"/>
            <a:endParaRPr lang="zh-TW" altLang="en-US" dirty="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23</a:t>
            </a:fld>
            <a:endParaRPr lang="en-US" altLang="zh-TW"/>
          </a:p>
        </p:txBody>
      </p:sp>
    </p:spTree>
    <p:extLst>
      <p:ext uri="{BB962C8B-B14F-4D97-AF65-F5344CB8AC3E}">
        <p14:creationId xmlns:p14="http://schemas.microsoft.com/office/powerpoint/2010/main" val="223299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zh-TW" altLang="en-US" dirty="0"/>
              <a:t>地震的緊急</a:t>
            </a:r>
            <a:r>
              <a:rPr lang="zh-TW" altLang="en-US" dirty="0" smtClean="0"/>
              <a:t>避難</a:t>
            </a:r>
            <a:r>
              <a:rPr lang="en-US" altLang="zh-TW" dirty="0" smtClean="0"/>
              <a:t>—</a:t>
            </a:r>
            <a:r>
              <a:rPr lang="zh-TW" altLang="en-US" dirty="0" smtClean="0"/>
              <a:t>美國經驗</a:t>
            </a:r>
            <a:endParaRPr lang="en-US" altLang="zh-TW" dirty="0"/>
          </a:p>
        </p:txBody>
      </p:sp>
      <p:sp>
        <p:nvSpPr>
          <p:cNvPr id="24579" name="Rectangle 3"/>
          <p:cNvSpPr>
            <a:spLocks noGrp="1" noChangeArrowheads="1"/>
          </p:cNvSpPr>
          <p:nvPr>
            <p:ph idx="1"/>
          </p:nvPr>
        </p:nvSpPr>
        <p:spPr>
          <a:xfrm>
            <a:off x="457200" y="1600200"/>
            <a:ext cx="8229600" cy="5213176"/>
          </a:xfrm>
        </p:spPr>
        <p:txBody>
          <a:bodyPr/>
          <a:lstStyle/>
          <a:p>
            <a:pPr>
              <a:lnSpc>
                <a:spcPct val="90000"/>
              </a:lnSpc>
            </a:pPr>
            <a:r>
              <a:rPr lang="zh-TW" altLang="en-US" dirty="0" smtClean="0"/>
              <a:t>北嶺地震</a:t>
            </a:r>
            <a:endParaRPr lang="en-US" altLang="zh-TW" dirty="0" smtClean="0"/>
          </a:p>
          <a:p>
            <a:pPr lvl="1">
              <a:lnSpc>
                <a:spcPct val="90000"/>
              </a:lnSpc>
            </a:pPr>
            <a:r>
              <a:rPr lang="zh-TW" altLang="en-US" dirty="0" smtClean="0"/>
              <a:t>洛杉磯地區，</a:t>
            </a:r>
            <a:r>
              <a:rPr lang="en-US" altLang="zh-TW" dirty="0" smtClean="0"/>
              <a:t>1994/1/17</a:t>
            </a:r>
            <a:endParaRPr lang="en-US" altLang="zh-TW" dirty="0"/>
          </a:p>
          <a:p>
            <a:pPr lvl="1">
              <a:lnSpc>
                <a:spcPct val="90000"/>
              </a:lnSpc>
            </a:pPr>
            <a:r>
              <a:rPr lang="en-US" altLang="zh-TW" dirty="0"/>
              <a:t>M= 6.7</a:t>
            </a:r>
          </a:p>
          <a:p>
            <a:pPr>
              <a:lnSpc>
                <a:spcPct val="90000"/>
              </a:lnSpc>
            </a:pPr>
            <a:r>
              <a:rPr lang="zh-TW" altLang="en-US" dirty="0" smtClean="0"/>
              <a:t>房屋損毀狀況</a:t>
            </a:r>
            <a:endParaRPr lang="en-US" altLang="zh-TW" dirty="0"/>
          </a:p>
          <a:p>
            <a:pPr lvl="1">
              <a:lnSpc>
                <a:spcPct val="90000"/>
              </a:lnSpc>
            </a:pPr>
            <a:r>
              <a:rPr lang="en-US" altLang="zh-TW" dirty="0" smtClean="0"/>
              <a:t>11.4</a:t>
            </a:r>
            <a:r>
              <a:rPr lang="zh-TW" altLang="en-US" dirty="0" smtClean="0"/>
              <a:t>萬戶受損</a:t>
            </a:r>
            <a:endParaRPr lang="en-US" altLang="zh-TW" dirty="0"/>
          </a:p>
          <a:p>
            <a:pPr lvl="1">
              <a:lnSpc>
                <a:spcPct val="90000"/>
              </a:lnSpc>
            </a:pPr>
            <a:r>
              <a:rPr lang="zh-TW" altLang="en-US" dirty="0" smtClean="0"/>
              <a:t>洛杉磯郡</a:t>
            </a:r>
            <a:r>
              <a:rPr lang="en-US" altLang="zh-TW" dirty="0" smtClean="0"/>
              <a:t>: 1878</a:t>
            </a:r>
            <a:r>
              <a:rPr lang="zh-TW" altLang="en-US" dirty="0" smtClean="0"/>
              <a:t>戶紅標，</a:t>
            </a:r>
            <a:r>
              <a:rPr lang="en-US" altLang="zh-TW" dirty="0" smtClean="0"/>
              <a:t>8495</a:t>
            </a:r>
            <a:r>
              <a:rPr lang="zh-TW" altLang="en-US" dirty="0" smtClean="0"/>
              <a:t>戶黃標，</a:t>
            </a:r>
            <a:r>
              <a:rPr lang="en-US" altLang="zh-TW" dirty="0" smtClean="0"/>
              <a:t>78,983</a:t>
            </a:r>
            <a:r>
              <a:rPr lang="zh-TW" altLang="en-US" dirty="0" smtClean="0"/>
              <a:t>戶綠標 </a:t>
            </a:r>
            <a:endParaRPr lang="en-US" altLang="zh-TW" dirty="0" smtClean="0"/>
          </a:p>
          <a:p>
            <a:pPr lvl="1">
              <a:lnSpc>
                <a:spcPct val="90000"/>
              </a:lnSpc>
            </a:pPr>
            <a:r>
              <a:rPr lang="en-US" altLang="zh-TW" dirty="0" smtClean="0"/>
              <a:t>88,000</a:t>
            </a:r>
            <a:r>
              <a:rPr lang="zh-TW" altLang="en-US" dirty="0" smtClean="0"/>
              <a:t>人離家</a:t>
            </a:r>
            <a:endParaRPr lang="en-US" altLang="zh-TW" dirty="0" smtClean="0"/>
          </a:p>
          <a:p>
            <a:pPr lvl="2">
              <a:lnSpc>
                <a:spcPct val="90000"/>
              </a:lnSpc>
            </a:pPr>
            <a:r>
              <a:rPr lang="zh-TW" altLang="en-US" dirty="0" smtClean="0"/>
              <a:t>多數選擇</a:t>
            </a:r>
            <a:r>
              <a:rPr lang="zh-TW" altLang="en-US" dirty="0" smtClean="0">
                <a:solidFill>
                  <a:srgbClr val="FF0000"/>
                </a:solidFill>
              </a:rPr>
              <a:t>室內空間</a:t>
            </a:r>
            <a:r>
              <a:rPr lang="en-US" altLang="zh-TW" dirty="0" smtClean="0"/>
              <a:t>—</a:t>
            </a:r>
            <a:r>
              <a:rPr lang="zh-TW" altLang="en-US" dirty="0" smtClean="0"/>
              <a:t>依親、旅館、室內收容場所等</a:t>
            </a:r>
            <a:endParaRPr lang="en-US" altLang="zh-TW" dirty="0"/>
          </a:p>
          <a:p>
            <a:pPr lvl="1">
              <a:lnSpc>
                <a:spcPct val="90000"/>
              </a:lnSpc>
            </a:pPr>
            <a:r>
              <a:rPr lang="en-US" altLang="zh-TW" dirty="0" smtClean="0"/>
              <a:t>20,000</a:t>
            </a:r>
            <a:r>
              <a:rPr lang="zh-TW" altLang="en-US" dirty="0" smtClean="0"/>
              <a:t>選擇</a:t>
            </a:r>
            <a:r>
              <a:rPr lang="zh-TW" altLang="en-US" dirty="0" smtClean="0">
                <a:solidFill>
                  <a:srgbClr val="FF0000"/>
                </a:solidFill>
              </a:rPr>
              <a:t>在家門前或公園避難</a:t>
            </a:r>
            <a:endParaRPr lang="en-US" altLang="zh-TW" dirty="0">
              <a:solidFill>
                <a:srgbClr val="FF0000"/>
              </a:solidFill>
            </a:endParaRP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24</a:t>
            </a:fld>
            <a:endParaRPr lang="en-US" altLang="zh-TW"/>
          </a:p>
        </p:txBody>
      </p:sp>
    </p:spTree>
    <p:extLst>
      <p:ext uri="{BB962C8B-B14F-4D97-AF65-F5344CB8AC3E}">
        <p14:creationId xmlns:p14="http://schemas.microsoft.com/office/powerpoint/2010/main" val="2032607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地震的緊急避難</a:t>
            </a:r>
            <a:r>
              <a:rPr lang="en-US" altLang="zh-TW" dirty="0" smtClean="0"/>
              <a:t>—</a:t>
            </a:r>
            <a:r>
              <a:rPr lang="zh-TW" altLang="en-US" dirty="0" smtClean="0"/>
              <a:t>集集地震</a:t>
            </a:r>
            <a:r>
              <a:rPr lang="zh-TW" altLang="en-US" dirty="0"/>
              <a:t>經驗</a:t>
            </a:r>
          </a:p>
        </p:txBody>
      </p:sp>
      <p:sp>
        <p:nvSpPr>
          <p:cNvPr id="3" name="內容版面配置區 2"/>
          <p:cNvSpPr>
            <a:spLocks noGrp="1"/>
          </p:cNvSpPr>
          <p:nvPr>
            <p:ph idx="1"/>
          </p:nvPr>
        </p:nvSpPr>
        <p:spPr>
          <a:xfrm>
            <a:off x="457200" y="1600200"/>
            <a:ext cx="8229600" cy="5141168"/>
          </a:xfrm>
        </p:spPr>
        <p:txBody>
          <a:bodyPr>
            <a:normAutofit/>
          </a:bodyPr>
          <a:lstStyle/>
          <a:p>
            <a:r>
              <a:rPr lang="zh-TW" altLang="en-US" dirty="0"/>
              <a:t>緊急避難</a:t>
            </a:r>
          </a:p>
          <a:p>
            <a:pPr lvl="1"/>
            <a:r>
              <a:rPr lang="zh-TW" altLang="en-US" dirty="0"/>
              <a:t>災害發生至約半日，為</a:t>
            </a:r>
            <a:r>
              <a:rPr lang="zh-TW" altLang="en-US" dirty="0" smtClean="0"/>
              <a:t>自發性</a:t>
            </a:r>
            <a:endParaRPr lang="en-US" altLang="zh-TW" dirty="0" smtClean="0"/>
          </a:p>
          <a:p>
            <a:pPr lvl="1"/>
            <a:r>
              <a:rPr lang="zh-TW" altLang="en-US" dirty="0" smtClean="0"/>
              <a:t>居民</a:t>
            </a:r>
            <a:r>
              <a:rPr lang="zh-TW" altLang="en-US" dirty="0"/>
              <a:t>以原</a:t>
            </a:r>
            <a:r>
              <a:rPr lang="zh-TW" altLang="en-US" dirty="0">
                <a:solidFill>
                  <a:srgbClr val="FF0000"/>
                </a:solidFill>
              </a:rPr>
              <a:t>住宅前的</a:t>
            </a:r>
            <a:r>
              <a:rPr lang="zh-TW" altLang="en-US" dirty="0" smtClean="0">
                <a:solidFill>
                  <a:srgbClr val="FF0000"/>
                </a:solidFill>
              </a:rPr>
              <a:t>道路、空地</a:t>
            </a:r>
            <a:r>
              <a:rPr lang="zh-TW" altLang="en-US" dirty="0" smtClean="0"/>
              <a:t>為</a:t>
            </a:r>
            <a:r>
              <a:rPr lang="zh-TW" altLang="en-US" dirty="0"/>
              <a:t>緊急避難空間</a:t>
            </a:r>
          </a:p>
          <a:p>
            <a:pPr lvl="2"/>
            <a:r>
              <a:rPr lang="zh-TW" altLang="en-US" dirty="0"/>
              <a:t>避免餘震、搶救房屋內重要物品、確保不被</a:t>
            </a:r>
            <a:r>
              <a:rPr lang="zh-TW" altLang="en-US" dirty="0">
                <a:solidFill>
                  <a:srgbClr val="FF0000"/>
                </a:solidFill>
              </a:rPr>
              <a:t>闖空門</a:t>
            </a:r>
          </a:p>
          <a:p>
            <a:pPr lvl="2"/>
            <a:r>
              <a:rPr kumimoji="0" lang="zh-TW" altLang="en-US" dirty="0"/>
              <a:t>和親友討論</a:t>
            </a:r>
            <a:r>
              <a:rPr kumimoji="0" lang="zh-TW" altLang="en-US" dirty="0">
                <a:solidFill>
                  <a:srgbClr val="FF0000"/>
                </a:solidFill>
              </a:rPr>
              <a:t>下一階段避難</a:t>
            </a:r>
            <a:r>
              <a:rPr kumimoji="0" lang="zh-TW" altLang="en-US" dirty="0" smtClean="0">
                <a:solidFill>
                  <a:srgbClr val="FF0000"/>
                </a:solidFill>
              </a:rPr>
              <a:t>地點</a:t>
            </a:r>
            <a:endParaRPr kumimoji="0" lang="en-US" altLang="zh-TW" dirty="0" smtClean="0">
              <a:solidFill>
                <a:srgbClr val="FF0000"/>
              </a:solidFill>
            </a:endParaRPr>
          </a:p>
          <a:p>
            <a:pPr lvl="2"/>
            <a:endParaRPr kumimoji="0" lang="en-US" altLang="zh-TW" dirty="0" smtClean="0"/>
          </a:p>
          <a:p>
            <a:r>
              <a:rPr kumimoji="0" lang="zh-TW" altLang="en-US" dirty="0" smtClean="0"/>
              <a:t>整體而言，地震的緊急避難行為具</a:t>
            </a:r>
            <a:r>
              <a:rPr kumimoji="0" lang="zh-TW" altLang="en-US" dirty="0" smtClean="0">
                <a:solidFill>
                  <a:srgbClr val="FF0000"/>
                </a:solidFill>
              </a:rPr>
              <a:t>隨機、自發</a:t>
            </a:r>
            <a:r>
              <a:rPr kumimoji="0" lang="zh-TW" altLang="en-US" dirty="0" smtClean="0"/>
              <a:t>特性</a:t>
            </a:r>
            <a:endParaRPr kumimoji="0" lang="en-US" altLang="zh-TW" dirty="0" smtClean="0"/>
          </a:p>
          <a:p>
            <a:r>
              <a:rPr kumimoji="0" lang="zh-TW" altLang="en-US" dirty="0" smtClean="0"/>
              <a:t>自發</a:t>
            </a:r>
            <a:r>
              <a:rPr kumimoji="0" lang="en-US" altLang="zh-TW" dirty="0" smtClean="0">
                <a:sym typeface="Wingdings" panose="05000000000000000000" pitchFamily="2" charset="2"/>
              </a:rPr>
              <a:t></a:t>
            </a:r>
            <a:r>
              <a:rPr kumimoji="0" lang="zh-TW" altLang="en-US" dirty="0" smtClean="0">
                <a:sym typeface="Wingdings" panose="05000000000000000000" pitchFamily="2" charset="2"/>
              </a:rPr>
              <a:t>政府預先的規劃如何與居民的災害因應接軌？</a:t>
            </a:r>
            <a:endParaRPr kumimoji="0" lang="zh-TW" altLang="en-US" dirty="0"/>
          </a:p>
          <a:p>
            <a:endParaRPr lang="zh-TW" altLang="en-US" dirty="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25</a:t>
            </a:fld>
            <a:endParaRPr lang="en-US" altLang="zh-TW"/>
          </a:p>
        </p:txBody>
      </p:sp>
    </p:spTree>
    <p:extLst>
      <p:ext uri="{BB962C8B-B14F-4D97-AF65-F5344CB8AC3E}">
        <p14:creationId xmlns:p14="http://schemas.microsoft.com/office/powerpoint/2010/main" val="2955056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26</a:t>
            </a:fld>
            <a:endParaRPr lang="en-US" altLang="zh-TW"/>
          </a:p>
        </p:txBody>
      </p:sp>
      <p:pic>
        <p:nvPicPr>
          <p:cNvPr id="33794" name="Picture 2" descr="https://upload.wikimedia.org/wikipedia/commons/8/81/DC_earthquake_evacuation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2" y="0"/>
            <a:ext cx="9122041" cy="681337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5496" y="6536377"/>
            <a:ext cx="6447906" cy="276999"/>
          </a:xfrm>
          <a:prstGeom prst="rect">
            <a:avLst/>
          </a:prstGeom>
        </p:spPr>
        <p:txBody>
          <a:bodyPr wrap="square">
            <a:spAutoFit/>
          </a:bodyPr>
          <a:lstStyle/>
          <a:p>
            <a:r>
              <a:rPr lang="zh-TW" altLang="en-US" sz="1200" dirty="0">
                <a:solidFill>
                  <a:schemeClr val="bg1"/>
                </a:solidFill>
                <a:latin typeface="Times New Roman" panose="02020603050405020304" pitchFamily="18" charset="0"/>
                <a:cs typeface="Times New Roman" panose="02020603050405020304" pitchFamily="18" charset="0"/>
              </a:rPr>
              <a:t>https://upload.wikimedia.org/wikipedia/commons/8/81/DC_earthquake_evacuation_2011.jpg</a:t>
            </a:r>
          </a:p>
        </p:txBody>
      </p:sp>
      <p:sp>
        <p:nvSpPr>
          <p:cNvPr id="6" name="矩形 5"/>
          <p:cNvSpPr/>
          <p:nvPr/>
        </p:nvSpPr>
        <p:spPr>
          <a:xfrm>
            <a:off x="-3698" y="-39476"/>
            <a:ext cx="8896178" cy="1200329"/>
          </a:xfrm>
          <a:prstGeom prst="rect">
            <a:avLst/>
          </a:prstGeom>
        </p:spPr>
        <p:txBody>
          <a:bodyPr wrap="square">
            <a:spAutoFit/>
          </a:bodyPr>
          <a:lstStyle/>
          <a:p>
            <a:r>
              <a:rPr lang="en-US" altLang="zh-TW" sz="2400" dirty="0">
                <a:solidFill>
                  <a:schemeClr val="bg1"/>
                </a:solidFill>
                <a:latin typeface="+mn-lt"/>
              </a:rPr>
              <a:t>Federal employees evacuate buildings at 13th at and C Street in Washington, DC as a result of a 5.8 earthquake that hit about 1:50PM EST on Tuesday, August 23, 2011. </a:t>
            </a:r>
            <a:r>
              <a:rPr lang="en-US" altLang="zh-TW" sz="1600" dirty="0">
                <a:solidFill>
                  <a:schemeClr val="bg1"/>
                </a:solidFill>
                <a:latin typeface="+mn-lt"/>
              </a:rPr>
              <a:t>USDA photo by Lance Cheung.</a:t>
            </a:r>
            <a:endParaRPr lang="zh-TW" altLang="en-US" sz="2400" dirty="0">
              <a:solidFill>
                <a:schemeClr val="bg1"/>
              </a:solidFill>
              <a:latin typeface="+mn-lt"/>
            </a:endParaRPr>
          </a:p>
        </p:txBody>
      </p:sp>
    </p:spTree>
    <p:extLst>
      <p:ext uri="{BB962C8B-B14F-4D97-AF65-F5344CB8AC3E}">
        <p14:creationId xmlns:p14="http://schemas.microsoft.com/office/powerpoint/2010/main" val="1402869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27</a:t>
            </a:fld>
            <a:endParaRPr lang="en-US" altLang="zh-TW"/>
          </a:p>
        </p:txBody>
      </p:sp>
      <p:pic>
        <p:nvPicPr>
          <p:cNvPr id="34818" name="Picture 2" descr="Residents run after tsunami warning in Natori City, Miyagi prefecture, Japan - 14 March 2011"/>
          <p:cNvPicPr>
            <a:picLocks noChangeAspect="1" noChangeArrowheads="1"/>
          </p:cNvPicPr>
          <p:nvPr/>
        </p:nvPicPr>
        <p:blipFill rotWithShape="1">
          <a:blip r:embed="rId3">
            <a:extLst>
              <a:ext uri="{28A0092B-C50C-407E-A947-70E740481C1C}">
                <a14:useLocalDpi xmlns:a14="http://schemas.microsoft.com/office/drawing/2010/main" val="0"/>
              </a:ext>
            </a:extLst>
          </a:blip>
          <a:srcRect l="9449" t="141" r="15843" b="-141"/>
          <a:stretch/>
        </p:blipFill>
        <p:spPr bwMode="auto">
          <a:xfrm>
            <a:off x="0" y="0"/>
            <a:ext cx="9108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5496" y="116631"/>
            <a:ext cx="9073008" cy="1200329"/>
          </a:xfrm>
          <a:prstGeom prst="rect">
            <a:avLst/>
          </a:prstGeom>
        </p:spPr>
        <p:txBody>
          <a:bodyPr wrap="square">
            <a:spAutoFit/>
          </a:bodyPr>
          <a:lstStyle/>
          <a:p>
            <a:r>
              <a:rPr lang="en-US" altLang="zh-TW" sz="2400" dirty="0">
                <a:latin typeface="+mn-lt"/>
              </a:rPr>
              <a:t>Residents in the north-east part of Japan affected by the disaster are understandably jittery. Here, people run for high ground after a tsunami warning is sounded in Natori city.</a:t>
            </a:r>
          </a:p>
        </p:txBody>
      </p:sp>
      <p:sp>
        <p:nvSpPr>
          <p:cNvPr id="7" name="矩形 6"/>
          <p:cNvSpPr/>
          <p:nvPr/>
        </p:nvSpPr>
        <p:spPr>
          <a:xfrm>
            <a:off x="72008" y="6525344"/>
            <a:ext cx="4572000" cy="276999"/>
          </a:xfrm>
          <a:prstGeom prst="rect">
            <a:avLst/>
          </a:prstGeom>
        </p:spPr>
        <p:txBody>
          <a:bodyPr>
            <a:spAutoFit/>
          </a:bodyPr>
          <a:lstStyle/>
          <a:p>
            <a:r>
              <a:rPr lang="zh-TW" altLang="en-US" sz="1200" dirty="0">
                <a:latin typeface="Times New Roman" panose="02020603050405020304" pitchFamily="18" charset="0"/>
                <a:cs typeface="Times New Roman" panose="02020603050405020304" pitchFamily="18" charset="0"/>
              </a:rPr>
              <a:t>http://www.bbc.co.uk/news/world-12729784</a:t>
            </a:r>
          </a:p>
        </p:txBody>
      </p:sp>
    </p:spTree>
    <p:extLst>
      <p:ext uri="{BB962C8B-B14F-4D97-AF65-F5344CB8AC3E}">
        <p14:creationId xmlns:p14="http://schemas.microsoft.com/office/powerpoint/2010/main" val="2801792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28</a:t>
            </a:fld>
            <a:endParaRPr lang="en-US" altLang="zh-TW"/>
          </a:p>
        </p:txBody>
      </p:sp>
      <p:pic>
        <p:nvPicPr>
          <p:cNvPr id="35844" name="Picture 4" descr="http://vintageprintable.swivelchairmedia.com/wp-content/uploads/2011/04/Disaster-Earthquake-San-Francisco-1906-Union-Square-before-fire-1024x7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4624"/>
            <a:ext cx="8383182" cy="644293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79512" y="6381328"/>
            <a:ext cx="8995250" cy="461665"/>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http://vintageprintable.swivelchairmedia.com/wp-content/uploads/2011/04/Disaster-Earthquake-San-Francisco-1906-Union-Square-before-fire-1024x787.jpg</a:t>
            </a:r>
          </a:p>
        </p:txBody>
      </p:sp>
    </p:spTree>
    <p:extLst>
      <p:ext uri="{BB962C8B-B14F-4D97-AF65-F5344CB8AC3E}">
        <p14:creationId xmlns:p14="http://schemas.microsoft.com/office/powerpoint/2010/main" val="253490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地震的臨時安置</a:t>
            </a:r>
          </a:p>
        </p:txBody>
      </p:sp>
      <p:sp>
        <p:nvSpPr>
          <p:cNvPr id="3" name="內容版面配置區 2"/>
          <p:cNvSpPr>
            <a:spLocks noGrp="1"/>
          </p:cNvSpPr>
          <p:nvPr>
            <p:ph idx="1"/>
          </p:nvPr>
        </p:nvSpPr>
        <p:spPr/>
        <p:txBody>
          <a:bodyPr>
            <a:normAutofit/>
          </a:bodyPr>
          <a:lstStyle/>
          <a:p>
            <a:r>
              <a:rPr lang="zh-TW" altLang="en-US" dirty="0">
                <a:solidFill>
                  <a:srgbClr val="FF0000"/>
                </a:solidFill>
              </a:rPr>
              <a:t>全半倒</a:t>
            </a:r>
            <a:r>
              <a:rPr lang="zh-TW" altLang="en-US" dirty="0"/>
              <a:t>、尚待建物</a:t>
            </a:r>
            <a:r>
              <a:rPr lang="zh-TW" altLang="en-US" dirty="0">
                <a:solidFill>
                  <a:srgbClr val="FF0000"/>
                </a:solidFill>
              </a:rPr>
              <a:t>安全評估</a:t>
            </a:r>
            <a:r>
              <a:rPr lang="en-US" altLang="zh-TW" dirty="0"/>
              <a:t>(</a:t>
            </a:r>
            <a:r>
              <a:rPr lang="zh-TW" altLang="en-US" dirty="0"/>
              <a:t>及有餘震擔憂</a:t>
            </a:r>
            <a:r>
              <a:rPr lang="en-US" altLang="zh-TW" dirty="0"/>
              <a:t>)</a:t>
            </a:r>
          </a:p>
          <a:p>
            <a:r>
              <a:rPr lang="zh-TW" altLang="en-US" dirty="0"/>
              <a:t>須另覓</a:t>
            </a:r>
            <a:r>
              <a:rPr lang="zh-TW" altLang="en-US" dirty="0">
                <a:solidFill>
                  <a:srgbClr val="FF0000"/>
                </a:solidFill>
              </a:rPr>
              <a:t>居住條件</a:t>
            </a:r>
            <a:r>
              <a:rPr lang="zh-TW" altLang="en-US" dirty="0"/>
              <a:t>稍好的環境暫時居住</a:t>
            </a:r>
          </a:p>
          <a:p>
            <a:r>
              <a:rPr lang="zh-TW" altLang="en-US" dirty="0" smtClean="0"/>
              <a:t>建築物評估</a:t>
            </a:r>
            <a:r>
              <a:rPr lang="zh-TW" altLang="en-US" dirty="0" smtClean="0">
                <a:solidFill>
                  <a:srgbClr val="FF0000"/>
                </a:solidFill>
              </a:rPr>
              <a:t>不宜企圖一次到</a:t>
            </a:r>
            <a:r>
              <a:rPr lang="zh-TW" altLang="en-US" dirty="0">
                <a:solidFill>
                  <a:srgbClr val="FF0000"/>
                </a:solidFill>
              </a:rPr>
              <a:t>位</a:t>
            </a:r>
            <a:endParaRPr lang="en-US" altLang="zh-TW" dirty="0" smtClean="0">
              <a:solidFill>
                <a:srgbClr val="FF0000"/>
              </a:solidFill>
            </a:endParaRPr>
          </a:p>
          <a:p>
            <a:pPr lvl="1"/>
            <a:r>
              <a:rPr lang="zh-TW" altLang="en-US" dirty="0" smtClean="0"/>
              <a:t>快速</a:t>
            </a:r>
            <a:r>
              <a:rPr lang="zh-TW" altLang="en-US" dirty="0"/>
              <a:t>評估→</a:t>
            </a:r>
            <a:r>
              <a:rPr lang="zh-TW" altLang="en-US" dirty="0">
                <a:solidFill>
                  <a:srgbClr val="FF0000"/>
                </a:solidFill>
              </a:rPr>
              <a:t>搜救</a:t>
            </a:r>
          </a:p>
          <a:p>
            <a:pPr lvl="1"/>
            <a:r>
              <a:rPr lang="zh-TW" altLang="en-US" dirty="0"/>
              <a:t>初步評估→居住</a:t>
            </a:r>
            <a:r>
              <a:rPr lang="zh-TW" altLang="en-US" dirty="0">
                <a:solidFill>
                  <a:srgbClr val="FF0000"/>
                </a:solidFill>
              </a:rPr>
              <a:t>安全</a:t>
            </a:r>
            <a:r>
              <a:rPr lang="zh-TW" altLang="en-US" dirty="0"/>
              <a:t>性</a:t>
            </a:r>
          </a:p>
          <a:p>
            <a:pPr lvl="1"/>
            <a:r>
              <a:rPr lang="zh-TW" altLang="en-US" dirty="0"/>
              <a:t>現地評估→</a:t>
            </a:r>
            <a:r>
              <a:rPr lang="zh-TW" altLang="en-US" dirty="0">
                <a:solidFill>
                  <a:srgbClr val="FF0000"/>
                </a:solidFill>
              </a:rPr>
              <a:t>財務損失</a:t>
            </a:r>
            <a:r>
              <a:rPr lang="zh-TW" altLang="en-US" dirty="0" smtClean="0"/>
              <a:t>評估                                   、保險</a:t>
            </a:r>
            <a:endParaRPr lang="en-US" altLang="zh-TW" dirty="0" smtClean="0"/>
          </a:p>
          <a:p>
            <a:pPr lvl="2"/>
            <a:r>
              <a:rPr lang="zh-TW" altLang="en-US" dirty="0"/>
              <a:t>住屋全</a:t>
            </a:r>
            <a:r>
              <a:rPr lang="zh-TW" altLang="en-US" dirty="0" smtClean="0"/>
              <a:t>倒</a:t>
            </a:r>
            <a:endParaRPr lang="en-US" altLang="zh-TW" dirty="0" smtClean="0"/>
          </a:p>
          <a:p>
            <a:pPr lvl="2"/>
            <a:r>
              <a:rPr lang="zh-TW" altLang="en-US" dirty="0" smtClean="0"/>
              <a:t>住</a:t>
            </a:r>
            <a:r>
              <a:rPr lang="zh-TW" altLang="en-US" dirty="0"/>
              <a:t>屋半</a:t>
            </a:r>
            <a:r>
              <a:rPr lang="zh-TW" altLang="en-US" dirty="0" smtClean="0"/>
              <a:t>倒</a:t>
            </a:r>
            <a:endParaRPr lang="zh-TW" altLang="en-US" dirty="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29</a:t>
            </a:fld>
            <a:endParaRPr lang="en-US" altLang="zh-TW"/>
          </a:p>
        </p:txBody>
      </p:sp>
      <p:pic>
        <p:nvPicPr>
          <p:cNvPr id="5" name="圖片 4"/>
          <p:cNvPicPr>
            <a:picLocks noChangeAspect="1"/>
          </p:cNvPicPr>
          <p:nvPr/>
        </p:nvPicPr>
        <p:blipFill rotWithShape="1">
          <a:blip r:embed="rId2"/>
          <a:srcRect l="21850" t="16679" r="23472" b="22700"/>
          <a:stretch/>
        </p:blipFill>
        <p:spPr>
          <a:xfrm>
            <a:off x="5220072" y="3740299"/>
            <a:ext cx="3654152" cy="2700896"/>
          </a:xfrm>
          <a:prstGeom prst="rect">
            <a:avLst/>
          </a:prstGeom>
        </p:spPr>
      </p:pic>
      <p:sp>
        <p:nvSpPr>
          <p:cNvPr id="6" name="矩形 5"/>
          <p:cNvSpPr/>
          <p:nvPr/>
        </p:nvSpPr>
        <p:spPr>
          <a:xfrm>
            <a:off x="179512" y="6596941"/>
            <a:ext cx="4572000" cy="276999"/>
          </a:xfrm>
          <a:prstGeom prst="rect">
            <a:avLst/>
          </a:prstGeom>
        </p:spPr>
        <p:txBody>
          <a:bodyPr>
            <a:spAutoFit/>
          </a:bodyPr>
          <a:lstStyle/>
          <a:p>
            <a:r>
              <a:rPr lang="zh-TW" altLang="en-US" sz="1200">
                <a:latin typeface="Times New Roman" panose="02020603050405020304" pitchFamily="18" charset="0"/>
                <a:cs typeface="Times New Roman" panose="02020603050405020304" pitchFamily="18" charset="0"/>
              </a:rPr>
              <a:t>http://www.taiwan921.lib.ntu.edu.tw/mypdf/mypaper-06.pdf</a:t>
            </a:r>
          </a:p>
        </p:txBody>
      </p:sp>
    </p:spTree>
    <p:extLst>
      <p:ext uri="{BB962C8B-B14F-4D97-AF65-F5344CB8AC3E}">
        <p14:creationId xmlns:p14="http://schemas.microsoft.com/office/powerpoint/2010/main" val="240283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3</a:t>
            </a:fld>
            <a:endParaRPr lang="en-US" altLang="zh-TW"/>
          </a:p>
        </p:txBody>
      </p:sp>
      <p:pic>
        <p:nvPicPr>
          <p:cNvPr id="21506" name="Picture 2" descr="japan_quake_32.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11"/>
          <a:stretch/>
        </p:blipFill>
        <p:spPr bwMode="auto">
          <a:xfrm>
            <a:off x="-36512" y="1"/>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536" y="-14848"/>
            <a:ext cx="9196536" cy="1200329"/>
          </a:xfrm>
          <a:prstGeom prst="rect">
            <a:avLst/>
          </a:prstGeom>
        </p:spPr>
        <p:txBody>
          <a:bodyPr wrap="square">
            <a:spAutoFit/>
          </a:bodyPr>
          <a:lstStyle/>
          <a:p>
            <a:r>
              <a:rPr lang="en-US" altLang="zh-TW" sz="2400" dirty="0">
                <a:solidFill>
                  <a:schemeClr val="bg1"/>
                </a:solidFill>
                <a:latin typeface="Arial" panose="020B0604020202020204" pitchFamily="34" charset="0"/>
              </a:rPr>
              <a:t>Commuters sit stranded at Tokyo railway station as train services are suspended due to a powerful earthquake Friday, March 11, 2011. </a:t>
            </a:r>
            <a:r>
              <a:rPr lang="en-US" altLang="zh-TW" sz="2400" b="1" dirty="0">
                <a:solidFill>
                  <a:schemeClr val="bg1"/>
                </a:solidFill>
                <a:latin typeface="Arial" panose="020B0604020202020204" pitchFamily="34" charset="0"/>
              </a:rPr>
              <a:t>AP / Hiro </a:t>
            </a:r>
            <a:r>
              <a:rPr lang="en-US" altLang="zh-TW" sz="2400" b="1" dirty="0" err="1" smtClean="0">
                <a:solidFill>
                  <a:schemeClr val="bg1"/>
                </a:solidFill>
                <a:latin typeface="Arial" panose="020B0604020202020204" pitchFamily="34" charset="0"/>
              </a:rPr>
              <a:t>Komae</a:t>
            </a:r>
            <a:endParaRPr lang="en-US" altLang="zh-TW" sz="2400" dirty="0">
              <a:solidFill>
                <a:schemeClr val="bg1"/>
              </a:solidFill>
              <a:latin typeface="Arial" panose="020B0604020202020204" pitchFamily="34" charset="0"/>
            </a:endParaRPr>
          </a:p>
        </p:txBody>
      </p:sp>
      <p:sp>
        <p:nvSpPr>
          <p:cNvPr id="7" name="矩形 6"/>
          <p:cNvSpPr/>
          <p:nvPr/>
        </p:nvSpPr>
        <p:spPr>
          <a:xfrm>
            <a:off x="0" y="6581001"/>
            <a:ext cx="9001000" cy="276999"/>
          </a:xfrm>
          <a:prstGeom prst="rect">
            <a:avLst/>
          </a:prstGeom>
        </p:spPr>
        <p:txBody>
          <a:bodyPr wrap="square">
            <a:spAutoFit/>
          </a:bodyPr>
          <a:lstStyle/>
          <a:p>
            <a:r>
              <a:rPr lang="zh-TW" altLang="en-US" sz="1200" dirty="0">
                <a:solidFill>
                  <a:schemeClr val="bg1"/>
                </a:solidFill>
                <a:latin typeface="Times New Roman" panose="02020603050405020304" pitchFamily="18" charset="0"/>
                <a:cs typeface="Times New Roman" panose="02020603050405020304" pitchFamily="18" charset="0"/>
              </a:rPr>
              <a:t>http://blogs.sacbee.com/photos/2011/03/hundreds-killed-in-tsunami-aft.html</a:t>
            </a:r>
          </a:p>
        </p:txBody>
      </p:sp>
    </p:spTree>
    <p:extLst>
      <p:ext uri="{BB962C8B-B14F-4D97-AF65-F5344CB8AC3E}">
        <p14:creationId xmlns:p14="http://schemas.microsoft.com/office/powerpoint/2010/main" val="2223493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4294967295"/>
          </p:nvPr>
        </p:nvSpPr>
        <p:spPr/>
        <p:txBody>
          <a:bodyPr/>
          <a:lstStyle/>
          <a:p>
            <a:fld id="{3EE14E6C-0AA8-402E-8B31-DDE36C4EFFC5}" type="slidenum">
              <a:rPr lang="en-US" altLang="zh-TW"/>
              <a:pPr/>
              <a:t>30</a:t>
            </a:fld>
            <a:endParaRPr lang="en-US" altLang="zh-TW"/>
          </a:p>
        </p:txBody>
      </p:sp>
      <p:sp>
        <p:nvSpPr>
          <p:cNvPr id="252930" name="Rectangle 2"/>
          <p:cNvSpPr>
            <a:spLocks noGrp="1" noChangeArrowheads="1"/>
          </p:cNvSpPr>
          <p:nvPr>
            <p:ph type="title"/>
          </p:nvPr>
        </p:nvSpPr>
        <p:spPr/>
        <p:txBody>
          <a:bodyPr/>
          <a:lstStyle/>
          <a:p>
            <a:r>
              <a:rPr lang="zh-TW" altLang="en-US" dirty="0"/>
              <a:t>地震的臨時安置</a:t>
            </a:r>
          </a:p>
        </p:txBody>
      </p:sp>
      <p:sp>
        <p:nvSpPr>
          <p:cNvPr id="252931" name="Rectangle 3"/>
          <p:cNvSpPr>
            <a:spLocks noGrp="1" noChangeArrowheads="1"/>
          </p:cNvSpPr>
          <p:nvPr>
            <p:ph type="body" idx="1"/>
          </p:nvPr>
        </p:nvSpPr>
        <p:spPr>
          <a:xfrm>
            <a:off x="457200" y="1600200"/>
            <a:ext cx="8229600" cy="5257800"/>
          </a:xfrm>
        </p:spPr>
        <p:txBody>
          <a:bodyPr>
            <a:normAutofit fontScale="92500"/>
          </a:bodyPr>
          <a:lstStyle/>
          <a:p>
            <a:pPr>
              <a:lnSpc>
                <a:spcPct val="90000"/>
              </a:lnSpc>
            </a:pPr>
            <a:r>
              <a:rPr kumimoji="0" lang="zh-TW" altLang="en-US" dirty="0" smtClean="0"/>
              <a:t>從經驗來看，</a:t>
            </a:r>
            <a:r>
              <a:rPr kumimoji="0" lang="zh-TW" altLang="en-US" dirty="0" smtClean="0">
                <a:solidFill>
                  <a:srgbClr val="FF0000"/>
                </a:solidFill>
              </a:rPr>
              <a:t>地震避難和安置常共存</a:t>
            </a:r>
            <a:r>
              <a:rPr kumimoji="0" lang="en-US" altLang="zh-TW" dirty="0" smtClean="0">
                <a:solidFill>
                  <a:srgbClr val="FF0000"/>
                </a:solidFill>
              </a:rPr>
              <a:t>/</a:t>
            </a:r>
            <a:r>
              <a:rPr kumimoji="0" lang="zh-TW" altLang="en-US" dirty="0" smtClean="0">
                <a:solidFill>
                  <a:srgbClr val="FF0000"/>
                </a:solidFill>
              </a:rPr>
              <a:t>過渡</a:t>
            </a:r>
            <a:endParaRPr kumimoji="0" lang="en-US" altLang="zh-TW" dirty="0" smtClean="0">
              <a:solidFill>
                <a:srgbClr val="FF0000"/>
              </a:solidFill>
            </a:endParaRPr>
          </a:p>
          <a:p>
            <a:pPr>
              <a:lnSpc>
                <a:spcPct val="90000"/>
              </a:lnSpc>
            </a:pPr>
            <a:r>
              <a:rPr kumimoji="0" lang="zh-TW" altLang="en-US" dirty="0" smtClean="0"/>
              <a:t>從國際研究中發現，雖多數居民會依親，但仍有居民有公共收容所需求</a:t>
            </a:r>
          </a:p>
          <a:p>
            <a:pPr lvl="1">
              <a:lnSpc>
                <a:spcPct val="90000"/>
              </a:lnSpc>
            </a:pPr>
            <a:r>
              <a:rPr kumimoji="0" lang="zh-TW" altLang="en-US" dirty="0" smtClean="0"/>
              <a:t>臨時安置型態因</a:t>
            </a:r>
            <a:r>
              <a:rPr kumimoji="0" lang="zh-TW" altLang="en-US" dirty="0" smtClean="0">
                <a:solidFill>
                  <a:srgbClr val="FF0000"/>
                </a:solidFill>
              </a:rPr>
              <a:t>災害類型、季節、時間</a:t>
            </a:r>
            <a:r>
              <a:rPr kumimoji="0" lang="zh-TW" altLang="en-US" dirty="0" smtClean="0"/>
              <a:t>而有差異：室內</a:t>
            </a:r>
            <a:r>
              <a:rPr kumimoji="0" lang="en-US" altLang="zh-TW" dirty="0" smtClean="0"/>
              <a:t>vs.</a:t>
            </a:r>
            <a:r>
              <a:rPr kumimoji="0" lang="zh-TW" altLang="en-US" dirty="0" smtClean="0"/>
              <a:t>戶外；自立</a:t>
            </a:r>
            <a:r>
              <a:rPr kumimoji="0" lang="en-US" altLang="zh-TW" dirty="0" smtClean="0"/>
              <a:t>vs.</a:t>
            </a:r>
            <a:r>
              <a:rPr kumimoji="0" lang="zh-TW" altLang="en-US" dirty="0" smtClean="0"/>
              <a:t>機構協助</a:t>
            </a:r>
          </a:p>
          <a:p>
            <a:pPr>
              <a:lnSpc>
                <a:spcPct val="90000"/>
              </a:lnSpc>
            </a:pPr>
            <a:r>
              <a:rPr kumimoji="0" lang="zh-TW" altLang="en-US" dirty="0" smtClean="0"/>
              <a:t>避難的行為會因</a:t>
            </a:r>
            <a:r>
              <a:rPr kumimoji="0" lang="zh-TW" altLang="en-US" dirty="0" smtClean="0">
                <a:solidFill>
                  <a:srgbClr val="FF0000"/>
                </a:solidFill>
              </a:rPr>
              <a:t>社會經濟差異</a:t>
            </a:r>
            <a:r>
              <a:rPr kumimoji="0" lang="zh-TW" altLang="en-US" dirty="0" smtClean="0"/>
              <a:t>而有不同</a:t>
            </a:r>
          </a:p>
          <a:p>
            <a:pPr lvl="1">
              <a:lnSpc>
                <a:spcPct val="90000"/>
              </a:lnSpc>
            </a:pPr>
            <a:r>
              <a:rPr kumimoji="0" lang="zh-TW" altLang="en-US" dirty="0" smtClean="0"/>
              <a:t>北嶺地震後，許多拉丁美洲裔居民擔心餘震，不願意待在室內空間，而於公園等空地避難</a:t>
            </a:r>
          </a:p>
          <a:p>
            <a:pPr lvl="1">
              <a:lnSpc>
                <a:spcPct val="90000"/>
              </a:lnSpc>
            </a:pPr>
            <a:r>
              <a:rPr kumimoji="0" lang="zh-TW" altLang="en-US" dirty="0" smtClean="0"/>
              <a:t>老人、所得較低者，更可能使用政府或慈善團體提供的公共收容設施</a:t>
            </a:r>
          </a:p>
          <a:p>
            <a:pPr>
              <a:lnSpc>
                <a:spcPct val="90000"/>
              </a:lnSpc>
            </a:pPr>
            <a:r>
              <a:rPr kumimoji="0" lang="zh-TW" altLang="en-US" dirty="0"/>
              <a:t>台灣以社政部門為主責單位；國際</a:t>
            </a:r>
            <a:r>
              <a:rPr kumimoji="0" lang="zh-TW" altLang="en-US" dirty="0" smtClean="0"/>
              <a:t>上則有差異</a:t>
            </a:r>
            <a:endParaRPr kumimoji="0" lang="en-US" altLang="zh-TW" dirty="0" smtClean="0"/>
          </a:p>
          <a:p>
            <a:pPr lvl="1">
              <a:lnSpc>
                <a:spcPct val="90000"/>
              </a:lnSpc>
            </a:pPr>
            <a:r>
              <a:rPr kumimoji="0" lang="zh-TW" altLang="en-US" dirty="0" smtClean="0"/>
              <a:t>如美國，由地方政府偕同</a:t>
            </a:r>
            <a:r>
              <a:rPr kumimoji="0" lang="zh-TW" altLang="en-US" dirty="0" smtClean="0">
                <a:solidFill>
                  <a:srgbClr val="FF0000"/>
                </a:solidFill>
              </a:rPr>
              <a:t>紅十字會</a:t>
            </a:r>
            <a:r>
              <a:rPr kumimoji="0" lang="zh-TW" altLang="en-US" dirty="0" smtClean="0"/>
              <a:t>協助</a:t>
            </a:r>
            <a:endParaRPr kumimoji="0" lang="zh-TW" altLang="en-US" dirty="0"/>
          </a:p>
        </p:txBody>
      </p:sp>
    </p:spTree>
    <p:extLst>
      <p:ext uri="{BB962C8B-B14F-4D97-AF65-F5344CB8AC3E}">
        <p14:creationId xmlns:p14="http://schemas.microsoft.com/office/powerpoint/2010/main" val="2458952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地震的臨時安置</a:t>
            </a:r>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31</a:t>
            </a:fld>
            <a:endParaRPr lang="en-US" altLang="zh-TW"/>
          </a:p>
        </p:txBody>
      </p:sp>
      <p:sp>
        <p:nvSpPr>
          <p:cNvPr id="5" name="矩形 4"/>
          <p:cNvSpPr/>
          <p:nvPr/>
        </p:nvSpPr>
        <p:spPr>
          <a:xfrm>
            <a:off x="323528" y="6597352"/>
            <a:ext cx="8280920"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http://www.fema.gov/media-library-data/20130726-1820-25045-1179/hzmhs2_1_eq_um.pdf</a:t>
            </a:r>
          </a:p>
        </p:txBody>
      </p:sp>
      <p:pic>
        <p:nvPicPr>
          <p:cNvPr id="6" name="圖片 5"/>
          <p:cNvPicPr>
            <a:picLocks noChangeAspect="1"/>
          </p:cNvPicPr>
          <p:nvPr/>
        </p:nvPicPr>
        <p:blipFill rotWithShape="1">
          <a:blip r:embed="rId3"/>
          <a:srcRect l="33075" t="25515" r="35739" b="9279"/>
          <a:stretch/>
        </p:blipFill>
        <p:spPr>
          <a:xfrm>
            <a:off x="611560" y="1520999"/>
            <a:ext cx="3672408" cy="5119114"/>
          </a:xfrm>
          <a:prstGeom prst="rect">
            <a:avLst/>
          </a:prstGeom>
        </p:spPr>
      </p:pic>
      <p:pic>
        <p:nvPicPr>
          <p:cNvPr id="7" name="圖片 6"/>
          <p:cNvPicPr>
            <a:picLocks noChangeAspect="1"/>
          </p:cNvPicPr>
          <p:nvPr/>
        </p:nvPicPr>
        <p:blipFill rotWithShape="1">
          <a:blip r:embed="rId4"/>
          <a:srcRect l="35590" t="68876" r="36567" b="-1"/>
          <a:stretch/>
        </p:blipFill>
        <p:spPr>
          <a:xfrm>
            <a:off x="4860032" y="3911184"/>
            <a:ext cx="3701044" cy="2758176"/>
          </a:xfrm>
          <a:prstGeom prst="rect">
            <a:avLst/>
          </a:prstGeom>
        </p:spPr>
      </p:pic>
      <p:pic>
        <p:nvPicPr>
          <p:cNvPr id="8" name="圖片 7"/>
          <p:cNvPicPr>
            <a:picLocks noChangeAspect="1"/>
          </p:cNvPicPr>
          <p:nvPr/>
        </p:nvPicPr>
        <p:blipFill rotWithShape="1">
          <a:blip r:embed="rId4"/>
          <a:srcRect l="36147" t="16852" r="36987" b="51641"/>
          <a:stretch/>
        </p:blipFill>
        <p:spPr>
          <a:xfrm>
            <a:off x="4932041" y="1196752"/>
            <a:ext cx="3574006" cy="2794223"/>
          </a:xfrm>
          <a:prstGeom prst="rect">
            <a:avLst/>
          </a:prstGeom>
        </p:spPr>
      </p:pic>
    </p:spTree>
    <p:extLst>
      <p:ext uri="{BB962C8B-B14F-4D97-AF65-F5344CB8AC3E}">
        <p14:creationId xmlns:p14="http://schemas.microsoft.com/office/powerpoint/2010/main" val="1266672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zh-TW" altLang="en-US" dirty="0"/>
              <a:t>地震的臨時安置</a:t>
            </a:r>
          </a:p>
        </p:txBody>
      </p:sp>
      <p:pic>
        <p:nvPicPr>
          <p:cNvPr id="2" name="圖片 1"/>
          <p:cNvPicPr>
            <a:picLocks noChangeAspect="1"/>
          </p:cNvPicPr>
          <p:nvPr/>
        </p:nvPicPr>
        <p:blipFill rotWithShape="1">
          <a:blip r:embed="rId2"/>
          <a:srcRect l="29050" t="25725" r="46044" b="20784"/>
          <a:stretch/>
        </p:blipFill>
        <p:spPr>
          <a:xfrm>
            <a:off x="936839" y="1660418"/>
            <a:ext cx="3330704" cy="4768937"/>
          </a:xfrm>
          <a:prstGeom prst="rect">
            <a:avLst/>
          </a:prstGeom>
        </p:spPr>
      </p:pic>
      <p:sp>
        <p:nvSpPr>
          <p:cNvPr id="3" name="文字方塊 2"/>
          <p:cNvSpPr txBox="1"/>
          <p:nvPr/>
        </p:nvSpPr>
        <p:spPr>
          <a:xfrm>
            <a:off x="637849" y="6551633"/>
            <a:ext cx="8110615"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：桃園市政府</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中央大學，桃園市</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平鎮區公所災害防救地區</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計畫，</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2015</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rotWithShape="1">
          <a:blip r:embed="rId3"/>
          <a:srcRect l="29050" t="35700" r="46451" b="10751"/>
          <a:stretch/>
        </p:blipFill>
        <p:spPr>
          <a:xfrm>
            <a:off x="5040140" y="1628800"/>
            <a:ext cx="3276276" cy="4774108"/>
          </a:xfrm>
          <a:prstGeom prst="rect">
            <a:avLst/>
          </a:prstGeom>
        </p:spPr>
      </p:pic>
    </p:spTree>
    <p:extLst>
      <p:ext uri="{BB962C8B-B14F-4D97-AF65-F5344CB8AC3E}">
        <p14:creationId xmlns:p14="http://schemas.microsoft.com/office/powerpoint/2010/main" val="2373789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4294967295"/>
          </p:nvPr>
        </p:nvSpPr>
        <p:spPr/>
        <p:txBody>
          <a:bodyPr/>
          <a:lstStyle/>
          <a:p>
            <a:fld id="{4FC5DF55-DCB9-4ABF-B780-5555EE6E850A}" type="slidenum">
              <a:rPr lang="en-US" altLang="zh-TW"/>
              <a:pPr/>
              <a:t>33</a:t>
            </a:fld>
            <a:endParaRPr lang="en-US" altLang="zh-TW"/>
          </a:p>
        </p:txBody>
      </p:sp>
      <p:sp>
        <p:nvSpPr>
          <p:cNvPr id="265218" name="Rectangle 2"/>
          <p:cNvSpPr>
            <a:spLocks noGrp="1" noChangeArrowheads="1"/>
          </p:cNvSpPr>
          <p:nvPr>
            <p:ph type="title"/>
          </p:nvPr>
        </p:nvSpPr>
        <p:spPr>
          <a:xfrm>
            <a:off x="457200" y="277813"/>
            <a:ext cx="8686800" cy="1139825"/>
          </a:xfrm>
        </p:spPr>
        <p:txBody>
          <a:bodyPr/>
          <a:lstStyle/>
          <a:p>
            <a:r>
              <a:rPr lang="zh-TW" altLang="en-US" dirty="0"/>
              <a:t>地震的臨時安置</a:t>
            </a:r>
            <a:r>
              <a:rPr lang="en-US" altLang="zh-TW" dirty="0" smtClean="0">
                <a:latin typeface="微軟正黑體" panose="020B0604030504040204" pitchFamily="34" charset="-120"/>
              </a:rPr>
              <a:t>—</a:t>
            </a:r>
            <a:r>
              <a:rPr lang="zh-TW" altLang="en-US" dirty="0" smtClean="0"/>
              <a:t>日本經驗</a:t>
            </a:r>
            <a:endParaRPr lang="zh-TW" altLang="en-US" dirty="0"/>
          </a:p>
        </p:txBody>
      </p:sp>
      <p:sp>
        <p:nvSpPr>
          <p:cNvPr id="265219" name="Rectangle 3"/>
          <p:cNvSpPr>
            <a:spLocks noGrp="1" noChangeArrowheads="1"/>
          </p:cNvSpPr>
          <p:nvPr>
            <p:ph type="body" idx="1"/>
          </p:nvPr>
        </p:nvSpPr>
        <p:spPr/>
        <p:txBody>
          <a:bodyPr/>
          <a:lstStyle/>
          <a:p>
            <a:r>
              <a:rPr lang="zh-TW" altLang="en-US" dirty="0" smtClean="0"/>
              <a:t>臨時收容的時間可能</a:t>
            </a:r>
            <a:r>
              <a:rPr lang="zh-TW" altLang="en-US" dirty="0" smtClean="0">
                <a:solidFill>
                  <a:srgbClr val="FF0000"/>
                </a:solidFill>
              </a:rPr>
              <a:t>持續很久</a:t>
            </a:r>
            <a:r>
              <a:rPr lang="zh-TW" altLang="en-US" dirty="0"/>
              <a:t>及</a:t>
            </a:r>
            <a:r>
              <a:rPr lang="zh-TW" altLang="en-US" dirty="0" smtClean="0">
                <a:solidFill>
                  <a:srgbClr val="FF0000"/>
                </a:solidFill>
              </a:rPr>
              <a:t>多次搬遷</a:t>
            </a:r>
          </a:p>
          <a:p>
            <a:pPr lvl="1"/>
            <a:r>
              <a:rPr lang="zh-TW" altLang="en-US" dirty="0" smtClean="0"/>
              <a:t>早期文獻指出臨時安置約</a:t>
            </a:r>
            <a:r>
              <a:rPr lang="en-US" altLang="zh-TW" dirty="0" smtClean="0"/>
              <a:t>2</a:t>
            </a:r>
            <a:r>
              <a:rPr lang="zh-TW" altLang="en-US" dirty="0" smtClean="0"/>
              <a:t>個月</a:t>
            </a:r>
            <a:r>
              <a:rPr lang="en-US" altLang="zh-TW" dirty="0" smtClean="0"/>
              <a:t>(Bolin, 1991)</a:t>
            </a:r>
          </a:p>
          <a:p>
            <a:pPr lvl="1"/>
            <a:r>
              <a:rPr lang="en-US" altLang="zh-TW" dirty="0" smtClean="0"/>
              <a:t>2011</a:t>
            </a:r>
            <a:r>
              <a:rPr lang="zh-TW" altLang="en-US" dirty="0" smtClean="0"/>
              <a:t>東日本大地震後，收容總數未有大變化</a:t>
            </a:r>
          </a:p>
          <a:p>
            <a:pPr lvl="2"/>
            <a:r>
              <a:rPr lang="zh-TW" altLang="en-US" dirty="0" smtClean="0"/>
              <a:t>阪神大地震時在災後一週達到高峰後便逐漸減少</a:t>
            </a:r>
            <a:endParaRPr lang="zh-TW" altLang="en-US" dirty="0"/>
          </a:p>
        </p:txBody>
      </p:sp>
      <p:pic>
        <p:nvPicPr>
          <p:cNvPr id="265220" name="Picture 3" descr="D:\大景-lien\5.原子能(101.03)-盧老師\PPT\PIC\避難者數的推移拷貝.jpg"/>
          <p:cNvPicPr>
            <a:picLocks noChangeAspect="1" noChangeArrowheads="1"/>
          </p:cNvPicPr>
          <p:nvPr/>
        </p:nvPicPr>
        <p:blipFill>
          <a:blip r:embed="rId2">
            <a:extLst>
              <a:ext uri="{28A0092B-C50C-407E-A947-70E740481C1C}">
                <a14:useLocalDpi xmlns:a14="http://schemas.microsoft.com/office/drawing/2010/main" val="0"/>
              </a:ext>
            </a:extLst>
          </a:blip>
          <a:srcRect l="11270" t="31596" r="9303" b="14439"/>
          <a:stretch>
            <a:fillRect/>
          </a:stretch>
        </p:blipFill>
        <p:spPr bwMode="auto">
          <a:xfrm>
            <a:off x="539750" y="3556000"/>
            <a:ext cx="55626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1" name="Text Box 5"/>
          <p:cNvSpPr txBox="1">
            <a:spLocks noChangeArrowheads="1"/>
          </p:cNvSpPr>
          <p:nvPr/>
        </p:nvSpPr>
        <p:spPr bwMode="auto">
          <a:xfrm>
            <a:off x="6156325" y="4941888"/>
            <a:ext cx="29876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pPr>
            <a:r>
              <a:rPr kumimoji="0" lang="zh-TW" altLang="en-US" sz="1200">
                <a:solidFill>
                  <a:schemeClr val="bg2"/>
                </a:solidFill>
                <a:ea typeface="微軟正黑體" panose="020B0604030504040204" pitchFamily="34" charset="-120"/>
              </a:rPr>
              <a:t>資料來源</a:t>
            </a:r>
            <a:r>
              <a:rPr kumimoji="0" lang="en-US" altLang="zh-TW" sz="1200">
                <a:solidFill>
                  <a:schemeClr val="bg2"/>
                </a:solidFill>
                <a:ea typeface="微軟正黑體" panose="020B0604030504040204" pitchFamily="34" charset="-120"/>
              </a:rPr>
              <a:t>:</a:t>
            </a:r>
            <a:r>
              <a:rPr kumimoji="0" lang="ja-JP" altLang="en-US" sz="1200">
                <a:solidFill>
                  <a:schemeClr val="bg2"/>
                </a:solidFill>
                <a:ea typeface="微軟正黑體" panose="020B0604030504040204" pitchFamily="34" charset="-120"/>
              </a:rPr>
              <a:t>今井照「原発災害避難者の実態調査（</a:t>
            </a:r>
            <a:r>
              <a:rPr kumimoji="0" lang="en-US" altLang="ja-JP" sz="1200">
                <a:solidFill>
                  <a:schemeClr val="bg2"/>
                </a:solidFill>
                <a:ea typeface="微軟正黑體" panose="020B0604030504040204" pitchFamily="34" charset="-120"/>
              </a:rPr>
              <a:t>1</a:t>
            </a:r>
            <a:r>
              <a:rPr kumimoji="0" lang="ja-JP" altLang="en-US" sz="1200">
                <a:solidFill>
                  <a:schemeClr val="bg2"/>
                </a:solidFill>
                <a:ea typeface="微軟正黑體" panose="020B0604030504040204" pitchFamily="34" charset="-120"/>
              </a:rPr>
              <a:t>次）」</a:t>
            </a:r>
            <a:r>
              <a:rPr kumimoji="0" lang="en-US" altLang="ja-JP" sz="1200">
                <a:solidFill>
                  <a:schemeClr val="bg2"/>
                </a:solidFill>
                <a:ea typeface="微軟正黑體" panose="020B0604030504040204" pitchFamily="34" charset="-120"/>
              </a:rPr>
              <a:t>『</a:t>
            </a:r>
            <a:r>
              <a:rPr kumimoji="0" lang="ja-JP" altLang="en-US" sz="1200">
                <a:solidFill>
                  <a:schemeClr val="bg2"/>
                </a:solidFill>
                <a:ea typeface="微軟正黑體" panose="020B0604030504040204" pitchFamily="34" charset="-120"/>
              </a:rPr>
              <a:t>自治総研通巻</a:t>
            </a:r>
            <a:r>
              <a:rPr kumimoji="0" lang="en-US" altLang="ja-JP" sz="1200">
                <a:solidFill>
                  <a:schemeClr val="bg2"/>
                </a:solidFill>
                <a:ea typeface="微軟正黑體" panose="020B0604030504040204" pitchFamily="34" charset="-120"/>
              </a:rPr>
              <a:t>393</a:t>
            </a:r>
            <a:r>
              <a:rPr kumimoji="0" lang="ja-JP" altLang="en-US" sz="1200">
                <a:solidFill>
                  <a:schemeClr val="bg2"/>
                </a:solidFill>
                <a:ea typeface="微軟正黑體" panose="020B0604030504040204" pitchFamily="34" charset="-120"/>
              </a:rPr>
              <a:t>号</a:t>
            </a:r>
            <a:r>
              <a:rPr kumimoji="0" lang="en-US" altLang="ja-JP" sz="1200">
                <a:solidFill>
                  <a:schemeClr val="bg2"/>
                </a:solidFill>
                <a:ea typeface="微軟正黑體" panose="020B0604030504040204" pitchFamily="34" charset="-120"/>
              </a:rPr>
              <a:t>』,P3,</a:t>
            </a:r>
            <a:r>
              <a:rPr kumimoji="0" lang="ja-JP" altLang="en-US" sz="1200">
                <a:solidFill>
                  <a:schemeClr val="bg2"/>
                </a:solidFill>
                <a:ea typeface="微軟正黑體" panose="020B0604030504040204" pitchFamily="34" charset="-120"/>
              </a:rPr>
              <a:t>地方自治総合研究所</a:t>
            </a:r>
            <a:r>
              <a:rPr kumimoji="0" lang="en-US" altLang="ja-JP" sz="1200">
                <a:solidFill>
                  <a:schemeClr val="bg2"/>
                </a:solidFill>
                <a:ea typeface="微軟正黑體" panose="020B0604030504040204" pitchFamily="34" charset="-120"/>
              </a:rPr>
              <a:t>,2011/07</a:t>
            </a:r>
            <a:endParaRPr kumimoji="0" lang="en-US" altLang="zh-TW" sz="1200">
              <a:solidFill>
                <a:schemeClr val="bg2"/>
              </a:solidFill>
              <a:ea typeface="微軟正黑體" panose="020B0604030504040204" pitchFamily="34" charset="-120"/>
            </a:endParaRPr>
          </a:p>
        </p:txBody>
      </p:sp>
      <p:sp>
        <p:nvSpPr>
          <p:cNvPr id="265222" name="Text Box 4"/>
          <p:cNvSpPr txBox="1">
            <a:spLocks noChangeArrowheads="1"/>
          </p:cNvSpPr>
          <p:nvPr/>
        </p:nvSpPr>
        <p:spPr bwMode="auto">
          <a:xfrm>
            <a:off x="6084888" y="4076700"/>
            <a:ext cx="3059112"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ct val="70000"/>
              </a:lnSpc>
              <a:spcBef>
                <a:spcPct val="50000"/>
              </a:spcBef>
            </a:pPr>
            <a:r>
              <a:rPr lang="zh-TW" altLang="en-US" sz="1200" b="1">
                <a:solidFill>
                  <a:srgbClr val="953735"/>
                </a:solidFill>
                <a:latin typeface="微軟正黑體" panose="020B0604030504040204" pitchFamily="34" charset="-120"/>
                <a:ea typeface="微軟正黑體" panose="020B0604030504040204" pitchFamily="34" charset="-120"/>
              </a:rPr>
              <a:t>註</a:t>
            </a:r>
            <a:r>
              <a:rPr lang="zh-TW" altLang="en-US" sz="1200" b="1">
                <a:solidFill>
                  <a:srgbClr val="953735"/>
                </a:solidFill>
                <a:latin typeface="微軟正黑體" panose="020B0604030504040204" pitchFamily="34" charset="-120"/>
                <a:ea typeface="微軟正黑體" panose="020B0604030504040204" pitchFamily="34" charset="-120"/>
                <a:sym typeface="Wingdings" panose="05000000000000000000" pitchFamily="2" charset="2"/>
              </a:rPr>
              <a:t>：</a:t>
            </a:r>
          </a:p>
          <a:p>
            <a:pPr>
              <a:lnSpc>
                <a:spcPct val="70000"/>
              </a:lnSpc>
              <a:spcBef>
                <a:spcPct val="50000"/>
              </a:spcBef>
            </a:pPr>
            <a:r>
              <a:rPr lang="en-US" altLang="zh-TW" sz="1200" b="1">
                <a:solidFill>
                  <a:srgbClr val="953735"/>
                </a:solidFill>
                <a:latin typeface="微軟正黑體" panose="020B0604030504040204" pitchFamily="34" charset="-120"/>
                <a:ea typeface="微軟正黑體" panose="020B0604030504040204" pitchFamily="34" charset="-120"/>
                <a:sym typeface="Wingdings" panose="05000000000000000000" pitchFamily="2" charset="2"/>
              </a:rPr>
              <a:t>1</a:t>
            </a:r>
            <a:r>
              <a:rPr lang="zh-TW" altLang="en-US" sz="1200" b="1">
                <a:solidFill>
                  <a:srgbClr val="953735"/>
                </a:solidFill>
                <a:latin typeface="微軟正黑體" panose="020B0604030504040204" pitchFamily="34" charset="-120"/>
                <a:ea typeface="微軟正黑體" panose="020B0604030504040204" pitchFamily="34" charset="-120"/>
                <a:sym typeface="Wingdings" panose="05000000000000000000" pitchFamily="2" charset="2"/>
              </a:rPr>
              <a:t>次避難所乃指災難發生時之避難場所</a:t>
            </a:r>
          </a:p>
          <a:p>
            <a:pPr>
              <a:lnSpc>
                <a:spcPct val="70000"/>
              </a:lnSpc>
              <a:spcBef>
                <a:spcPct val="50000"/>
              </a:spcBef>
            </a:pPr>
            <a:r>
              <a:rPr lang="en-US" altLang="zh-TW" sz="1200" b="1">
                <a:solidFill>
                  <a:srgbClr val="953735"/>
                </a:solidFill>
                <a:latin typeface="微軟正黑體" panose="020B0604030504040204" pitchFamily="34" charset="-120"/>
                <a:ea typeface="微軟正黑體" panose="020B0604030504040204" pitchFamily="34" charset="-120"/>
                <a:sym typeface="Wingdings" panose="05000000000000000000" pitchFamily="2" charset="2"/>
              </a:rPr>
              <a:t>2</a:t>
            </a:r>
            <a:r>
              <a:rPr lang="zh-TW" altLang="en-US" sz="1200" b="1">
                <a:solidFill>
                  <a:srgbClr val="953735"/>
                </a:solidFill>
                <a:latin typeface="微軟正黑體" panose="020B0604030504040204" pitchFamily="34" charset="-120"/>
                <a:ea typeface="微軟正黑體" panose="020B0604030504040204" pitchFamily="34" charset="-120"/>
                <a:sym typeface="Wingdings" panose="05000000000000000000" pitchFamily="2" charset="2"/>
              </a:rPr>
              <a:t>次避難所指為補足</a:t>
            </a:r>
            <a:r>
              <a:rPr lang="en-US" altLang="zh-TW" sz="1200" b="1">
                <a:solidFill>
                  <a:srgbClr val="953735"/>
                </a:solidFill>
                <a:latin typeface="微軟正黑體" panose="020B0604030504040204" pitchFamily="34" charset="-120"/>
                <a:ea typeface="微軟正黑體" panose="020B0604030504040204" pitchFamily="34" charset="-120"/>
                <a:sym typeface="Wingdings" panose="05000000000000000000" pitchFamily="2" charset="2"/>
              </a:rPr>
              <a:t>1</a:t>
            </a:r>
            <a:r>
              <a:rPr lang="zh-TW" altLang="en-US" sz="1200" b="1">
                <a:solidFill>
                  <a:srgbClr val="953735"/>
                </a:solidFill>
                <a:latin typeface="微軟正黑體" panose="020B0604030504040204" pitchFamily="34" charset="-120"/>
                <a:ea typeface="微軟正黑體" panose="020B0604030504040204" pitchFamily="34" charset="-120"/>
                <a:sym typeface="Wingdings" panose="05000000000000000000" pitchFamily="2" charset="2"/>
              </a:rPr>
              <a:t>次避難所缺乏之機能所增設之避難場所</a:t>
            </a:r>
            <a:endParaRPr lang="zh-TW" altLang="en-US" sz="1200" b="1">
              <a:solidFill>
                <a:srgbClr val="953735"/>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78459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5"/>
          <p:cNvSpPr>
            <a:spLocks noGrp="1"/>
          </p:cNvSpPr>
          <p:nvPr>
            <p:ph type="sldNum" sz="quarter" idx="4294967295"/>
          </p:nvPr>
        </p:nvSpPr>
        <p:spPr/>
        <p:txBody>
          <a:bodyPr/>
          <a:lstStyle/>
          <a:p>
            <a:fld id="{25ABF633-D19F-4567-8A5F-5088165954D3}" type="slidenum">
              <a:rPr lang="en-US" altLang="zh-TW"/>
              <a:pPr/>
              <a:t>34</a:t>
            </a:fld>
            <a:endParaRPr lang="en-US" altLang="zh-TW"/>
          </a:p>
        </p:txBody>
      </p:sp>
      <p:sp>
        <p:nvSpPr>
          <p:cNvPr id="270338" name="Rectangle 2"/>
          <p:cNvSpPr>
            <a:spLocks noGrp="1" noChangeArrowheads="1"/>
          </p:cNvSpPr>
          <p:nvPr>
            <p:ph type="title"/>
          </p:nvPr>
        </p:nvSpPr>
        <p:spPr>
          <a:xfrm>
            <a:off x="457200" y="277813"/>
            <a:ext cx="8686800" cy="1139825"/>
          </a:xfrm>
        </p:spPr>
        <p:txBody>
          <a:bodyPr/>
          <a:lstStyle/>
          <a:p>
            <a:r>
              <a:rPr lang="zh-TW" altLang="en-US" dirty="0"/>
              <a:t>地震的臨時安置</a:t>
            </a:r>
            <a:r>
              <a:rPr lang="en-US" altLang="zh-TW" dirty="0">
                <a:latin typeface="微軟正黑體" panose="020B0604030504040204" pitchFamily="34" charset="-120"/>
              </a:rPr>
              <a:t>—</a:t>
            </a:r>
            <a:r>
              <a:rPr lang="zh-TW" altLang="en-US" dirty="0"/>
              <a:t>日本經驗</a:t>
            </a:r>
          </a:p>
        </p:txBody>
      </p:sp>
      <p:sp>
        <p:nvSpPr>
          <p:cNvPr id="270339" name="Rectangle 3"/>
          <p:cNvSpPr>
            <a:spLocks noGrp="1" noChangeArrowheads="1"/>
          </p:cNvSpPr>
          <p:nvPr>
            <p:ph type="body" idx="1"/>
          </p:nvPr>
        </p:nvSpPr>
        <p:spPr>
          <a:xfrm>
            <a:off x="457200" y="1600200"/>
            <a:ext cx="3683000" cy="4781550"/>
          </a:xfrm>
        </p:spPr>
        <p:txBody>
          <a:bodyPr/>
          <a:lstStyle/>
          <a:p>
            <a:r>
              <a:rPr lang="zh-TW" altLang="en-US" dirty="0" smtClean="0"/>
              <a:t>安置</a:t>
            </a:r>
            <a:r>
              <a:rPr lang="zh-TW" altLang="en-US" dirty="0" smtClean="0">
                <a:solidFill>
                  <a:srgbClr val="FF0000"/>
                </a:solidFill>
              </a:rPr>
              <a:t>非一次到位</a:t>
            </a:r>
          </a:p>
          <a:p>
            <a:pPr lvl="1"/>
            <a:r>
              <a:rPr lang="zh-TW" altLang="en-US" dirty="0" smtClean="0"/>
              <a:t>有</a:t>
            </a:r>
            <a:r>
              <a:rPr lang="en-US" altLang="zh-TW" dirty="0" smtClean="0"/>
              <a:t>20%</a:t>
            </a:r>
            <a:r>
              <a:rPr lang="zh-TW" altLang="en-US" dirty="0" smtClean="0"/>
              <a:t>的居民遷徙超過</a:t>
            </a:r>
            <a:r>
              <a:rPr lang="en-US" altLang="zh-TW" dirty="0" smtClean="0"/>
              <a:t>6</a:t>
            </a:r>
            <a:r>
              <a:rPr lang="zh-TW" altLang="en-US" dirty="0" smtClean="0"/>
              <a:t>次</a:t>
            </a:r>
          </a:p>
          <a:p>
            <a:pPr lvl="2"/>
            <a:r>
              <a:rPr lang="zh-TW" altLang="en-US" dirty="0" smtClean="0"/>
              <a:t>在同一親友家待久易有生活衝突</a:t>
            </a:r>
          </a:p>
          <a:p>
            <a:r>
              <a:rPr lang="zh-TW" altLang="en-US" dirty="0" smtClean="0"/>
              <a:t>收容所內老人等較需</a:t>
            </a:r>
            <a:r>
              <a:rPr lang="zh-TW" altLang="en-US" dirty="0" smtClean="0">
                <a:solidFill>
                  <a:srgbClr val="FF0000"/>
                </a:solidFill>
              </a:rPr>
              <a:t>特殊照顧</a:t>
            </a:r>
            <a:r>
              <a:rPr lang="zh-TW" altLang="en-US" dirty="0" smtClean="0"/>
              <a:t>的人口較多</a:t>
            </a:r>
            <a:endParaRPr lang="zh-TW" altLang="en-US" dirty="0"/>
          </a:p>
        </p:txBody>
      </p:sp>
      <p:pic>
        <p:nvPicPr>
          <p:cNvPr id="2703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773238"/>
            <a:ext cx="4897438"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0344" name="Text Box 5"/>
          <p:cNvSpPr txBox="1">
            <a:spLocks noChangeArrowheads="1"/>
          </p:cNvSpPr>
          <p:nvPr/>
        </p:nvSpPr>
        <p:spPr bwMode="auto">
          <a:xfrm>
            <a:off x="133672" y="6583363"/>
            <a:ext cx="8686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pPr>
            <a:r>
              <a:rPr kumimoji="0" lang="zh-TW" altLang="zh-TW" sz="1200" dirty="0">
                <a:latin typeface="Times New Roman" panose="02020603050405020304" pitchFamily="18" charset="0"/>
                <a:ea typeface="標楷體" panose="03000509000000000000" pitchFamily="65" charset="-120"/>
                <a:cs typeface="Times New Roman" panose="02020603050405020304" pitchFamily="18" charset="0"/>
              </a:rPr>
              <a:t>資料來源：譯整自國會事故調『報告書』http://www.naiic.jp/</a:t>
            </a:r>
            <a:endParaRPr kumimoji="0"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0345" name="Text Box 7"/>
          <p:cNvSpPr txBox="1">
            <a:spLocks noChangeArrowheads="1"/>
          </p:cNvSpPr>
          <p:nvPr/>
        </p:nvSpPr>
        <p:spPr bwMode="auto">
          <a:xfrm>
            <a:off x="4284663" y="1412875"/>
            <a:ext cx="4859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pPr>
            <a:r>
              <a:rPr lang="zh-TW" altLang="en-US" sz="2000">
                <a:ea typeface="微軟正黑體" panose="020B0604030504040204" pitchFamily="34" charset="-120"/>
              </a:rPr>
              <a:t>各市町村居民避難次數（</a:t>
            </a:r>
            <a:r>
              <a:rPr lang="en-US" altLang="zh-TW" sz="2000">
                <a:ea typeface="微軟正黑體" panose="020B0604030504040204" pitchFamily="34" charset="-120"/>
              </a:rPr>
              <a:t>2012</a:t>
            </a:r>
            <a:r>
              <a:rPr lang="zh-TW" altLang="en-US" sz="2000">
                <a:ea typeface="微軟正黑體" panose="020B0604030504040204" pitchFamily="34" charset="-120"/>
              </a:rPr>
              <a:t>年</a:t>
            </a:r>
            <a:r>
              <a:rPr lang="en-US" altLang="zh-TW" sz="2000">
                <a:ea typeface="微軟正黑體" panose="020B0604030504040204" pitchFamily="34" charset="-120"/>
              </a:rPr>
              <a:t>3</a:t>
            </a:r>
            <a:r>
              <a:rPr lang="zh-TW" altLang="en-US" sz="2000">
                <a:ea typeface="微軟正黑體" panose="020B0604030504040204" pitchFamily="34" charset="-120"/>
              </a:rPr>
              <a:t>月止） </a:t>
            </a:r>
          </a:p>
        </p:txBody>
      </p:sp>
      <p:graphicFrame>
        <p:nvGraphicFramePr>
          <p:cNvPr id="270346" name="Object 5"/>
          <p:cNvGraphicFramePr>
            <a:graphicFrameLocks/>
          </p:cNvGraphicFramePr>
          <p:nvPr>
            <p:extLst>
              <p:ext uri="{D42A27DB-BD31-4B8C-83A1-F6EECF244321}">
                <p14:modId xmlns:p14="http://schemas.microsoft.com/office/powerpoint/2010/main" val="733921339"/>
              </p:ext>
            </p:extLst>
          </p:nvPr>
        </p:nvGraphicFramePr>
        <p:xfrm>
          <a:off x="3492500" y="4514329"/>
          <a:ext cx="5651500" cy="2133600"/>
        </p:xfrm>
        <a:graphic>
          <a:graphicData uri="http://schemas.openxmlformats.org/presentationml/2006/ole">
            <mc:AlternateContent xmlns:mc="http://schemas.openxmlformats.org/markup-compatibility/2006">
              <mc:Choice xmlns:v="urn:schemas-microsoft-com:vml" Requires="v">
                <p:oleObj spid="_x0000_s29722" r:id="rId4" imgW="7949873" imgH="3584759" progId="Excel.Chart.8">
                  <p:embed/>
                </p:oleObj>
              </mc:Choice>
              <mc:Fallback>
                <p:oleObj r:id="rId4" imgW="7949873" imgH="3584759" progId="Excel.Chart.8">
                  <p:embed/>
                  <p:pic>
                    <p:nvPicPr>
                      <p:cNvPr id="270346"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4514329"/>
                        <a:ext cx="56515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0347" name="Text Box 5"/>
          <p:cNvSpPr txBox="1">
            <a:spLocks noChangeArrowheads="1"/>
          </p:cNvSpPr>
          <p:nvPr/>
        </p:nvSpPr>
        <p:spPr bwMode="auto">
          <a:xfrm>
            <a:off x="4932363" y="4365104"/>
            <a:ext cx="34242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pPr>
            <a:r>
              <a:rPr lang="zh-TW" altLang="en-US">
                <a:ea typeface="微軟正黑體" panose="020B0604030504040204" pitchFamily="34" charset="-120"/>
              </a:rPr>
              <a:t>避難型態及年齡層分布</a:t>
            </a:r>
          </a:p>
        </p:txBody>
      </p:sp>
    </p:spTree>
    <p:extLst>
      <p:ext uri="{BB962C8B-B14F-4D97-AF65-F5344CB8AC3E}">
        <p14:creationId xmlns:p14="http://schemas.microsoft.com/office/powerpoint/2010/main" val="2802663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zh-TW" altLang="en-US" dirty="0"/>
              <a:t>地震的臨時</a:t>
            </a:r>
            <a:r>
              <a:rPr lang="zh-TW" altLang="en-US" dirty="0" smtClean="0"/>
              <a:t>安置</a:t>
            </a:r>
            <a:r>
              <a:rPr lang="en-US" altLang="zh-TW" dirty="0" smtClean="0"/>
              <a:t>—</a:t>
            </a:r>
            <a:r>
              <a:rPr lang="zh-TW" altLang="en-US" dirty="0" smtClean="0"/>
              <a:t>美國經驗</a:t>
            </a:r>
            <a:endParaRPr lang="zh-TW" altLang="en-US" dirty="0"/>
          </a:p>
        </p:txBody>
      </p:sp>
      <p:sp>
        <p:nvSpPr>
          <p:cNvPr id="17411" name="Rectangle 3"/>
          <p:cNvSpPr>
            <a:spLocks noGrp="1" noChangeArrowheads="1"/>
          </p:cNvSpPr>
          <p:nvPr>
            <p:ph idx="1"/>
          </p:nvPr>
        </p:nvSpPr>
        <p:spPr>
          <a:xfrm>
            <a:off x="457200" y="1600200"/>
            <a:ext cx="8229600" cy="5213176"/>
          </a:xfrm>
        </p:spPr>
        <p:txBody>
          <a:bodyPr>
            <a:normAutofit lnSpcReduction="10000"/>
          </a:bodyPr>
          <a:lstStyle/>
          <a:p>
            <a:pPr>
              <a:lnSpc>
                <a:spcPct val="90000"/>
              </a:lnSpc>
            </a:pPr>
            <a:r>
              <a:rPr lang="zh-TW" altLang="en-US" dirty="0"/>
              <a:t>北嶺地震臨時</a:t>
            </a:r>
            <a:r>
              <a:rPr lang="zh-TW" altLang="en-US" dirty="0" smtClean="0"/>
              <a:t>安置</a:t>
            </a:r>
            <a:endParaRPr lang="en-US" altLang="zh-TW" dirty="0" smtClean="0"/>
          </a:p>
          <a:p>
            <a:pPr lvl="1">
              <a:lnSpc>
                <a:spcPct val="90000"/>
              </a:lnSpc>
            </a:pPr>
            <a:r>
              <a:rPr lang="zh-TW" altLang="en-US" dirty="0" smtClean="0"/>
              <a:t>由紅十字會提供可容納</a:t>
            </a:r>
            <a:r>
              <a:rPr lang="en-US" altLang="zh-TW" dirty="0" smtClean="0"/>
              <a:t>2</a:t>
            </a:r>
            <a:r>
              <a:rPr lang="zh-TW" altLang="en-US" dirty="0" smtClean="0"/>
              <a:t>萬人的帳棚 </a:t>
            </a:r>
            <a:r>
              <a:rPr lang="en-US" altLang="zh-TW" dirty="0" smtClean="0"/>
              <a:t>(tent city)</a:t>
            </a:r>
            <a:r>
              <a:rPr lang="zh-TW" altLang="en-US" dirty="0" smtClean="0"/>
              <a:t> 及室內臨時安置處所</a:t>
            </a:r>
            <a:endParaRPr lang="en-US" altLang="zh-TW" dirty="0"/>
          </a:p>
          <a:p>
            <a:pPr lvl="1">
              <a:lnSpc>
                <a:spcPct val="90000"/>
              </a:lnSpc>
            </a:pPr>
            <a:r>
              <a:rPr lang="en-US" altLang="zh-TW" dirty="0" smtClean="0"/>
              <a:t>1/19</a:t>
            </a:r>
            <a:r>
              <a:rPr lang="zh-TW" altLang="en-US" dirty="0" smtClean="0"/>
              <a:t>日，有</a:t>
            </a:r>
            <a:r>
              <a:rPr lang="en-US" altLang="zh-TW" dirty="0" smtClean="0"/>
              <a:t>17,500</a:t>
            </a:r>
            <a:r>
              <a:rPr lang="zh-TW" altLang="en-US" dirty="0" smtClean="0"/>
              <a:t>居民居住於紅十字會的帳棚及室內收容所</a:t>
            </a:r>
            <a:endParaRPr lang="en-US" altLang="zh-TW" dirty="0" smtClean="0"/>
          </a:p>
          <a:p>
            <a:pPr lvl="1">
              <a:lnSpc>
                <a:spcPct val="90000"/>
              </a:lnSpc>
            </a:pPr>
            <a:endParaRPr lang="en-US" altLang="zh-TW" dirty="0"/>
          </a:p>
          <a:p>
            <a:pPr lvl="1">
              <a:lnSpc>
                <a:spcPct val="90000"/>
              </a:lnSpc>
            </a:pPr>
            <a:endParaRPr lang="en-US" altLang="zh-TW" dirty="0" smtClean="0"/>
          </a:p>
          <a:p>
            <a:pPr lvl="1">
              <a:lnSpc>
                <a:spcPct val="90000"/>
              </a:lnSpc>
            </a:pPr>
            <a:endParaRPr lang="en-US" altLang="zh-TW" dirty="0"/>
          </a:p>
          <a:p>
            <a:pPr lvl="1">
              <a:lnSpc>
                <a:spcPct val="90000"/>
              </a:lnSpc>
            </a:pPr>
            <a:endParaRPr lang="en-US" altLang="zh-TW" dirty="0"/>
          </a:p>
          <a:p>
            <a:pPr lvl="1">
              <a:lnSpc>
                <a:spcPct val="90000"/>
              </a:lnSpc>
            </a:pPr>
            <a:endParaRPr lang="en-US" altLang="zh-TW" dirty="0"/>
          </a:p>
          <a:p>
            <a:pPr>
              <a:lnSpc>
                <a:spcPct val="90000"/>
              </a:lnSpc>
            </a:pPr>
            <a:r>
              <a:rPr lang="zh-TW" altLang="en-US" sz="2800" dirty="0" smtClean="0"/>
              <a:t>當時</a:t>
            </a:r>
            <a:r>
              <a:rPr lang="en-US" altLang="zh-TW" sz="2800" dirty="0" smtClean="0"/>
              <a:t>LA</a:t>
            </a:r>
            <a:r>
              <a:rPr lang="zh-TW" altLang="en-US" sz="2800" dirty="0" smtClean="0"/>
              <a:t>有5</a:t>
            </a:r>
            <a:r>
              <a:rPr lang="en-US" altLang="zh-TW" sz="2800" dirty="0" smtClean="0"/>
              <a:t>.4</a:t>
            </a:r>
            <a:r>
              <a:rPr lang="zh-TW" altLang="en-US" sz="2800" dirty="0" smtClean="0"/>
              <a:t>萬戶</a:t>
            </a:r>
            <a:r>
              <a:rPr lang="zh-TW" altLang="en-US" sz="2800" dirty="0" smtClean="0">
                <a:solidFill>
                  <a:srgbClr val="FF0000"/>
                </a:solidFill>
              </a:rPr>
              <a:t>空屋</a:t>
            </a:r>
            <a:r>
              <a:rPr lang="zh-TW" altLang="en-US" sz="2800" dirty="0" smtClean="0"/>
              <a:t>，使得許多有臨時安置需求的居民可快速找到替代之住處</a:t>
            </a:r>
            <a:endParaRPr lang="en-US" altLang="zh-TW" sz="2800" dirty="0"/>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35</a:t>
            </a:fld>
            <a:endParaRPr lang="en-US" altLang="zh-TW"/>
          </a:p>
        </p:txBody>
      </p:sp>
      <p:pic>
        <p:nvPicPr>
          <p:cNvPr id="17412" name="Picture 4" descr="C:\Documents and Settings\lujc1\桌面\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789040"/>
            <a:ext cx="6729722"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27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a:spLocks noGrp="1"/>
          </p:cNvSpPr>
          <p:nvPr>
            <p:ph type="sldNum" sz="quarter" idx="4294967295"/>
          </p:nvPr>
        </p:nvSpPr>
        <p:spPr/>
        <p:txBody>
          <a:bodyPr/>
          <a:lstStyle/>
          <a:p>
            <a:fld id="{C741ADD3-86E3-4C38-B9A9-2F2727313083}" type="slidenum">
              <a:rPr lang="en-US" altLang="zh-TW"/>
              <a:pPr/>
              <a:t>36</a:t>
            </a:fld>
            <a:endParaRPr lang="en-US" altLang="zh-TW"/>
          </a:p>
        </p:txBody>
      </p:sp>
      <p:pic>
        <p:nvPicPr>
          <p:cNvPr id="274437" name="Picture 5" descr="22"/>
          <p:cNvPicPr>
            <a:picLocks noChangeAspect="1" noChangeArrowheads="1"/>
          </p:cNvPicPr>
          <p:nvPr/>
        </p:nvPicPr>
        <p:blipFill rotWithShape="1">
          <a:blip r:embed="rId2">
            <a:extLst>
              <a:ext uri="{28A0092B-C50C-407E-A947-70E740481C1C}">
                <a14:useLocalDpi xmlns:a14="http://schemas.microsoft.com/office/drawing/2010/main" val="0"/>
              </a:ext>
            </a:extLst>
          </a:blip>
          <a:srcRect r="2225"/>
          <a:stretch/>
        </p:blipFill>
        <p:spPr bwMode="auto">
          <a:xfrm>
            <a:off x="4514184" y="1772816"/>
            <a:ext cx="4638878" cy="2625749"/>
          </a:xfrm>
          <a:prstGeom prst="rect">
            <a:avLst/>
          </a:prstGeom>
          <a:noFill/>
          <a:extLst>
            <a:ext uri="{909E8E84-426E-40DD-AFC4-6F175D3DCCD1}">
              <a14:hiddenFill xmlns:a14="http://schemas.microsoft.com/office/drawing/2010/main">
                <a:solidFill>
                  <a:srgbClr val="FFFFFF"/>
                </a:solidFill>
              </a14:hiddenFill>
            </a:ext>
          </a:extLst>
        </p:spPr>
      </p:pic>
      <p:sp>
        <p:nvSpPr>
          <p:cNvPr id="274434" name="Rectangle 2"/>
          <p:cNvSpPr>
            <a:spLocks noGrp="1" noChangeArrowheads="1"/>
          </p:cNvSpPr>
          <p:nvPr>
            <p:ph type="title"/>
          </p:nvPr>
        </p:nvSpPr>
        <p:spPr/>
        <p:txBody>
          <a:bodyPr/>
          <a:lstStyle/>
          <a:p>
            <a:r>
              <a:rPr lang="zh-TW" altLang="en-US" dirty="0"/>
              <a:t>地震的臨時安置</a:t>
            </a:r>
            <a:r>
              <a:rPr lang="en-US" altLang="zh-TW" dirty="0"/>
              <a:t>—</a:t>
            </a:r>
            <a:r>
              <a:rPr lang="zh-TW" altLang="en-US" dirty="0"/>
              <a:t>集集地震經驗</a:t>
            </a:r>
          </a:p>
        </p:txBody>
      </p:sp>
      <p:sp>
        <p:nvSpPr>
          <p:cNvPr id="274435" name="Rectangle 3"/>
          <p:cNvSpPr>
            <a:spLocks noGrp="1" noChangeArrowheads="1"/>
          </p:cNvSpPr>
          <p:nvPr>
            <p:ph type="body" idx="1"/>
          </p:nvPr>
        </p:nvSpPr>
        <p:spPr>
          <a:xfrm>
            <a:off x="457200" y="1600200"/>
            <a:ext cx="8229600" cy="5257800"/>
          </a:xfrm>
        </p:spPr>
        <p:txBody>
          <a:bodyPr/>
          <a:lstStyle/>
          <a:p>
            <a:pPr>
              <a:lnSpc>
                <a:spcPct val="90000"/>
              </a:lnSpc>
            </a:pPr>
            <a:r>
              <a:rPr lang="zh-TW" altLang="en-US" sz="2800" dirty="0" smtClean="0"/>
              <a:t>避難安置人數超過</a:t>
            </a:r>
            <a:r>
              <a:rPr lang="en-US" altLang="zh-TW" sz="2800" dirty="0" smtClean="0"/>
              <a:t>10</a:t>
            </a:r>
            <a:r>
              <a:rPr lang="zh-TW" altLang="en-US" sz="2800" dirty="0" smtClean="0"/>
              <a:t>萬</a:t>
            </a:r>
          </a:p>
          <a:p>
            <a:pPr lvl="1">
              <a:lnSpc>
                <a:spcPct val="90000"/>
              </a:lnSpc>
            </a:pPr>
            <a:r>
              <a:rPr lang="zh-TW" altLang="en-US" sz="2400" dirty="0" smtClean="0"/>
              <a:t>不含於住宅附近空地、道                                             路搭設帳棚之居民</a:t>
            </a:r>
          </a:p>
          <a:p>
            <a:pPr>
              <a:lnSpc>
                <a:spcPct val="90000"/>
              </a:lnSpc>
            </a:pPr>
            <a:r>
              <a:rPr lang="zh-TW" altLang="en-US" sz="2800" dirty="0" smtClean="0"/>
              <a:t>各災區避難人數約佔各                                       災區總人口</a:t>
            </a:r>
            <a:r>
              <a:rPr lang="en-US" altLang="zh-TW" sz="2800" dirty="0" smtClean="0">
                <a:solidFill>
                  <a:srgbClr val="FF0000"/>
                </a:solidFill>
              </a:rPr>
              <a:t>13.5%</a:t>
            </a:r>
          </a:p>
          <a:p>
            <a:pPr lvl="1">
              <a:lnSpc>
                <a:spcPct val="90000"/>
              </a:lnSpc>
            </a:pPr>
            <a:r>
              <a:rPr lang="zh-TW" altLang="en-US" sz="2400" dirty="0" smtClean="0"/>
              <a:t>但</a:t>
            </a:r>
            <a:r>
              <a:rPr lang="zh-TW" altLang="en-US" sz="2400" dirty="0" smtClean="0">
                <a:solidFill>
                  <a:srgbClr val="FF0000"/>
                </a:solidFill>
              </a:rPr>
              <a:t>災害嚴重地區</a:t>
            </a:r>
            <a:r>
              <a:rPr lang="zh-TW" altLang="en-US" sz="2400" dirty="0" smtClean="0"/>
              <a:t>，如東勢                                            比例則高達</a:t>
            </a:r>
            <a:r>
              <a:rPr lang="en-US" altLang="zh-TW" sz="2400" dirty="0" smtClean="0"/>
              <a:t>39.49%</a:t>
            </a:r>
          </a:p>
          <a:p>
            <a:pPr>
              <a:lnSpc>
                <a:spcPct val="90000"/>
              </a:lnSpc>
            </a:pPr>
            <a:r>
              <a:rPr lang="zh-TW" altLang="en-US" sz="2800" dirty="0" smtClean="0"/>
              <a:t>人均面積需求</a:t>
            </a:r>
          </a:p>
          <a:p>
            <a:pPr lvl="1">
              <a:lnSpc>
                <a:spcPct val="90000"/>
              </a:lnSpc>
            </a:pPr>
            <a:r>
              <a:rPr kumimoji="0" lang="zh-TW" altLang="en-US" sz="2400" dirty="0" smtClean="0"/>
              <a:t>蔡綽芳等調查十</a:t>
            </a:r>
            <a:r>
              <a:rPr lang="zh-TW" altLang="en-US" sz="2400" dirty="0" smtClean="0"/>
              <a:t>個地區，人均避難安置面積為</a:t>
            </a:r>
            <a:r>
              <a:rPr lang="en-US" altLang="zh-TW" sz="2400" dirty="0" smtClean="0"/>
              <a:t>3.16-33.18m</a:t>
            </a:r>
            <a:r>
              <a:rPr lang="en-US" altLang="zh-TW" sz="2400" baseline="30000" dirty="0" smtClean="0"/>
              <a:t>2</a:t>
            </a:r>
          </a:p>
          <a:p>
            <a:pPr lvl="2">
              <a:lnSpc>
                <a:spcPct val="90000"/>
              </a:lnSpc>
            </a:pPr>
            <a:r>
              <a:rPr lang="zh-TW" altLang="en-US" sz="2000" dirty="0" smtClean="0"/>
              <a:t>東勢因建築物受損嚴重，其人均使用面積為</a:t>
            </a:r>
            <a:r>
              <a:rPr lang="en-US" altLang="zh-TW" sz="2000" dirty="0" smtClean="0"/>
              <a:t>3.16m</a:t>
            </a:r>
            <a:r>
              <a:rPr lang="en-US" altLang="zh-TW" sz="2000" baseline="30000" dirty="0" smtClean="0"/>
              <a:t>2</a:t>
            </a:r>
          </a:p>
          <a:p>
            <a:pPr lvl="2">
              <a:lnSpc>
                <a:spcPct val="90000"/>
              </a:lnSpc>
            </a:pPr>
            <a:r>
              <a:rPr lang="zh-TW" altLang="en-US" sz="2000" dirty="0" smtClean="0"/>
              <a:t>霧峰密度最高的霧峰林家花園入口廣場，</a:t>
            </a:r>
            <a:r>
              <a:rPr lang="en-US" altLang="zh-TW" sz="2000" dirty="0" smtClean="0"/>
              <a:t>200m</a:t>
            </a:r>
            <a:r>
              <a:rPr lang="en-US" altLang="zh-TW" sz="2000" baseline="30000" dirty="0" smtClean="0"/>
              <a:t>2</a:t>
            </a:r>
            <a:r>
              <a:rPr lang="zh-TW" altLang="en-US" sz="2000" dirty="0" smtClean="0"/>
              <a:t>搭設了近</a:t>
            </a:r>
            <a:r>
              <a:rPr lang="en-US" altLang="zh-TW" sz="2000" dirty="0" smtClean="0"/>
              <a:t>20</a:t>
            </a:r>
            <a:r>
              <a:rPr lang="zh-TW" altLang="en-US" sz="2000" dirty="0" smtClean="0"/>
              <a:t>個帳棚，每個帳棚以</a:t>
            </a:r>
            <a:r>
              <a:rPr lang="en-US" altLang="zh-TW" sz="2000" dirty="0" smtClean="0"/>
              <a:t>3</a:t>
            </a:r>
            <a:r>
              <a:rPr lang="zh-TW" altLang="en-US" sz="2000" dirty="0" smtClean="0"/>
              <a:t>人計算，每人使用面積約</a:t>
            </a:r>
            <a:r>
              <a:rPr lang="en-US" altLang="zh-TW" sz="2000" dirty="0" smtClean="0"/>
              <a:t>3.3~4m</a:t>
            </a:r>
            <a:r>
              <a:rPr lang="en-US" altLang="zh-TW" sz="2000" baseline="30000" dirty="0" smtClean="0"/>
              <a:t>2</a:t>
            </a:r>
          </a:p>
          <a:p>
            <a:pPr lvl="3">
              <a:lnSpc>
                <a:spcPct val="90000"/>
              </a:lnSpc>
            </a:pPr>
            <a:r>
              <a:rPr lang="zh-TW" altLang="en-US" sz="1800" dirty="0" smtClean="0"/>
              <a:t>當時日本所設定防災公園之設計為</a:t>
            </a:r>
            <a:r>
              <a:rPr lang="en-US" altLang="zh-TW" sz="1800" dirty="0" smtClean="0"/>
              <a:t>2m</a:t>
            </a:r>
            <a:r>
              <a:rPr lang="en-US" altLang="zh-TW" sz="1800" baseline="30000" dirty="0" smtClean="0"/>
              <a:t>2</a:t>
            </a:r>
            <a:r>
              <a:rPr lang="en-US" altLang="zh-TW" sz="1800" dirty="0" smtClean="0"/>
              <a:t>/</a:t>
            </a:r>
            <a:r>
              <a:rPr lang="zh-TW" altLang="en-US" sz="1800" dirty="0" smtClean="0"/>
              <a:t>人</a:t>
            </a:r>
            <a:endParaRPr lang="zh-TW" altLang="en-US" sz="1800" dirty="0"/>
          </a:p>
        </p:txBody>
      </p:sp>
      <p:sp>
        <p:nvSpPr>
          <p:cNvPr id="274438" name="Text Box 6"/>
          <p:cNvSpPr txBox="1">
            <a:spLocks noChangeArrowheads="1"/>
          </p:cNvSpPr>
          <p:nvPr/>
        </p:nvSpPr>
        <p:spPr bwMode="auto">
          <a:xfrm>
            <a:off x="6974904" y="4581128"/>
            <a:ext cx="2012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1200" dirty="0">
                <a:ea typeface="微軟正黑體" panose="020B0604030504040204" pitchFamily="34" charset="-120"/>
              </a:rPr>
              <a:t>資料來源：何明錦、蔡綽芳</a:t>
            </a:r>
          </a:p>
        </p:txBody>
      </p:sp>
    </p:spTree>
    <p:extLst>
      <p:ext uri="{BB962C8B-B14F-4D97-AF65-F5344CB8AC3E}">
        <p14:creationId xmlns:p14="http://schemas.microsoft.com/office/powerpoint/2010/main" val="2864857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4294967295"/>
          </p:nvPr>
        </p:nvSpPr>
        <p:spPr/>
        <p:txBody>
          <a:bodyPr/>
          <a:lstStyle/>
          <a:p>
            <a:fld id="{DB0BBBD3-D8E1-43B0-8619-810745E4EB00}" type="slidenum">
              <a:rPr lang="en-US" altLang="zh-TW"/>
              <a:pPr/>
              <a:t>37</a:t>
            </a:fld>
            <a:endParaRPr lang="en-US" altLang="zh-TW"/>
          </a:p>
        </p:txBody>
      </p:sp>
      <p:sp>
        <p:nvSpPr>
          <p:cNvPr id="275458" name="Rectangle 2"/>
          <p:cNvSpPr>
            <a:spLocks noGrp="1" noChangeArrowheads="1"/>
          </p:cNvSpPr>
          <p:nvPr>
            <p:ph type="title"/>
          </p:nvPr>
        </p:nvSpPr>
        <p:spPr/>
        <p:txBody>
          <a:bodyPr/>
          <a:lstStyle/>
          <a:p>
            <a:r>
              <a:rPr lang="zh-TW" altLang="en-US" dirty="0"/>
              <a:t>地震的臨時安置</a:t>
            </a:r>
            <a:r>
              <a:rPr lang="en-US" altLang="zh-TW" dirty="0"/>
              <a:t>—</a:t>
            </a:r>
            <a:r>
              <a:rPr lang="zh-TW" altLang="en-US" dirty="0"/>
              <a:t>集集地震經驗</a:t>
            </a:r>
          </a:p>
        </p:txBody>
      </p:sp>
      <p:sp>
        <p:nvSpPr>
          <p:cNvPr id="275459" name="Rectangle 3"/>
          <p:cNvSpPr>
            <a:spLocks noGrp="1" noChangeArrowheads="1"/>
          </p:cNvSpPr>
          <p:nvPr>
            <p:ph type="body" idx="1"/>
          </p:nvPr>
        </p:nvSpPr>
        <p:spPr>
          <a:xfrm>
            <a:off x="457200" y="1600200"/>
            <a:ext cx="8229600" cy="5257800"/>
          </a:xfrm>
        </p:spPr>
        <p:txBody>
          <a:bodyPr/>
          <a:lstStyle/>
          <a:p>
            <a:pPr>
              <a:lnSpc>
                <a:spcPct val="90000"/>
              </a:lnSpc>
            </a:pPr>
            <a:r>
              <a:rPr lang="zh-TW" altLang="en-US" sz="2800" dirty="0" smtClean="0"/>
              <a:t>依據調查，行政單位共設置</a:t>
            </a:r>
            <a:r>
              <a:rPr lang="en-US" altLang="zh-TW" sz="2800" dirty="0" smtClean="0"/>
              <a:t>237</a:t>
            </a:r>
            <a:r>
              <a:rPr lang="zh-TW" altLang="en-US" sz="2800" dirty="0" smtClean="0"/>
              <a:t>個避難據點</a:t>
            </a:r>
            <a:r>
              <a:rPr lang="en-US" altLang="zh-TW" sz="2400" dirty="0" smtClean="0"/>
              <a:t>(</a:t>
            </a:r>
            <a:r>
              <a:rPr lang="zh-TW" altLang="en-US" sz="2400" dirty="0" smtClean="0"/>
              <a:t>蔡綽芳</a:t>
            </a:r>
            <a:r>
              <a:rPr lang="en-US" altLang="zh-TW" sz="2400" dirty="0" smtClean="0"/>
              <a:t>, 2000)</a:t>
            </a:r>
          </a:p>
          <a:p>
            <a:pPr lvl="1">
              <a:lnSpc>
                <a:spcPct val="90000"/>
              </a:lnSpc>
            </a:pPr>
            <a:r>
              <a:rPr lang="zh-TW" altLang="en-US" sz="2400" dirty="0" smtClean="0"/>
              <a:t>依面積，依次為</a:t>
            </a:r>
            <a:r>
              <a:rPr lang="zh-TW" altLang="en-US" sz="2400" dirty="0" smtClean="0">
                <a:solidFill>
                  <a:srgbClr val="FF0000"/>
                </a:solidFill>
              </a:rPr>
              <a:t>學校</a:t>
            </a:r>
            <a:r>
              <a:rPr lang="en-US" altLang="zh-TW" sz="2400" dirty="0" smtClean="0"/>
              <a:t>(56.89%)</a:t>
            </a:r>
            <a:r>
              <a:rPr lang="zh-TW" altLang="en-US" sz="2400" dirty="0" smtClean="0"/>
              <a:t>、</a:t>
            </a:r>
            <a:r>
              <a:rPr lang="zh-TW" altLang="en-US" sz="2400" dirty="0" smtClean="0">
                <a:solidFill>
                  <a:srgbClr val="FF0000"/>
                </a:solidFill>
              </a:rPr>
              <a:t>公園綠地廣場</a:t>
            </a:r>
            <a:r>
              <a:rPr lang="en-US" altLang="zh-TW" sz="2400" dirty="0" smtClean="0"/>
              <a:t>(19.74%)</a:t>
            </a:r>
            <a:r>
              <a:rPr lang="zh-TW" altLang="en-US" sz="2400" dirty="0" smtClean="0"/>
              <a:t>、</a:t>
            </a:r>
            <a:r>
              <a:rPr lang="zh-TW" altLang="en-US" sz="2400" dirty="0" smtClean="0">
                <a:solidFill>
                  <a:srgbClr val="FF0000"/>
                </a:solidFill>
              </a:rPr>
              <a:t>機關及軍事用地</a:t>
            </a:r>
            <a:r>
              <a:rPr lang="en-US" altLang="zh-TW" sz="2400" dirty="0" smtClean="0"/>
              <a:t>(5.33%)</a:t>
            </a:r>
            <a:r>
              <a:rPr lang="zh-TW" altLang="en-US" sz="2400" dirty="0" smtClean="0"/>
              <a:t>、餘為停車場、市集夜市、體育場、車站、道路、寺廟、加油站等開放空間、活動中心室內空間等</a:t>
            </a:r>
          </a:p>
          <a:p>
            <a:pPr lvl="1">
              <a:lnSpc>
                <a:spcPct val="90000"/>
              </a:lnSpc>
            </a:pPr>
            <a:r>
              <a:rPr lang="zh-TW" altLang="en-US" sz="2400" dirty="0" smtClean="0"/>
              <a:t>依人口，依次為</a:t>
            </a:r>
            <a:r>
              <a:rPr lang="zh-TW" altLang="en-US" sz="2400" dirty="0" smtClean="0">
                <a:solidFill>
                  <a:srgbClr val="FF0000"/>
                </a:solidFill>
              </a:rPr>
              <a:t>學校</a:t>
            </a:r>
            <a:r>
              <a:rPr lang="en-US" altLang="zh-TW" sz="2400" dirty="0" smtClean="0"/>
              <a:t>(37.46%) </a:t>
            </a:r>
            <a:r>
              <a:rPr lang="zh-TW" altLang="en-US" sz="2400" dirty="0" smtClean="0"/>
              <a:t>、</a:t>
            </a:r>
            <a:r>
              <a:rPr lang="zh-TW" altLang="en-US" sz="2400" dirty="0" smtClean="0">
                <a:solidFill>
                  <a:srgbClr val="FF0000"/>
                </a:solidFill>
              </a:rPr>
              <a:t>公園綠地廣場</a:t>
            </a:r>
            <a:r>
              <a:rPr lang="en-US" altLang="zh-TW" sz="2400" dirty="0" smtClean="0"/>
              <a:t>(22.37%) </a:t>
            </a:r>
            <a:r>
              <a:rPr lang="zh-TW" altLang="en-US" sz="2400" dirty="0" smtClean="0"/>
              <a:t>、</a:t>
            </a:r>
            <a:r>
              <a:rPr lang="zh-TW" altLang="en-US" sz="2400" dirty="0" smtClean="0">
                <a:solidFill>
                  <a:srgbClr val="FF0000"/>
                </a:solidFill>
              </a:rPr>
              <a:t>機關及軍事用地</a:t>
            </a:r>
            <a:r>
              <a:rPr lang="en-US" altLang="zh-TW" sz="2400" dirty="0" smtClean="0"/>
              <a:t>(11.63%) </a:t>
            </a:r>
          </a:p>
          <a:p>
            <a:pPr>
              <a:lnSpc>
                <a:spcPct val="90000"/>
              </a:lnSpc>
            </a:pPr>
            <a:r>
              <a:rPr lang="zh-TW" altLang="en-US" sz="2800" dirty="0" smtClean="0"/>
              <a:t>避難安置據點多在</a:t>
            </a:r>
            <a:r>
              <a:rPr lang="zh-TW" altLang="en-US" sz="2800" dirty="0" smtClean="0">
                <a:solidFill>
                  <a:srgbClr val="FF0000"/>
                </a:solidFill>
              </a:rPr>
              <a:t>步行可及範圍</a:t>
            </a:r>
            <a:r>
              <a:rPr lang="zh-TW" altLang="en-US" sz="2800" dirty="0" smtClean="0"/>
              <a:t>，約</a:t>
            </a:r>
            <a:r>
              <a:rPr lang="en-US" altLang="zh-TW" sz="2800" dirty="0" smtClean="0"/>
              <a:t>500~600m</a:t>
            </a:r>
          </a:p>
          <a:p>
            <a:pPr lvl="1">
              <a:lnSpc>
                <a:spcPct val="90000"/>
              </a:lnSpc>
            </a:pPr>
            <a:r>
              <a:rPr lang="zh-TW" altLang="en-US" sz="2400" dirty="0" smtClean="0"/>
              <a:t>靠近自宅，可以</a:t>
            </a:r>
            <a:r>
              <a:rPr lang="zh-TW" altLang="en-US" sz="2400" dirty="0" smtClean="0">
                <a:solidFill>
                  <a:srgbClr val="FF0000"/>
                </a:solidFill>
              </a:rPr>
              <a:t>就近</a:t>
            </a:r>
            <a:r>
              <a:rPr lang="zh-TW" altLang="en-US" sz="2400" dirty="0" smtClean="0"/>
              <a:t>處理待援救濟及照料家中財物</a:t>
            </a:r>
          </a:p>
          <a:p>
            <a:pPr lvl="1">
              <a:lnSpc>
                <a:spcPct val="90000"/>
              </a:lnSpc>
            </a:pPr>
            <a:r>
              <a:rPr lang="zh-TW" altLang="en-US" sz="2400" dirty="0" smtClean="0"/>
              <a:t>地勢空曠、有安全感</a:t>
            </a:r>
          </a:p>
          <a:p>
            <a:pPr lvl="1">
              <a:lnSpc>
                <a:spcPct val="90000"/>
              </a:lnSpc>
            </a:pPr>
            <a:r>
              <a:rPr lang="zh-TW" altLang="en-US" sz="2400" dirty="0" smtClean="0">
                <a:solidFill>
                  <a:srgbClr val="FF0000"/>
                </a:solidFill>
              </a:rPr>
              <a:t>環境熟悉</a:t>
            </a:r>
            <a:r>
              <a:rPr lang="zh-TW" altLang="en-US" sz="2400" dirty="0" smtClean="0"/>
              <a:t>，有歸屬感，互相認識互相照應</a:t>
            </a:r>
          </a:p>
          <a:p>
            <a:pPr lvl="1">
              <a:lnSpc>
                <a:spcPct val="90000"/>
              </a:lnSpc>
            </a:pPr>
            <a:r>
              <a:rPr lang="zh-TW" altLang="en-US" sz="2400" dirty="0" smtClean="0"/>
              <a:t>有人管理，相關設施尚可，治安良好</a:t>
            </a:r>
            <a:endParaRPr lang="zh-TW" altLang="en-US" sz="2400" dirty="0"/>
          </a:p>
        </p:txBody>
      </p:sp>
    </p:spTree>
    <p:extLst>
      <p:ext uri="{BB962C8B-B14F-4D97-AF65-F5344CB8AC3E}">
        <p14:creationId xmlns:p14="http://schemas.microsoft.com/office/powerpoint/2010/main" val="740489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4294967295"/>
          </p:nvPr>
        </p:nvSpPr>
        <p:spPr/>
        <p:txBody>
          <a:bodyPr/>
          <a:lstStyle/>
          <a:p>
            <a:fld id="{D6BC80C0-00B0-43D2-A8AB-3CD63CC02017}" type="slidenum">
              <a:rPr lang="en-US" altLang="zh-TW"/>
              <a:pPr/>
              <a:t>38</a:t>
            </a:fld>
            <a:endParaRPr lang="en-US" altLang="zh-TW"/>
          </a:p>
        </p:txBody>
      </p:sp>
      <p:sp>
        <p:nvSpPr>
          <p:cNvPr id="276482" name="Rectangle 2"/>
          <p:cNvSpPr>
            <a:spLocks noGrp="1" noChangeArrowheads="1"/>
          </p:cNvSpPr>
          <p:nvPr>
            <p:ph type="title"/>
          </p:nvPr>
        </p:nvSpPr>
        <p:spPr/>
        <p:txBody>
          <a:bodyPr/>
          <a:lstStyle/>
          <a:p>
            <a:r>
              <a:rPr lang="zh-TW" altLang="en-US" dirty="0"/>
              <a:t>地震的臨時安置</a:t>
            </a:r>
            <a:r>
              <a:rPr lang="en-US" altLang="zh-TW" dirty="0"/>
              <a:t>—</a:t>
            </a:r>
            <a:r>
              <a:rPr lang="zh-TW" altLang="en-US" dirty="0"/>
              <a:t>集集地震經驗</a:t>
            </a:r>
          </a:p>
        </p:txBody>
      </p:sp>
      <p:sp>
        <p:nvSpPr>
          <p:cNvPr id="276483" name="Rectangle 3"/>
          <p:cNvSpPr>
            <a:spLocks noGrp="1" noChangeArrowheads="1"/>
          </p:cNvSpPr>
          <p:nvPr>
            <p:ph type="body" idx="1"/>
          </p:nvPr>
        </p:nvSpPr>
        <p:spPr>
          <a:xfrm>
            <a:off x="468313" y="1628774"/>
            <a:ext cx="8229600" cy="5229225"/>
          </a:xfrm>
        </p:spPr>
        <p:txBody>
          <a:bodyPr>
            <a:normAutofit/>
          </a:bodyPr>
          <a:lstStyle/>
          <a:p>
            <a:pPr>
              <a:lnSpc>
                <a:spcPct val="70000"/>
              </a:lnSpc>
            </a:pPr>
            <a:r>
              <a:rPr lang="zh-TW" altLang="en-US" sz="2000" dirty="0" smtClean="0"/>
              <a:t>臨時安置據點之設施</a:t>
            </a:r>
          </a:p>
          <a:p>
            <a:pPr lvl="1">
              <a:lnSpc>
                <a:spcPct val="80000"/>
              </a:lnSpc>
            </a:pPr>
            <a:r>
              <a:rPr lang="zh-TW" altLang="en-US" sz="1800" dirty="0" smtClean="0"/>
              <a:t>開放空間</a:t>
            </a:r>
          </a:p>
          <a:p>
            <a:pPr lvl="1">
              <a:lnSpc>
                <a:spcPct val="80000"/>
              </a:lnSpc>
            </a:pPr>
            <a:r>
              <a:rPr lang="zh-TW" altLang="en-US" sz="1800" dirty="0" smtClean="0"/>
              <a:t>臨時水電、衛生及盥洗設施、消防用水、廣播設備、臨時發電設備</a:t>
            </a:r>
          </a:p>
          <a:p>
            <a:pPr lvl="1">
              <a:lnSpc>
                <a:spcPct val="80000"/>
              </a:lnSpc>
            </a:pPr>
            <a:r>
              <a:rPr lang="zh-TW" altLang="en-US" sz="1800" dirty="0" smtClean="0"/>
              <a:t>資通訊設施</a:t>
            </a:r>
            <a:r>
              <a:rPr lang="en-US" altLang="zh-TW" sz="1800" dirty="0" smtClean="0"/>
              <a:t>(</a:t>
            </a:r>
            <a:r>
              <a:rPr lang="zh-TW" altLang="en-US" sz="1800" dirty="0" smtClean="0"/>
              <a:t>收音機、電視，通訊用之公用電話、傳真及電腦網際網路</a:t>
            </a:r>
            <a:r>
              <a:rPr lang="en-US" altLang="zh-TW" sz="1800" dirty="0" smtClean="0"/>
              <a:t>)</a:t>
            </a:r>
          </a:p>
          <a:p>
            <a:pPr>
              <a:lnSpc>
                <a:spcPct val="70000"/>
              </a:lnSpc>
            </a:pPr>
            <a:r>
              <a:rPr lang="zh-TW" altLang="en-US" sz="2000" dirty="0" smtClean="0"/>
              <a:t>其他空間形式包括：</a:t>
            </a:r>
          </a:p>
          <a:p>
            <a:pPr lvl="1">
              <a:lnSpc>
                <a:spcPct val="80000"/>
              </a:lnSpc>
            </a:pPr>
            <a:r>
              <a:rPr lang="zh-TW" altLang="en-US" sz="1800" dirty="0" smtClean="0"/>
              <a:t>指揮、服務中心</a:t>
            </a:r>
          </a:p>
          <a:p>
            <a:pPr lvl="1">
              <a:lnSpc>
                <a:spcPct val="80000"/>
              </a:lnSpc>
            </a:pPr>
            <a:r>
              <a:rPr lang="zh-TW" altLang="en-US" sz="1800" dirty="0" smtClean="0"/>
              <a:t>物資存放空間、臨時停車場、存放地</a:t>
            </a:r>
          </a:p>
          <a:p>
            <a:pPr lvl="1">
              <a:lnSpc>
                <a:spcPct val="80000"/>
              </a:lnSpc>
            </a:pPr>
            <a:r>
              <a:rPr lang="zh-TW" altLang="en-US" sz="1800" dirty="0" smtClean="0"/>
              <a:t>警衛治安維護中心</a:t>
            </a:r>
          </a:p>
          <a:p>
            <a:pPr lvl="1">
              <a:lnSpc>
                <a:spcPct val="80000"/>
              </a:lnSpc>
            </a:pPr>
            <a:r>
              <a:rPr lang="zh-TW" altLang="en-US" sz="1800" dirty="0" smtClean="0"/>
              <a:t>醫療、心理輔導場所</a:t>
            </a:r>
          </a:p>
          <a:p>
            <a:pPr lvl="1">
              <a:lnSpc>
                <a:spcPct val="80000"/>
              </a:lnSpc>
            </a:pPr>
            <a:r>
              <a:rPr lang="zh-TW" altLang="en-US" sz="1800" dirty="0" smtClean="0"/>
              <a:t>烹調場所</a:t>
            </a:r>
          </a:p>
          <a:p>
            <a:pPr lvl="1">
              <a:lnSpc>
                <a:spcPct val="80000"/>
              </a:lnSpc>
            </a:pPr>
            <a:r>
              <a:rPr lang="zh-TW" altLang="en-US" sz="1800" dirty="0" smtClean="0"/>
              <a:t>臨時廁所及盥洗設施</a:t>
            </a:r>
          </a:p>
          <a:p>
            <a:pPr lvl="1">
              <a:lnSpc>
                <a:spcPct val="80000"/>
              </a:lnSpc>
            </a:pPr>
            <a:r>
              <a:rPr lang="zh-TW" altLang="en-US" sz="1800" dirty="0" smtClean="0"/>
              <a:t>曬衣場所</a:t>
            </a:r>
          </a:p>
          <a:p>
            <a:pPr lvl="1">
              <a:lnSpc>
                <a:spcPct val="80000"/>
              </a:lnSpc>
            </a:pPr>
            <a:r>
              <a:rPr lang="zh-TW" altLang="en-US" sz="1800" dirty="0" smtClean="0"/>
              <a:t>居民臨時聚集交換資訊場所。</a:t>
            </a:r>
          </a:p>
          <a:p>
            <a:pPr>
              <a:lnSpc>
                <a:spcPct val="70000"/>
              </a:lnSpc>
            </a:pPr>
            <a:r>
              <a:rPr lang="zh-TW" altLang="en-US" sz="2000" dirty="0" smtClean="0"/>
              <a:t>避難安置空間時序變化</a:t>
            </a:r>
          </a:p>
          <a:p>
            <a:pPr lvl="1">
              <a:lnSpc>
                <a:spcPct val="80000"/>
              </a:lnSpc>
            </a:pPr>
            <a:r>
              <a:rPr lang="zh-TW" altLang="en-US" sz="1800" dirty="0" smtClean="0"/>
              <a:t>大部分居民約於地震發生後半日至二日內，陸續進入臨時安置據點</a:t>
            </a:r>
          </a:p>
          <a:p>
            <a:pPr lvl="1">
              <a:lnSpc>
                <a:spcPct val="80000"/>
              </a:lnSpc>
            </a:pPr>
            <a:r>
              <a:rPr lang="zh-TW" altLang="en-US" sz="1800" dirty="0" smtClean="0"/>
              <a:t>臨時避難據點使用時間多數超過兩週，但</a:t>
            </a:r>
            <a:r>
              <a:rPr lang="zh-TW" altLang="en-US" sz="1800" dirty="0" smtClean="0">
                <a:solidFill>
                  <a:srgbClr val="FF0000"/>
                </a:solidFill>
              </a:rPr>
              <a:t>二週後</a:t>
            </a:r>
            <a:r>
              <a:rPr lang="zh-TW" altLang="en-US" sz="1800" dirty="0" smtClean="0"/>
              <a:t>形式改變</a:t>
            </a:r>
          </a:p>
          <a:p>
            <a:pPr lvl="2">
              <a:lnSpc>
                <a:spcPct val="80000"/>
              </a:lnSpc>
            </a:pPr>
            <a:r>
              <a:rPr lang="zh-TW" altLang="en-US" sz="1600" dirty="0" smtClean="0">
                <a:solidFill>
                  <a:srgbClr val="FF0000"/>
                </a:solidFill>
              </a:rPr>
              <a:t>學校復課（</a:t>
            </a:r>
            <a:r>
              <a:rPr lang="en-US" altLang="zh-TW" sz="1600" dirty="0" smtClean="0">
                <a:solidFill>
                  <a:srgbClr val="FF0000"/>
                </a:solidFill>
              </a:rPr>
              <a:t>10/4</a:t>
            </a:r>
            <a:r>
              <a:rPr lang="zh-TW" altLang="en-US" sz="1600" dirty="0" smtClean="0">
                <a:solidFill>
                  <a:srgbClr val="FF0000"/>
                </a:solidFill>
              </a:rPr>
              <a:t>）及丹恩颱風（</a:t>
            </a:r>
            <a:r>
              <a:rPr lang="en-US" altLang="zh-TW" sz="1600" dirty="0" smtClean="0">
                <a:solidFill>
                  <a:srgbClr val="FF0000"/>
                </a:solidFill>
              </a:rPr>
              <a:t>10/8</a:t>
            </a:r>
            <a:r>
              <a:rPr lang="zh-TW" altLang="en-US" sz="1600" dirty="0" smtClean="0">
                <a:solidFill>
                  <a:srgbClr val="FF0000"/>
                </a:solidFill>
              </a:rPr>
              <a:t>）</a:t>
            </a:r>
          </a:p>
          <a:p>
            <a:pPr lvl="1">
              <a:lnSpc>
                <a:spcPct val="80000"/>
              </a:lnSpc>
            </a:pPr>
            <a:r>
              <a:rPr lang="zh-TW" altLang="en-US" sz="1800" dirty="0" smtClean="0"/>
              <a:t>部分安置地點轉變成臨時住宅</a:t>
            </a:r>
            <a:endParaRPr lang="zh-TW" altLang="en-US" sz="2000" dirty="0"/>
          </a:p>
        </p:txBody>
      </p:sp>
    </p:spTree>
    <p:extLst>
      <p:ext uri="{BB962C8B-B14F-4D97-AF65-F5344CB8AC3E}">
        <p14:creationId xmlns:p14="http://schemas.microsoft.com/office/powerpoint/2010/main" val="559830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39</a:t>
            </a:fld>
            <a:endParaRPr lang="en-US" altLang="zh-TW"/>
          </a:p>
        </p:txBody>
      </p:sp>
      <p:pic>
        <p:nvPicPr>
          <p:cNvPr id="22530" name="Picture 2" descr="http://www.scmp.com/sites/default/files/2015/04/27/nepal-earthquake-2-afp-net.jpg"/>
          <p:cNvPicPr>
            <a:picLocks noChangeAspect="1" noChangeArrowheads="1"/>
          </p:cNvPicPr>
          <p:nvPr/>
        </p:nvPicPr>
        <p:blipFill rotWithShape="1">
          <a:blip r:embed="rId2">
            <a:extLst>
              <a:ext uri="{28A0092B-C50C-407E-A947-70E740481C1C}">
                <a14:useLocalDpi xmlns:a14="http://schemas.microsoft.com/office/drawing/2010/main" val="0"/>
              </a:ext>
            </a:extLst>
          </a:blip>
          <a:srcRect r="17655"/>
          <a:stretch/>
        </p:blipFill>
        <p:spPr bwMode="auto">
          <a:xfrm>
            <a:off x="0" y="0"/>
            <a:ext cx="9108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5496" y="6536377"/>
            <a:ext cx="6120680" cy="276999"/>
          </a:xfrm>
          <a:prstGeom prst="rect">
            <a:avLst/>
          </a:prstGeom>
        </p:spPr>
        <p:txBody>
          <a:bodyPr wrap="square">
            <a:spAutoFit/>
          </a:bodyPr>
          <a:lstStyle/>
          <a:p>
            <a:r>
              <a:rPr lang="zh-TW" altLang="en-US" sz="1200" dirty="0">
                <a:solidFill>
                  <a:schemeClr val="bg1"/>
                </a:solidFill>
                <a:latin typeface="Times New Roman" panose="02020603050405020304" pitchFamily="18" charset="0"/>
                <a:cs typeface="Times New Roman" panose="02020603050405020304" pitchFamily="18" charset="0"/>
              </a:rPr>
              <a:t>http://www.scmp.com/sites/default/files/2015/04/27/nepal-earthquake-2-afp-net.jpg</a:t>
            </a:r>
          </a:p>
        </p:txBody>
      </p:sp>
      <p:sp>
        <p:nvSpPr>
          <p:cNvPr id="7" name="矩形 6"/>
          <p:cNvSpPr/>
          <p:nvPr/>
        </p:nvSpPr>
        <p:spPr>
          <a:xfrm>
            <a:off x="179512" y="86349"/>
            <a:ext cx="6947736" cy="461665"/>
          </a:xfrm>
          <a:prstGeom prst="rect">
            <a:avLst/>
          </a:prstGeom>
        </p:spPr>
        <p:txBody>
          <a:bodyPr wrap="none">
            <a:spAutoFit/>
          </a:bodyPr>
          <a:lstStyle/>
          <a:p>
            <a:r>
              <a:rPr lang="en-US" altLang="zh-TW" sz="2400" dirty="0">
                <a:latin typeface="+mn-lt"/>
              </a:rPr>
              <a:t>Desperate </a:t>
            </a:r>
            <a:r>
              <a:rPr lang="en-US" altLang="zh-TW" sz="2400" dirty="0" err="1">
                <a:latin typeface="+mn-lt"/>
              </a:rPr>
              <a:t>Nepalis</a:t>
            </a:r>
            <a:r>
              <a:rPr lang="en-US" altLang="zh-TW" sz="2400" dirty="0">
                <a:latin typeface="+mn-lt"/>
              </a:rPr>
              <a:t> flee aftershocks in Kathmandu</a:t>
            </a:r>
          </a:p>
        </p:txBody>
      </p:sp>
    </p:spTree>
    <p:extLst>
      <p:ext uri="{BB962C8B-B14F-4D97-AF65-F5344CB8AC3E}">
        <p14:creationId xmlns:p14="http://schemas.microsoft.com/office/powerpoint/2010/main" val="3755014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4</a:t>
            </a:fld>
            <a:endParaRPr lang="en-US" altLang="zh-TW"/>
          </a:p>
        </p:txBody>
      </p:sp>
      <p:pic>
        <p:nvPicPr>
          <p:cNvPr id="25602" name="Picture 2" descr="http://cdn.theatlantic.com/static/infocus/jpq0314/j22_03140990.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37"/>
          <a:stretch/>
        </p:blipFill>
        <p:spPr bwMode="auto">
          <a:xfrm>
            <a:off x="-36512" y="1"/>
            <a:ext cx="9196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1360" y="6564312"/>
            <a:ext cx="4572000" cy="276999"/>
          </a:xfrm>
          <a:prstGeom prst="rect">
            <a:avLst/>
          </a:prstGeom>
        </p:spPr>
        <p:txBody>
          <a:bodyPr>
            <a:spAutoFit/>
          </a:bodyPr>
          <a:lstStyle/>
          <a:p>
            <a:r>
              <a:rPr lang="zh-TW" altLang="en-US" sz="1200" dirty="0">
                <a:solidFill>
                  <a:schemeClr val="bg1"/>
                </a:solidFill>
                <a:latin typeface="Times New Roman" panose="02020603050405020304" pitchFamily="18" charset="0"/>
                <a:cs typeface="Times New Roman" panose="02020603050405020304" pitchFamily="18" charset="0"/>
              </a:rPr>
              <a:t>http://cdn.theatlantic.com/static/infocus/jpq0314/j22_03140990.jpg</a:t>
            </a:r>
          </a:p>
        </p:txBody>
      </p:sp>
    </p:spTree>
    <p:extLst>
      <p:ext uri="{BB962C8B-B14F-4D97-AF65-F5344CB8AC3E}">
        <p14:creationId xmlns:p14="http://schemas.microsoft.com/office/powerpoint/2010/main" val="2529879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40</a:t>
            </a:fld>
            <a:endParaRPr lang="en-US" altLang="zh-TW"/>
          </a:p>
        </p:txBody>
      </p:sp>
      <p:pic>
        <p:nvPicPr>
          <p:cNvPr id="23554" name="Picture 2" descr="http://www.scmp.com/sites/default/files/2015/04/27/nepal-apr27-f.jpg"/>
          <p:cNvPicPr>
            <a:picLocks noChangeAspect="1" noChangeArrowheads="1"/>
          </p:cNvPicPr>
          <p:nvPr/>
        </p:nvPicPr>
        <p:blipFill rotWithShape="1">
          <a:blip r:embed="rId2">
            <a:extLst>
              <a:ext uri="{28A0092B-C50C-407E-A947-70E740481C1C}">
                <a14:useLocalDpi xmlns:a14="http://schemas.microsoft.com/office/drawing/2010/main" val="0"/>
              </a:ext>
            </a:extLst>
          </a:blip>
          <a:srcRect r="17737"/>
          <a:stretch/>
        </p:blipFill>
        <p:spPr bwMode="auto">
          <a:xfrm>
            <a:off x="9136" y="0"/>
            <a:ext cx="90993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6288" y="6533783"/>
            <a:ext cx="4572000" cy="276999"/>
          </a:xfrm>
          <a:prstGeom prst="rect">
            <a:avLst/>
          </a:prstGeom>
        </p:spPr>
        <p:txBody>
          <a:bodyPr>
            <a:spAutoFit/>
          </a:bodyPr>
          <a:lstStyle/>
          <a:p>
            <a:r>
              <a:rPr lang="zh-TW" altLang="en-US" sz="1200" dirty="0">
                <a:latin typeface="Times New Roman" panose="02020603050405020304" pitchFamily="18" charset="0"/>
                <a:cs typeface="Times New Roman" panose="02020603050405020304" pitchFamily="18" charset="0"/>
              </a:rPr>
              <a:t>http://www.scmp.com/sites/default/files/2015/04/27/nepal-apr27-f.jpg</a:t>
            </a:r>
          </a:p>
        </p:txBody>
      </p:sp>
      <p:sp>
        <p:nvSpPr>
          <p:cNvPr id="6" name="矩形 5"/>
          <p:cNvSpPr/>
          <p:nvPr/>
        </p:nvSpPr>
        <p:spPr>
          <a:xfrm>
            <a:off x="179512" y="86349"/>
            <a:ext cx="6947736" cy="461665"/>
          </a:xfrm>
          <a:prstGeom prst="rect">
            <a:avLst/>
          </a:prstGeom>
        </p:spPr>
        <p:txBody>
          <a:bodyPr wrap="none">
            <a:spAutoFit/>
          </a:bodyPr>
          <a:lstStyle/>
          <a:p>
            <a:r>
              <a:rPr lang="en-US" altLang="zh-TW" sz="2400" dirty="0">
                <a:solidFill>
                  <a:schemeClr val="bg1"/>
                </a:solidFill>
                <a:latin typeface="+mn-lt"/>
              </a:rPr>
              <a:t>Desperate </a:t>
            </a:r>
            <a:r>
              <a:rPr lang="en-US" altLang="zh-TW" sz="2400" dirty="0" err="1">
                <a:solidFill>
                  <a:schemeClr val="bg1"/>
                </a:solidFill>
                <a:latin typeface="+mn-lt"/>
              </a:rPr>
              <a:t>Nepalis</a:t>
            </a:r>
            <a:r>
              <a:rPr lang="en-US" altLang="zh-TW" sz="2400" dirty="0">
                <a:solidFill>
                  <a:schemeClr val="bg1"/>
                </a:solidFill>
                <a:latin typeface="+mn-lt"/>
              </a:rPr>
              <a:t> flee aftershocks in Kathmandu</a:t>
            </a:r>
          </a:p>
        </p:txBody>
      </p:sp>
    </p:spTree>
    <p:extLst>
      <p:ext uri="{BB962C8B-B14F-4D97-AF65-F5344CB8AC3E}">
        <p14:creationId xmlns:p14="http://schemas.microsoft.com/office/powerpoint/2010/main" val="820290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74" y="3505200"/>
            <a:ext cx="4625926" cy="3469445"/>
          </a:xfrm>
        </p:spPr>
      </p:pic>
      <p:sp>
        <p:nvSpPr>
          <p:cNvPr id="4" name="投影片編號版面配置區 3"/>
          <p:cNvSpPr>
            <a:spLocks noGrp="1"/>
          </p:cNvSpPr>
          <p:nvPr>
            <p:ph type="sldNum" sz="quarter" idx="4294967295"/>
          </p:nvPr>
        </p:nvSpPr>
        <p:spPr/>
        <p:txBody>
          <a:bodyPr/>
          <a:lstStyle/>
          <a:p>
            <a:fld id="{3F643353-FF46-4BAB-B586-98C8D6E906D1}" type="slidenum">
              <a:rPr lang="en-US" altLang="zh-TW" sz="1400" smtClean="0"/>
              <a:pPr/>
              <a:t>41</a:t>
            </a:fld>
            <a:endParaRPr lang="en-US" altLang="zh-TW" sz="1400" dirty="0"/>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8072" y="3505200"/>
            <a:ext cx="4625927" cy="3469445"/>
          </a:xfrm>
          <a:prstGeom prst="rect">
            <a:avLst/>
          </a:prstGeom>
        </p:spPr>
      </p:pic>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34453" cy="3400840"/>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152" y="-51900"/>
            <a:ext cx="4587273" cy="3440455"/>
          </a:xfrm>
          <a:prstGeom prst="rect">
            <a:avLst/>
          </a:prstGeom>
        </p:spPr>
      </p:pic>
    </p:spTree>
    <p:extLst>
      <p:ext uri="{BB962C8B-B14F-4D97-AF65-F5344CB8AC3E}">
        <p14:creationId xmlns:p14="http://schemas.microsoft.com/office/powerpoint/2010/main" val="30474291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4294967295"/>
          </p:nvPr>
        </p:nvSpPr>
        <p:spPr/>
        <p:txBody>
          <a:bodyPr/>
          <a:lstStyle/>
          <a:p>
            <a:pPr>
              <a:defRPr/>
            </a:pPr>
            <a:fld id="{662836A1-8F47-4F55-B89F-DA9703321D29}" type="slidenum">
              <a:rPr lang="en-US" altLang="zh-TW" smtClean="0"/>
              <a:pPr>
                <a:defRPr/>
              </a:pPr>
              <a:t>42</a:t>
            </a:fld>
            <a:endParaRPr lang="en-US" altLang="zh-TW"/>
          </a:p>
        </p:txBody>
      </p:sp>
      <p:sp>
        <p:nvSpPr>
          <p:cNvPr id="5" name="矩形 4"/>
          <p:cNvSpPr/>
          <p:nvPr/>
        </p:nvSpPr>
        <p:spPr>
          <a:xfrm>
            <a:off x="179512" y="5589240"/>
            <a:ext cx="8964488" cy="1133965"/>
          </a:xfrm>
          <a:prstGeom prst="rect">
            <a:avLst/>
          </a:prstGeom>
        </p:spPr>
        <p:txBody>
          <a:bodyPr wrap="square">
            <a:spAutoFit/>
          </a:bodyPr>
          <a:lstStyle/>
          <a:p>
            <a:pPr>
              <a:lnSpc>
                <a:spcPct val="70000"/>
              </a:lnSpc>
            </a:pPr>
            <a:r>
              <a:rPr lang="zh-TW" altLang="en-US" sz="2400" dirty="0">
                <a:latin typeface="Times New Roman" panose="02020603050405020304" pitchFamily="18" charset="0"/>
                <a:cs typeface="Times New Roman" panose="02020603050405020304" pitchFamily="18" charset="0"/>
              </a:rPr>
              <a:t>Some of the thousands of displaced residents take cover from Hurricane Katrina at the Superdome, a last-resort shelter, in New Orleans about midnight, Sunday, Aug. 28, 2005. Officials called for a mandatory evacuation of the city, but many residents remained in the city.</a:t>
            </a:r>
          </a:p>
        </p:txBody>
      </p:sp>
      <p:sp>
        <p:nvSpPr>
          <p:cNvPr id="6" name="矩形 5"/>
          <p:cNvSpPr/>
          <p:nvPr/>
        </p:nvSpPr>
        <p:spPr>
          <a:xfrm>
            <a:off x="2627784" y="6536377"/>
            <a:ext cx="4572000" cy="276999"/>
          </a:xfrm>
          <a:prstGeom prst="rect">
            <a:avLst/>
          </a:prstGeom>
        </p:spPr>
        <p:txBody>
          <a:bodyPr>
            <a:spAutoFit/>
          </a:bodyPr>
          <a:lstStyle/>
          <a:p>
            <a:r>
              <a:rPr lang="zh-TW" altLang="en-US" sz="1200" i="1" dirty="0">
                <a:latin typeface="Times New Roman" panose="02020603050405020304" pitchFamily="18" charset="0"/>
                <a:cs typeface="Times New Roman" panose="02020603050405020304" pitchFamily="18" charset="0"/>
              </a:rPr>
              <a:t>http://www.ksl.com/index.php?nid=460&amp;sid=99675&amp;page=2</a:t>
            </a:r>
            <a:r>
              <a:rPr lang="zh-TW" altLang="en-US" sz="1200" i="1" dirty="0" smtClean="0">
                <a:latin typeface="Times New Roman" panose="02020603050405020304" pitchFamily="18" charset="0"/>
                <a:cs typeface="Times New Roman" panose="02020603050405020304" pitchFamily="18" charset="0"/>
              </a:rPr>
              <a:t>#</a:t>
            </a:r>
            <a:r>
              <a:rPr lang="en-US" altLang="zh-TW" sz="1200" i="1" dirty="0" smtClean="0">
                <a:latin typeface="Times New Roman" panose="02020603050405020304" pitchFamily="18" charset="0"/>
                <a:cs typeface="Times New Roman" panose="02020603050405020304" pitchFamily="18" charset="0"/>
              </a:rPr>
              <a:t>6</a:t>
            </a:r>
            <a:endParaRPr lang="zh-TW" altLang="en-US" sz="1200" i="1" dirty="0">
              <a:latin typeface="Times New Roman" panose="02020603050405020304" pitchFamily="18" charset="0"/>
              <a:cs typeface="Times New Roman" panose="02020603050405020304" pitchFamily="18" charset="0"/>
            </a:endParaRPr>
          </a:p>
        </p:txBody>
      </p:sp>
      <p:pic>
        <p:nvPicPr>
          <p:cNvPr id="12290" name="Picture 2" descr="Katrina Floods the Big Easy, Moves Inland"/>
          <p:cNvPicPr>
            <a:picLocks noChangeAspect="1" noChangeArrowheads="1"/>
          </p:cNvPicPr>
          <p:nvPr/>
        </p:nvPicPr>
        <p:blipFill rotWithShape="1">
          <a:blip r:embed="rId2">
            <a:extLst>
              <a:ext uri="{28A0092B-C50C-407E-A947-70E740481C1C}">
                <a14:useLocalDpi xmlns:a14="http://schemas.microsoft.com/office/drawing/2010/main" val="0"/>
              </a:ext>
            </a:extLst>
          </a:blip>
          <a:srcRect t="8647" b="7343"/>
          <a:stretch/>
        </p:blipFill>
        <p:spPr bwMode="auto">
          <a:xfrm>
            <a:off x="265546" y="-27384"/>
            <a:ext cx="8878454"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1686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atrina Floods the Big Easy, Moves In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91" y="0"/>
            <a:ext cx="8952537" cy="674136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4294967295"/>
          </p:nvPr>
        </p:nvSpPr>
        <p:spPr/>
        <p:txBody>
          <a:bodyPr/>
          <a:lstStyle/>
          <a:p>
            <a:pPr>
              <a:defRPr/>
            </a:pPr>
            <a:fld id="{662836A1-8F47-4F55-B89F-DA9703321D29}" type="slidenum">
              <a:rPr lang="en-US" altLang="zh-TW" smtClean="0">
                <a:solidFill>
                  <a:schemeClr val="bg1"/>
                </a:solidFill>
              </a:rPr>
              <a:pPr>
                <a:defRPr/>
              </a:pPr>
              <a:t>43</a:t>
            </a:fld>
            <a:endParaRPr lang="en-US" altLang="zh-TW">
              <a:solidFill>
                <a:schemeClr val="bg1"/>
              </a:solidFill>
            </a:endParaRPr>
          </a:p>
        </p:txBody>
      </p:sp>
      <p:sp>
        <p:nvSpPr>
          <p:cNvPr id="5" name="矩形 4"/>
          <p:cNvSpPr/>
          <p:nvPr/>
        </p:nvSpPr>
        <p:spPr>
          <a:xfrm>
            <a:off x="179512" y="5467173"/>
            <a:ext cx="8964488" cy="1274195"/>
          </a:xfrm>
          <a:prstGeom prst="rect">
            <a:avLst/>
          </a:prstGeom>
        </p:spPr>
        <p:txBody>
          <a:bodyPr wrap="square">
            <a:spAutoFit/>
          </a:bodyPr>
          <a:lstStyle/>
          <a:p>
            <a:pPr>
              <a:lnSpc>
                <a:spcPct val="80000"/>
              </a:lnSpc>
            </a:pPr>
            <a:r>
              <a:rPr lang="zh-TW" altLang="en-US" sz="2400" dirty="0" smtClean="0">
                <a:solidFill>
                  <a:schemeClr val="bg1"/>
                </a:solidFill>
                <a:latin typeface="Times New Roman" panose="02020603050405020304" pitchFamily="18" charset="0"/>
                <a:cs typeface="Times New Roman" panose="02020603050405020304" pitchFamily="18" charset="0"/>
              </a:rPr>
              <a:t>Some </a:t>
            </a:r>
            <a:r>
              <a:rPr lang="zh-TW" altLang="en-US" sz="2400" dirty="0">
                <a:solidFill>
                  <a:schemeClr val="bg1"/>
                </a:solidFill>
                <a:latin typeface="Times New Roman" panose="02020603050405020304" pitchFamily="18" charset="0"/>
                <a:cs typeface="Times New Roman" panose="02020603050405020304" pitchFamily="18" charset="0"/>
              </a:rPr>
              <a:t>of the thousands of displaced residents take cover from Hurricane Katrina at the Superdome, a last-resort shelter, in New Orleans about midnight, Sunday, Aug. 28, 2005. Officials called for a mandatory evacuation of the city, but many residents remained in the city.</a:t>
            </a:r>
          </a:p>
        </p:txBody>
      </p:sp>
      <p:sp>
        <p:nvSpPr>
          <p:cNvPr id="6" name="矩形 5"/>
          <p:cNvSpPr/>
          <p:nvPr/>
        </p:nvSpPr>
        <p:spPr>
          <a:xfrm>
            <a:off x="2780184" y="6525344"/>
            <a:ext cx="4572000" cy="276999"/>
          </a:xfrm>
          <a:prstGeom prst="rect">
            <a:avLst/>
          </a:prstGeom>
        </p:spPr>
        <p:txBody>
          <a:bodyPr>
            <a:spAutoFit/>
          </a:bodyPr>
          <a:lstStyle/>
          <a:p>
            <a:r>
              <a:rPr lang="zh-TW" altLang="en-US" sz="1200" i="1" dirty="0">
                <a:solidFill>
                  <a:schemeClr val="bg1"/>
                </a:solidFill>
                <a:latin typeface="Times New Roman" panose="02020603050405020304" pitchFamily="18" charset="0"/>
                <a:cs typeface="Times New Roman" panose="02020603050405020304" pitchFamily="18" charset="0"/>
              </a:rPr>
              <a:t>http://www.ksl.com/index.php?nid=460&amp;sid=99675&amp;page=2</a:t>
            </a:r>
            <a:r>
              <a:rPr lang="zh-TW" altLang="en-US" sz="1200" i="1" dirty="0" smtClean="0">
                <a:solidFill>
                  <a:schemeClr val="bg1"/>
                </a:solidFill>
                <a:latin typeface="Times New Roman" panose="02020603050405020304" pitchFamily="18" charset="0"/>
                <a:cs typeface="Times New Roman" panose="02020603050405020304" pitchFamily="18" charset="0"/>
              </a:rPr>
              <a:t>#</a:t>
            </a:r>
            <a:r>
              <a:rPr lang="en-US" altLang="zh-TW" sz="1200" i="1" dirty="0" smtClean="0">
                <a:solidFill>
                  <a:schemeClr val="bg1"/>
                </a:solidFill>
                <a:latin typeface="Times New Roman" panose="02020603050405020304" pitchFamily="18" charset="0"/>
                <a:cs typeface="Times New Roman" panose="02020603050405020304" pitchFamily="18" charset="0"/>
              </a:rPr>
              <a:t>7</a:t>
            </a:r>
            <a:endParaRPr lang="zh-TW" altLang="en-US" sz="12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4332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4294967295"/>
          </p:nvPr>
        </p:nvSpPr>
        <p:spPr/>
        <p:txBody>
          <a:bodyPr/>
          <a:lstStyle/>
          <a:p>
            <a:pPr>
              <a:defRPr/>
            </a:pPr>
            <a:fld id="{662836A1-8F47-4F55-B89F-DA9703321D29}" type="slidenum">
              <a:rPr lang="en-US" altLang="zh-TW" smtClean="0"/>
              <a:pPr>
                <a:defRPr/>
              </a:pPr>
              <a:t>44</a:t>
            </a:fld>
            <a:endParaRPr lang="en-US" altLang="zh-TW"/>
          </a:p>
        </p:txBody>
      </p:sp>
      <p:pic>
        <p:nvPicPr>
          <p:cNvPr id="8194" name="Picture 2" descr="Houston, TX., 9/1/2005 -- Hurricane Katrina survivors arrive at the Houston Astrodome Red Cross Shelter after being evacuated from New Orleans. Thousands of survivors are at the Astrodome after the Superdome became unsafe following the levee breaks in New Orleans.  FEMA photo/Andrea Boo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3" y="608484"/>
            <a:ext cx="9097393" cy="591686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79512" y="15007"/>
            <a:ext cx="8507288" cy="461665"/>
          </a:xfrm>
          <a:prstGeom prst="rect">
            <a:avLst/>
          </a:prstGeom>
        </p:spPr>
        <p:txBody>
          <a:bodyPr wrap="square">
            <a:spAutoFit/>
          </a:bodyPr>
          <a:lstStyle/>
          <a:p>
            <a:r>
              <a:rPr lang="en-US" altLang="zh-TW" sz="2400" dirty="0">
                <a:latin typeface="Times New Roman" panose="02020603050405020304" pitchFamily="18" charset="0"/>
                <a:cs typeface="Times New Roman" panose="02020603050405020304" pitchFamily="18" charset="0"/>
              </a:rPr>
              <a:t>New Orleans evacuees at the Astrodome in Texas</a:t>
            </a:r>
            <a:endParaRPr lang="zh-TW"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251520" y="6518656"/>
            <a:ext cx="4572000" cy="276999"/>
          </a:xfrm>
          <a:prstGeom prst="rect">
            <a:avLst/>
          </a:prstGeom>
        </p:spPr>
        <p:txBody>
          <a:bodyPr>
            <a:spAutoFit/>
          </a:bodyPr>
          <a:lstStyle/>
          <a:p>
            <a:r>
              <a:rPr lang="en-US" altLang="zh-TW" sz="1200" i="1" dirty="0">
                <a:latin typeface="Times New Roman" panose="02020603050405020304" pitchFamily="18" charset="0"/>
                <a:cs typeface="Times New Roman" panose="02020603050405020304" pitchFamily="18" charset="0"/>
              </a:rPr>
              <a:t>https://www.fema.gov/media-library/assets/images/45219</a:t>
            </a:r>
            <a:endParaRPr lang="zh-TW" alt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945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2275" y="1125538"/>
            <a:ext cx="61912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矩形 4"/>
          <p:cNvSpPr>
            <a:spLocks noChangeArrowheads="1"/>
          </p:cNvSpPr>
          <p:nvPr/>
        </p:nvSpPr>
        <p:spPr bwMode="auto">
          <a:xfrm>
            <a:off x="-828675" y="5445125"/>
            <a:ext cx="11145838"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2000" b="1">
                <a:solidFill>
                  <a:srgbClr val="993300"/>
                </a:solidFill>
                <a:latin typeface="微軟正黑體" panose="020B0604030504040204" pitchFamily="34" charset="-120"/>
                <a:ea typeface="微軟正黑體" panose="020B0604030504040204" pitchFamily="34" charset="-120"/>
              </a:rPr>
              <a:t>避難所外排隊取水之避難者</a:t>
            </a:r>
            <a:r>
              <a:rPr kumimoji="0" lang="en-US" altLang="zh-TW" sz="2000" b="1">
                <a:solidFill>
                  <a:srgbClr val="993300"/>
                </a:solidFill>
                <a:latin typeface="微軟正黑體" panose="020B0604030504040204" pitchFamily="34" charset="-120"/>
                <a:ea typeface="微軟正黑體" panose="020B0604030504040204" pitchFamily="34" charset="-120"/>
              </a:rPr>
              <a:t>(</a:t>
            </a:r>
            <a:r>
              <a:rPr kumimoji="0" lang="zh-TW" altLang="en-US" sz="2000" b="1">
                <a:solidFill>
                  <a:srgbClr val="993300"/>
                </a:solidFill>
                <a:latin typeface="微軟正黑體" panose="020B0604030504040204" pitchFamily="34" charset="-120"/>
                <a:ea typeface="微軟正黑體" panose="020B0604030504040204" pitchFamily="34" charset="-120"/>
              </a:rPr>
              <a:t>朝日新聞</a:t>
            </a:r>
            <a:r>
              <a:rPr kumimoji="0" lang="en-US" altLang="zh-TW" sz="2000" b="1">
                <a:solidFill>
                  <a:srgbClr val="993300"/>
                </a:solidFill>
                <a:latin typeface="微軟正黑體" panose="020B0604030504040204" pitchFamily="34" charset="-120"/>
                <a:ea typeface="微軟正黑體" panose="020B0604030504040204" pitchFamily="34" charset="-120"/>
              </a:rPr>
              <a:t>2011.03.12)</a:t>
            </a:r>
          </a:p>
          <a:p>
            <a:pPr algn="ctr"/>
            <a:r>
              <a:rPr kumimoji="0" lang="en-US" altLang="zh-TW" b="1">
                <a:solidFill>
                  <a:srgbClr val="808080"/>
                </a:solidFill>
              </a:rPr>
              <a:t>http://www.asahi.com/photonews/gallery/110312tsunami/312tsunami140.html</a:t>
            </a: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45</a:t>
            </a:fld>
            <a:endParaRPr lang="en-US" altLang="zh-TW"/>
          </a:p>
        </p:txBody>
      </p:sp>
    </p:spTree>
    <p:extLst>
      <p:ext uri="{BB962C8B-B14F-4D97-AF65-F5344CB8AC3E}">
        <p14:creationId xmlns:p14="http://schemas.microsoft.com/office/powerpoint/2010/main" val="6892545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9738" y="1462088"/>
            <a:ext cx="57245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矩形 4"/>
          <p:cNvSpPr>
            <a:spLocks noChangeArrowheads="1"/>
          </p:cNvSpPr>
          <p:nvPr/>
        </p:nvSpPr>
        <p:spPr bwMode="auto">
          <a:xfrm>
            <a:off x="1476375" y="5589588"/>
            <a:ext cx="62801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2800" b="1">
                <a:solidFill>
                  <a:srgbClr val="993300"/>
                </a:solidFill>
                <a:latin typeface="微軟正黑體" panose="020B0604030504040204" pitchFamily="34" charset="-120"/>
                <a:ea typeface="微軟正黑體" panose="020B0604030504040204" pitchFamily="34" charset="-120"/>
              </a:rPr>
              <a:t>領取配給飲料</a:t>
            </a:r>
            <a:r>
              <a:rPr kumimoji="0" lang="en-US" altLang="zh-TW" sz="2800" b="1">
                <a:solidFill>
                  <a:srgbClr val="993300"/>
                </a:solidFill>
                <a:latin typeface="微軟正黑體" panose="020B0604030504040204" pitchFamily="34" charset="-120"/>
                <a:ea typeface="微軟正黑體" panose="020B0604030504040204" pitchFamily="34" charset="-120"/>
              </a:rPr>
              <a:t>(</a:t>
            </a:r>
            <a:r>
              <a:rPr kumimoji="0" lang="zh-TW" altLang="en-US" sz="2800" b="1">
                <a:solidFill>
                  <a:srgbClr val="993300"/>
                </a:solidFill>
                <a:latin typeface="微軟正黑體" panose="020B0604030504040204" pitchFamily="34" charset="-120"/>
                <a:ea typeface="微軟正黑體" panose="020B0604030504040204" pitchFamily="34" charset="-120"/>
              </a:rPr>
              <a:t>時事通信社</a:t>
            </a:r>
            <a:r>
              <a:rPr kumimoji="0" lang="en-US" altLang="zh-TW" sz="2800" b="1">
                <a:solidFill>
                  <a:srgbClr val="993300"/>
                </a:solidFill>
                <a:latin typeface="微軟正黑體" panose="020B0604030504040204" pitchFamily="34" charset="-120"/>
                <a:ea typeface="微軟正黑體" panose="020B0604030504040204" pitchFamily="34" charset="-120"/>
              </a:rPr>
              <a:t>2011.03.14)</a:t>
            </a:r>
          </a:p>
          <a:p>
            <a:pPr algn="ctr"/>
            <a:r>
              <a:rPr kumimoji="0" lang="en-US" altLang="zh-TW">
                <a:solidFill>
                  <a:srgbClr val="808080"/>
                </a:solidFill>
              </a:rPr>
              <a:t>http://www.jiji.com/jc/d4?d=d4_news&amp;p=hin003-jlp10590810</a:t>
            </a: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46</a:t>
            </a:fld>
            <a:endParaRPr lang="en-US" altLang="zh-TW"/>
          </a:p>
        </p:txBody>
      </p:sp>
    </p:spTree>
    <p:extLst>
      <p:ext uri="{BB962C8B-B14F-4D97-AF65-F5344CB8AC3E}">
        <p14:creationId xmlns:p14="http://schemas.microsoft.com/office/powerpoint/2010/main" val="2209177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8250" y="422275"/>
            <a:ext cx="7005638"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矩形 4"/>
          <p:cNvSpPr>
            <a:spLocks noChangeArrowheads="1"/>
          </p:cNvSpPr>
          <p:nvPr/>
        </p:nvSpPr>
        <p:spPr bwMode="auto">
          <a:xfrm>
            <a:off x="971550" y="5175250"/>
            <a:ext cx="75676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2800" b="1">
                <a:solidFill>
                  <a:srgbClr val="993300"/>
                </a:solidFill>
                <a:latin typeface="微軟正黑體" panose="020B0604030504040204" pitchFamily="34" charset="-120"/>
                <a:ea typeface="微軟正黑體" panose="020B0604030504040204" pitchFamily="34" charset="-120"/>
              </a:rPr>
              <a:t>自衛隊所架設之臨時澡堂</a:t>
            </a:r>
            <a:r>
              <a:rPr kumimoji="0" lang="en-US" altLang="zh-TW" sz="2800" b="1">
                <a:solidFill>
                  <a:srgbClr val="993300"/>
                </a:solidFill>
                <a:latin typeface="微軟正黑體" panose="020B0604030504040204" pitchFamily="34" charset="-120"/>
                <a:ea typeface="微軟正黑體" panose="020B0604030504040204" pitchFamily="34" charset="-120"/>
              </a:rPr>
              <a:t>(AFPBBnews2011.03.22)</a:t>
            </a:r>
          </a:p>
          <a:p>
            <a:pPr algn="ctr"/>
            <a:r>
              <a:rPr kumimoji="0" lang="en-US" altLang="zh-TW" sz="1200">
                <a:solidFill>
                  <a:srgbClr val="808080"/>
                </a:solidFill>
              </a:rPr>
              <a:t>http://www.afpbb.com/article/disaster-accidents-crime/disaster/2791932/6992938</a:t>
            </a: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47</a:t>
            </a:fld>
            <a:endParaRPr lang="en-US" altLang="zh-TW"/>
          </a:p>
        </p:txBody>
      </p:sp>
    </p:spTree>
    <p:extLst>
      <p:ext uri="{BB962C8B-B14F-4D97-AF65-F5344CB8AC3E}">
        <p14:creationId xmlns:p14="http://schemas.microsoft.com/office/powerpoint/2010/main" val="1353653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86038" y="260350"/>
            <a:ext cx="397192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矩形 4"/>
          <p:cNvSpPr>
            <a:spLocks noChangeArrowheads="1"/>
          </p:cNvSpPr>
          <p:nvPr/>
        </p:nvSpPr>
        <p:spPr bwMode="auto">
          <a:xfrm>
            <a:off x="34925" y="5934075"/>
            <a:ext cx="90201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2800" b="1">
                <a:solidFill>
                  <a:srgbClr val="993300"/>
                </a:solidFill>
                <a:latin typeface="微軟正黑體" panose="020B0604030504040204" pitchFamily="34" charset="-120"/>
                <a:ea typeface="微軟正黑體" panose="020B0604030504040204" pitchFamily="34" charset="-120"/>
              </a:rPr>
              <a:t>集中行動不便的長者接受志工看護</a:t>
            </a:r>
            <a:r>
              <a:rPr kumimoji="0" lang="en-US" altLang="zh-TW" sz="2800" b="1">
                <a:solidFill>
                  <a:srgbClr val="993300"/>
                </a:solidFill>
                <a:latin typeface="微軟正黑體" panose="020B0604030504040204" pitchFamily="34" charset="-120"/>
                <a:ea typeface="微軟正黑體" panose="020B0604030504040204" pitchFamily="34" charset="-120"/>
              </a:rPr>
              <a:t>(</a:t>
            </a:r>
            <a:r>
              <a:rPr kumimoji="0" lang="zh-TW" altLang="en-US" sz="2800" b="1">
                <a:solidFill>
                  <a:srgbClr val="993300"/>
                </a:solidFill>
                <a:latin typeface="微軟正黑體" panose="020B0604030504040204" pitchFamily="34" charset="-120"/>
                <a:ea typeface="微軟正黑體" panose="020B0604030504040204" pitchFamily="34" charset="-120"/>
              </a:rPr>
              <a:t>時事通信社</a:t>
            </a:r>
            <a:r>
              <a:rPr kumimoji="0" lang="en-US" altLang="zh-TW" sz="2800" b="1">
                <a:solidFill>
                  <a:srgbClr val="993300"/>
                </a:solidFill>
                <a:latin typeface="微軟正黑體" panose="020B0604030504040204" pitchFamily="34" charset="-120"/>
                <a:ea typeface="微軟正黑體" panose="020B0604030504040204" pitchFamily="34" charset="-120"/>
              </a:rPr>
              <a:t>2011.03.13)</a:t>
            </a:r>
          </a:p>
          <a:p>
            <a:pPr algn="ctr"/>
            <a:r>
              <a:rPr kumimoji="0" lang="en-US" altLang="zh-TW">
                <a:solidFill>
                  <a:srgbClr val="808080"/>
                </a:solidFill>
              </a:rPr>
              <a:t>http://www.jiji.com/jc/d4?d=d4_news&amp;p=hin003-jlp10584471</a:t>
            </a: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48</a:t>
            </a:fld>
            <a:endParaRPr lang="en-US" altLang="zh-TW"/>
          </a:p>
        </p:txBody>
      </p:sp>
    </p:spTree>
    <p:extLst>
      <p:ext uri="{BB962C8B-B14F-4D97-AF65-F5344CB8AC3E}">
        <p14:creationId xmlns:p14="http://schemas.microsoft.com/office/powerpoint/2010/main" val="3475221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14588" y="990600"/>
            <a:ext cx="43148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矩形 4"/>
          <p:cNvSpPr>
            <a:spLocks noChangeArrowheads="1"/>
          </p:cNvSpPr>
          <p:nvPr/>
        </p:nvSpPr>
        <p:spPr bwMode="auto">
          <a:xfrm>
            <a:off x="900113" y="5934075"/>
            <a:ext cx="7212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2800" b="1">
                <a:solidFill>
                  <a:srgbClr val="993300"/>
                </a:solidFill>
                <a:latin typeface="微軟正黑體" panose="020B0604030504040204" pitchFamily="34" charset="-120"/>
                <a:ea typeface="微軟正黑體" panose="020B0604030504040204" pitchFamily="34" charset="-120"/>
              </a:rPr>
              <a:t>避難所內志工協助理髮</a:t>
            </a:r>
            <a:r>
              <a:rPr kumimoji="0" lang="en-US" altLang="zh-TW" sz="2800" b="1">
                <a:solidFill>
                  <a:srgbClr val="993300"/>
                </a:solidFill>
                <a:latin typeface="微軟正黑體" panose="020B0604030504040204" pitchFamily="34" charset="-120"/>
                <a:ea typeface="微軟正黑體" panose="020B0604030504040204" pitchFamily="34" charset="-120"/>
              </a:rPr>
              <a:t>(AFPBBnews2011.03.20)</a:t>
            </a:r>
          </a:p>
          <a:p>
            <a:pPr algn="ctr"/>
            <a:r>
              <a:rPr kumimoji="0" lang="en-US" altLang="zh-TW" sz="1200" b="1">
                <a:solidFill>
                  <a:srgbClr val="808080"/>
                </a:solidFill>
              </a:rPr>
              <a:t>http://www.afpbb.com/article/disaster-accidents-crime/disaster/2791932/6984774</a:t>
            </a: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49</a:t>
            </a:fld>
            <a:endParaRPr lang="en-US" altLang="zh-TW"/>
          </a:p>
        </p:txBody>
      </p:sp>
    </p:spTree>
    <p:extLst>
      <p:ext uri="{BB962C8B-B14F-4D97-AF65-F5344CB8AC3E}">
        <p14:creationId xmlns:p14="http://schemas.microsoft.com/office/powerpoint/2010/main" val="1248664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5</a:t>
            </a:fld>
            <a:endParaRPr lang="en-US" altLang="zh-TW"/>
          </a:p>
        </p:txBody>
      </p:sp>
      <p:pic>
        <p:nvPicPr>
          <p:cNvPr id="24578" name="Picture 2" descr="http://i.kinja-img.com/gawker-media/image/upload/rzuersbwhre2ljuklsvz.jpg"/>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398"/>
          <a:stretch/>
        </p:blipFill>
        <p:spPr bwMode="auto">
          <a:xfrm>
            <a:off x="-36512" y="-27384"/>
            <a:ext cx="9180512" cy="691763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0" y="6581001"/>
            <a:ext cx="7254552"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http://i.kinja-img.com/gawker-media/image/upload/rzuersbwhre2ljuklsvz.jpg</a:t>
            </a:r>
          </a:p>
        </p:txBody>
      </p:sp>
    </p:spTree>
    <p:extLst>
      <p:ext uri="{BB962C8B-B14F-4D97-AF65-F5344CB8AC3E}">
        <p14:creationId xmlns:p14="http://schemas.microsoft.com/office/powerpoint/2010/main" val="296566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descr="避難所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088" y="134938"/>
            <a:ext cx="73437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矩形 4"/>
          <p:cNvSpPr>
            <a:spLocks noChangeArrowheads="1"/>
          </p:cNvSpPr>
          <p:nvPr/>
        </p:nvSpPr>
        <p:spPr bwMode="auto">
          <a:xfrm>
            <a:off x="1116013" y="5734050"/>
            <a:ext cx="6584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2800" b="1">
                <a:solidFill>
                  <a:srgbClr val="993300"/>
                </a:solidFill>
                <a:latin typeface="微軟正黑體" panose="020B0604030504040204" pitchFamily="34" charset="-120"/>
                <a:ea typeface="微軟正黑體" panose="020B0604030504040204" pitchFamily="34" charset="-120"/>
              </a:rPr>
              <a:t>避難所內兒童遊憩區</a:t>
            </a:r>
          </a:p>
          <a:p>
            <a:pPr algn="ctr"/>
            <a:r>
              <a:rPr kumimoji="0" lang="en-US" altLang="zh-TW" sz="1200" b="1">
                <a:solidFill>
                  <a:srgbClr val="808080"/>
                </a:solidFill>
              </a:rPr>
              <a:t>http://userdisk.webry.biglobe.ne.jp/003/388/71/N000/000/000/130165668527616210756.jpg</a:t>
            </a:r>
            <a:endParaRPr kumimoji="0" lang="zh-TW" altLang="en-US" sz="1200" b="1">
              <a:solidFill>
                <a:srgbClr val="808080"/>
              </a:solidFill>
            </a:endParaRP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50</a:t>
            </a:fld>
            <a:endParaRPr lang="en-US" altLang="zh-TW"/>
          </a:p>
        </p:txBody>
      </p:sp>
    </p:spTree>
    <p:extLst>
      <p:ext uri="{BB962C8B-B14F-4D97-AF65-F5344CB8AC3E}">
        <p14:creationId xmlns:p14="http://schemas.microsoft.com/office/powerpoint/2010/main" val="2759107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113" y="161925"/>
            <a:ext cx="7488237"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矩形 4"/>
          <p:cNvSpPr>
            <a:spLocks noChangeArrowheads="1"/>
          </p:cNvSpPr>
          <p:nvPr/>
        </p:nvSpPr>
        <p:spPr bwMode="auto">
          <a:xfrm>
            <a:off x="0" y="5646738"/>
            <a:ext cx="9144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2800" b="1">
                <a:solidFill>
                  <a:srgbClr val="993300"/>
                </a:solidFill>
                <a:latin typeface="微軟正黑體" panose="020B0604030504040204" pitchFamily="34" charset="-120"/>
                <a:ea typeface="微軟正黑體" panose="020B0604030504040204" pitchFamily="34" charset="-120"/>
              </a:rPr>
              <a:t>避難所內生活情景</a:t>
            </a:r>
            <a:r>
              <a:rPr kumimoji="0" lang="en-US" altLang="ja-JP" sz="2800" b="1">
                <a:solidFill>
                  <a:srgbClr val="993300"/>
                </a:solidFill>
                <a:latin typeface="微軟正黑體" panose="020B0604030504040204" pitchFamily="34" charset="-120"/>
                <a:ea typeface="微軟正黑體" panose="020B0604030504040204" pitchFamily="34" charset="-120"/>
              </a:rPr>
              <a:t>(</a:t>
            </a:r>
            <a:r>
              <a:rPr kumimoji="0" lang="zh-TW" altLang="en-US" sz="2800" b="1">
                <a:solidFill>
                  <a:srgbClr val="993300"/>
                </a:solidFill>
                <a:latin typeface="微軟正黑體" panose="020B0604030504040204" pitchFamily="34" charset="-120"/>
                <a:ea typeface="微軟正黑體" panose="020B0604030504040204" pitchFamily="34" charset="-120"/>
              </a:rPr>
              <a:t>時事通信社</a:t>
            </a:r>
            <a:r>
              <a:rPr kumimoji="0" lang="en-US" altLang="zh-TW" sz="2800" b="1">
                <a:solidFill>
                  <a:srgbClr val="993300"/>
                </a:solidFill>
                <a:latin typeface="微軟正黑體" panose="020B0604030504040204" pitchFamily="34" charset="-120"/>
                <a:ea typeface="微軟正黑體" panose="020B0604030504040204" pitchFamily="34" charset="-120"/>
              </a:rPr>
              <a:t>2011.03.19)</a:t>
            </a:r>
          </a:p>
          <a:p>
            <a:pPr algn="ctr"/>
            <a:r>
              <a:rPr kumimoji="0" lang="en-US" altLang="ja-JP">
                <a:solidFill>
                  <a:srgbClr val="808080"/>
                </a:solidFill>
              </a:rPr>
              <a:t>http://www.jiji.com/jc/d4?d=d4_news&amp;p=hin003-jlp10619015</a:t>
            </a: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51</a:t>
            </a:fld>
            <a:endParaRPr lang="en-US" altLang="zh-TW"/>
          </a:p>
        </p:txBody>
      </p:sp>
    </p:spTree>
    <p:extLst>
      <p:ext uri="{BB962C8B-B14F-4D97-AF65-F5344CB8AC3E}">
        <p14:creationId xmlns:p14="http://schemas.microsoft.com/office/powerpoint/2010/main" val="488684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避難所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9792" y="111125"/>
            <a:ext cx="4244975"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矩形 4"/>
          <p:cNvSpPr>
            <a:spLocks noChangeArrowheads="1"/>
          </p:cNvSpPr>
          <p:nvPr/>
        </p:nvSpPr>
        <p:spPr bwMode="auto">
          <a:xfrm>
            <a:off x="611560" y="5661025"/>
            <a:ext cx="8208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2800" b="1" dirty="0">
                <a:solidFill>
                  <a:srgbClr val="993300"/>
                </a:solidFill>
                <a:latin typeface="微軟正黑體" panose="020B0604030504040204" pitchFamily="34" charset="-120"/>
                <a:ea typeface="微軟正黑體" panose="020B0604030504040204" pitchFamily="34" charset="-120"/>
              </a:rPr>
              <a:t>以厚紙板隔間確保隱私</a:t>
            </a:r>
            <a:r>
              <a:rPr kumimoji="0" lang="en-US" altLang="zh-TW" sz="2800" b="1" dirty="0">
                <a:solidFill>
                  <a:srgbClr val="993300"/>
                </a:solidFill>
                <a:latin typeface="微軟正黑體" panose="020B0604030504040204" pitchFamily="34" charset="-120"/>
                <a:ea typeface="微軟正黑體" panose="020B0604030504040204" pitchFamily="34" charset="-120"/>
              </a:rPr>
              <a:t>(</a:t>
            </a:r>
            <a:r>
              <a:rPr kumimoji="0" lang="zh-TW" altLang="en-US" sz="2800" b="1" dirty="0">
                <a:solidFill>
                  <a:srgbClr val="993300"/>
                </a:solidFill>
                <a:latin typeface="微軟正黑體" panose="020B0604030504040204" pitchFamily="34" charset="-120"/>
                <a:ea typeface="微軟正黑體" panose="020B0604030504040204" pitchFamily="34" charset="-120"/>
              </a:rPr>
              <a:t>產經新聞</a:t>
            </a:r>
            <a:r>
              <a:rPr kumimoji="0" lang="en-US" altLang="zh-TW" sz="2800" b="1" dirty="0">
                <a:solidFill>
                  <a:srgbClr val="993300"/>
                </a:solidFill>
                <a:latin typeface="微軟正黑體" panose="020B0604030504040204" pitchFamily="34" charset="-120"/>
                <a:ea typeface="微軟正黑體" panose="020B0604030504040204" pitchFamily="34" charset="-120"/>
              </a:rPr>
              <a:t>)</a:t>
            </a:r>
          </a:p>
          <a:p>
            <a:pPr algn="ctr"/>
            <a:r>
              <a:rPr kumimoji="0" lang="en-US" altLang="zh-TW" sz="1200" b="1" dirty="0">
                <a:solidFill>
                  <a:srgbClr val="808080"/>
                </a:solidFill>
              </a:rPr>
              <a:t>http://photo.sankei.jp.msn.com/~/media/highlight/2011/04/04/13Z020110404DDKYD00057G2000.jpg</a:t>
            </a: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52</a:t>
            </a:fld>
            <a:endParaRPr lang="en-US" altLang="zh-TW" dirty="0"/>
          </a:p>
        </p:txBody>
      </p:sp>
    </p:spTree>
    <p:extLst>
      <p:ext uri="{BB962C8B-B14F-4D97-AF65-F5344CB8AC3E}">
        <p14:creationId xmlns:p14="http://schemas.microsoft.com/office/powerpoint/2010/main" val="33383145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避難所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404813"/>
            <a:ext cx="8137525"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矩形 4"/>
          <p:cNvSpPr>
            <a:spLocks noChangeArrowheads="1"/>
          </p:cNvSpPr>
          <p:nvPr/>
        </p:nvSpPr>
        <p:spPr bwMode="auto">
          <a:xfrm>
            <a:off x="1403350" y="5862638"/>
            <a:ext cx="66484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2800" b="1">
                <a:solidFill>
                  <a:srgbClr val="993300"/>
                </a:solidFill>
                <a:latin typeface="微軟正黑體" panose="020B0604030504040204" pitchFamily="34" charset="-120"/>
                <a:ea typeface="微軟正黑體" panose="020B0604030504040204" pitchFamily="34" charset="-120"/>
              </a:rPr>
              <a:t>以帳篷確保隱私的避難所收容情形</a:t>
            </a:r>
          </a:p>
          <a:p>
            <a:pPr algn="ctr"/>
            <a:r>
              <a:rPr kumimoji="0" lang="en-US" altLang="zh-TW">
                <a:solidFill>
                  <a:srgbClr val="808080"/>
                </a:solidFill>
              </a:rPr>
              <a:t>http://pds.exblog.jp/pds/1/201104/02/62/d0175562_3134680.jpg</a:t>
            </a:r>
            <a:endParaRPr kumimoji="0" lang="zh-TW" altLang="en-US">
              <a:solidFill>
                <a:srgbClr val="808080"/>
              </a:solidFill>
            </a:endParaRP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53</a:t>
            </a:fld>
            <a:endParaRPr lang="en-US" altLang="zh-TW"/>
          </a:p>
        </p:txBody>
      </p:sp>
    </p:spTree>
    <p:extLst>
      <p:ext uri="{BB962C8B-B14F-4D97-AF65-F5344CB8AC3E}">
        <p14:creationId xmlns:p14="http://schemas.microsoft.com/office/powerpoint/2010/main" val="38478460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地震的</a:t>
            </a:r>
            <a:r>
              <a:rPr lang="zh-TW" altLang="en-US" dirty="0" smtClean="0"/>
              <a:t>臨時住宅與永久住宅</a:t>
            </a:r>
            <a:endParaRPr lang="zh-TW" altLang="en-US" dirty="0"/>
          </a:p>
        </p:txBody>
      </p:sp>
      <p:sp>
        <p:nvSpPr>
          <p:cNvPr id="3" name="內容版面配置區 2"/>
          <p:cNvSpPr>
            <a:spLocks noGrp="1"/>
          </p:cNvSpPr>
          <p:nvPr>
            <p:ph idx="1"/>
          </p:nvPr>
        </p:nvSpPr>
        <p:spPr>
          <a:xfrm>
            <a:off x="457200" y="1600200"/>
            <a:ext cx="8229600" cy="5257800"/>
          </a:xfrm>
        </p:spPr>
        <p:txBody>
          <a:bodyPr>
            <a:normAutofit fontScale="92500" lnSpcReduction="20000"/>
          </a:bodyPr>
          <a:lstStyle/>
          <a:p>
            <a:r>
              <a:rPr lang="zh-TW" altLang="en-US" dirty="0" smtClean="0"/>
              <a:t>臨時住宅的決策可能在</a:t>
            </a:r>
            <a:r>
              <a:rPr lang="zh-TW" altLang="en-US" dirty="0" smtClean="0">
                <a:solidFill>
                  <a:srgbClr val="FF0000"/>
                </a:solidFill>
              </a:rPr>
              <a:t>應變階段擬定</a:t>
            </a:r>
            <a:endParaRPr lang="en-US" altLang="zh-TW" dirty="0" smtClean="0">
              <a:solidFill>
                <a:srgbClr val="FF0000"/>
              </a:solidFill>
            </a:endParaRPr>
          </a:p>
          <a:p>
            <a:pPr lvl="1"/>
            <a:r>
              <a:rPr lang="zh-TW" altLang="en-US" dirty="0" smtClean="0"/>
              <a:t>是供居民重啟日常生活及思考重建方向的重要階段</a:t>
            </a:r>
            <a:endParaRPr lang="en-US" altLang="zh-TW" dirty="0" smtClean="0"/>
          </a:p>
          <a:p>
            <a:pPr lvl="1"/>
            <a:r>
              <a:rPr lang="zh-TW" altLang="en-US" dirty="0" smtClean="0"/>
              <a:t>可能因為加速重建及節省經費而</a:t>
            </a:r>
            <a:r>
              <a:rPr lang="zh-TW" altLang="en-US" dirty="0" smtClean="0">
                <a:solidFill>
                  <a:srgbClr val="FF0000"/>
                </a:solidFill>
              </a:rPr>
              <a:t>被跳過</a:t>
            </a:r>
            <a:r>
              <a:rPr lang="zh-TW" altLang="en-US" dirty="0" smtClean="0"/>
              <a:t>，但將</a:t>
            </a:r>
            <a:r>
              <a:rPr lang="zh-TW" altLang="en-US" dirty="0" smtClean="0">
                <a:solidFill>
                  <a:srgbClr val="FF0000"/>
                </a:solidFill>
              </a:rPr>
              <a:t>造成後續重建的困難</a:t>
            </a:r>
            <a:endParaRPr lang="en-US" altLang="zh-TW" dirty="0" smtClean="0">
              <a:solidFill>
                <a:srgbClr val="FF0000"/>
              </a:solidFill>
            </a:endParaRPr>
          </a:p>
          <a:p>
            <a:r>
              <a:rPr lang="zh-TW" altLang="en-US" dirty="0" smtClean="0"/>
              <a:t>臨時住宅的</a:t>
            </a:r>
            <a:r>
              <a:rPr lang="zh-TW" altLang="en-US" dirty="0" smtClean="0">
                <a:solidFill>
                  <a:srgbClr val="FF0000"/>
                </a:solidFill>
              </a:rPr>
              <a:t>需求量須精算</a:t>
            </a:r>
            <a:endParaRPr lang="zh-TW" altLang="en-US" dirty="0">
              <a:solidFill>
                <a:srgbClr val="FF0000"/>
              </a:solidFill>
            </a:endParaRPr>
          </a:p>
          <a:p>
            <a:pPr lvl="1"/>
            <a:r>
              <a:rPr lang="zh-TW" altLang="en-US" dirty="0" smtClean="0">
                <a:solidFill>
                  <a:srgbClr val="FF0000"/>
                </a:solidFill>
              </a:rPr>
              <a:t>租金補貼</a:t>
            </a:r>
            <a:r>
              <a:rPr lang="zh-TW" altLang="en-US" dirty="0" smtClean="0"/>
              <a:t>是最有效的策略，組合屋是最後選擇</a:t>
            </a:r>
            <a:endParaRPr lang="en-US" altLang="zh-TW" dirty="0" smtClean="0"/>
          </a:p>
          <a:p>
            <a:pPr lvl="1"/>
            <a:r>
              <a:rPr lang="zh-TW" altLang="en-US" dirty="0" smtClean="0"/>
              <a:t>臨時住宅的需求受其他方案、既有</a:t>
            </a:r>
            <a:r>
              <a:rPr lang="zh-TW" altLang="en-US" dirty="0"/>
              <a:t>房屋存量、房屋損壞程度</a:t>
            </a:r>
            <a:r>
              <a:rPr lang="zh-TW" altLang="en-US" dirty="0" smtClean="0"/>
              <a:t>、自</a:t>
            </a:r>
            <a:r>
              <a:rPr lang="zh-TW" altLang="en-US" dirty="0"/>
              <a:t>有率、受災人口社經屬性等特性</a:t>
            </a:r>
            <a:r>
              <a:rPr lang="zh-TW" altLang="en-US" dirty="0" smtClean="0"/>
              <a:t>影響</a:t>
            </a:r>
            <a:endParaRPr lang="zh-TW" altLang="en-US" dirty="0"/>
          </a:p>
          <a:p>
            <a:pPr lvl="1"/>
            <a:r>
              <a:rPr lang="zh-TW" altLang="en-US" dirty="0"/>
              <a:t>從國內、外經驗來看，有相當比例的</a:t>
            </a:r>
            <a:r>
              <a:rPr lang="zh-TW" altLang="en-US" dirty="0">
                <a:solidFill>
                  <a:srgbClr val="FF0000"/>
                </a:solidFill>
              </a:rPr>
              <a:t>弱勢族群</a:t>
            </a:r>
            <a:r>
              <a:rPr lang="zh-TW" altLang="en-US" dirty="0"/>
              <a:t>使用政府介入的臨時住宅，且有少數在搬進臨時住宅後，便</a:t>
            </a:r>
            <a:r>
              <a:rPr lang="zh-TW" altLang="en-US" dirty="0">
                <a:solidFill>
                  <a:srgbClr val="FF0000"/>
                </a:solidFill>
              </a:rPr>
              <a:t>不願意遷走</a:t>
            </a:r>
          </a:p>
          <a:p>
            <a:pPr lvl="2"/>
            <a:r>
              <a:rPr lang="zh-TW" altLang="en-US" dirty="0" smtClean="0"/>
              <a:t>集集地震高估數量，容許弱勢進住，造成</a:t>
            </a:r>
            <a:r>
              <a:rPr lang="zh-TW" altLang="en-US" dirty="0" smtClean="0">
                <a:solidFill>
                  <a:srgbClr val="FF0000"/>
                </a:solidFill>
              </a:rPr>
              <a:t>後續拆遷爭議</a:t>
            </a:r>
            <a:endParaRPr lang="en-US" altLang="zh-TW" dirty="0" smtClean="0">
              <a:solidFill>
                <a:srgbClr val="FF0000"/>
              </a:solidFill>
            </a:endParaRPr>
          </a:p>
          <a:p>
            <a:pPr lvl="2"/>
            <a:r>
              <a:rPr lang="zh-TW" altLang="en-US" dirty="0" smtClean="0"/>
              <a:t>美國</a:t>
            </a:r>
            <a:r>
              <a:rPr lang="zh-TW" altLang="en-US" dirty="0"/>
              <a:t>僅提供</a:t>
            </a:r>
            <a:r>
              <a:rPr lang="en-US" altLang="zh-TW" dirty="0"/>
              <a:t>18</a:t>
            </a:r>
            <a:r>
              <a:rPr lang="zh-TW" altLang="en-US" dirty="0"/>
              <a:t>個月之協助，之後須支付租金</a:t>
            </a:r>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54</a:t>
            </a:fld>
            <a:endParaRPr lang="en-US" altLang="zh-TW"/>
          </a:p>
        </p:txBody>
      </p:sp>
    </p:spTree>
    <p:extLst>
      <p:ext uri="{BB962C8B-B14F-4D97-AF65-F5344CB8AC3E}">
        <p14:creationId xmlns:p14="http://schemas.microsoft.com/office/powerpoint/2010/main" val="41465892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55</a:t>
            </a:fld>
            <a:endParaRPr lang="en-US" altLang="zh-TW"/>
          </a:p>
        </p:txBody>
      </p:sp>
      <p:pic>
        <p:nvPicPr>
          <p:cNvPr id="30722" name="Picture 2" descr="File:UptownNapoleonFEMAtrailer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5496" y="44624"/>
            <a:ext cx="9108504" cy="1200329"/>
          </a:xfrm>
          <a:prstGeom prst="rect">
            <a:avLst/>
          </a:prstGeom>
        </p:spPr>
        <p:txBody>
          <a:bodyPr wrap="square">
            <a:spAutoFit/>
          </a:bodyPr>
          <a:lstStyle/>
          <a:p>
            <a:r>
              <a:rPr lang="en-US" altLang="zh-TW" sz="2400" dirty="0">
                <a:solidFill>
                  <a:schemeClr val="bg1"/>
                </a:solidFill>
                <a:latin typeface="Times New Roman" panose="02020603050405020304" pitchFamily="18" charset="0"/>
                <a:cs typeface="Times New Roman" panose="02020603050405020304" pitchFamily="18" charset="0"/>
              </a:rPr>
              <a:t>House on Napoleon Avenue in formerly flooded portion of Uptown New Orleans with FEMA trailer Note lines left by long standing levels of floodwaters; blue tarp on damaged roof.</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sp>
        <p:nvSpPr>
          <p:cNvPr id="7" name="矩形 6"/>
          <p:cNvSpPr/>
          <p:nvPr/>
        </p:nvSpPr>
        <p:spPr>
          <a:xfrm>
            <a:off x="-36512" y="6536377"/>
            <a:ext cx="5526360" cy="276999"/>
          </a:xfrm>
          <a:prstGeom prst="rect">
            <a:avLst/>
          </a:prstGeom>
        </p:spPr>
        <p:txBody>
          <a:bodyPr wrap="square">
            <a:spAutoFit/>
          </a:bodyPr>
          <a:lstStyle/>
          <a:p>
            <a:r>
              <a:rPr lang="zh-TW" altLang="en-US" sz="1200" dirty="0">
                <a:solidFill>
                  <a:schemeClr val="bg1"/>
                </a:solidFill>
                <a:latin typeface="Times New Roman" panose="02020603050405020304" pitchFamily="18" charset="0"/>
                <a:cs typeface="Times New Roman" panose="02020603050405020304" pitchFamily="18" charset="0"/>
              </a:rPr>
              <a:t>https://en.wikipedia.org/wiki/File:UptownNapoleonFEMAtrailerFlag.jpg</a:t>
            </a:r>
          </a:p>
        </p:txBody>
      </p:sp>
    </p:spTree>
    <p:extLst>
      <p:ext uri="{BB962C8B-B14F-4D97-AF65-F5344CB8AC3E}">
        <p14:creationId xmlns:p14="http://schemas.microsoft.com/office/powerpoint/2010/main" val="2081831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56</a:t>
            </a:fld>
            <a:endParaRPr lang="en-US" altLang="zh-TW"/>
          </a:p>
        </p:txBody>
      </p:sp>
      <p:pic>
        <p:nvPicPr>
          <p:cNvPr id="32770" name="Picture 2" descr="user pos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149080"/>
            <a:ext cx="5720677" cy="270143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51520" y="6165305"/>
            <a:ext cx="2952328" cy="648072"/>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http://i161.photobucket.com/albums/t221/marionmedic/My%20RV%20Pics/model_floorplans_pic_574.gif</a:t>
            </a:r>
          </a:p>
        </p:txBody>
      </p:sp>
      <p:pic>
        <p:nvPicPr>
          <p:cNvPr id="32772" name="Picture 4" descr="http://msnbcmedia.msn.com/j/MSNBC/Components/Photo/_new/pb-101230-fema-02.photoblog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04" y="0"/>
            <a:ext cx="7646177" cy="411194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22024" y="109061"/>
            <a:ext cx="7418328" cy="830997"/>
          </a:xfrm>
          <a:prstGeom prst="rect">
            <a:avLst/>
          </a:prstGeom>
        </p:spPr>
        <p:txBody>
          <a:bodyPr wrap="square">
            <a:spAutoFit/>
          </a:bodyPr>
          <a:lstStyle/>
          <a:p>
            <a:r>
              <a:rPr lang="en-US" altLang="zh-TW" sz="2400" dirty="0" smtClean="0">
                <a:solidFill>
                  <a:schemeClr val="bg1"/>
                </a:solidFill>
                <a:latin typeface="Times New Roman" panose="02020603050405020304" pitchFamily="18" charset="0"/>
                <a:cs typeface="Times New Roman" panose="02020603050405020304" pitchFamily="18" charset="0"/>
              </a:rPr>
              <a:t>Edwin </a:t>
            </a:r>
            <a:r>
              <a:rPr lang="en-US" altLang="zh-TW" sz="2400" dirty="0">
                <a:solidFill>
                  <a:schemeClr val="bg1"/>
                </a:solidFill>
                <a:latin typeface="Times New Roman" panose="02020603050405020304" pitchFamily="18" charset="0"/>
                <a:cs typeface="Times New Roman" panose="02020603050405020304" pitchFamily="18" charset="0"/>
              </a:rPr>
              <a:t>D. Weber Jr., left, stands inside the FEMA trailer he shares with his brother Richard Weber</a:t>
            </a:r>
            <a:r>
              <a:rPr lang="en-US" altLang="zh-TW" sz="1600" dirty="0" smtClean="0">
                <a:solidFill>
                  <a:schemeClr val="bg1"/>
                </a:solidFill>
                <a:latin typeface="Times New Roman" panose="02020603050405020304" pitchFamily="18" charset="0"/>
                <a:cs typeface="Times New Roman" panose="02020603050405020304" pitchFamily="18" charset="0"/>
              </a:rPr>
              <a:t>.</a:t>
            </a:r>
            <a:r>
              <a:rPr lang="zh-TW" altLang="en-US" sz="1600" dirty="0" smtClean="0">
                <a:solidFill>
                  <a:schemeClr val="bg1"/>
                </a:solidFill>
                <a:latin typeface="Times New Roman" panose="02020603050405020304" pitchFamily="18" charset="0"/>
                <a:cs typeface="Times New Roman" panose="02020603050405020304" pitchFamily="18" charset="0"/>
              </a:rPr>
              <a:t> </a:t>
            </a:r>
            <a:r>
              <a:rPr lang="en-US" altLang="zh-TW" sz="1600" dirty="0">
                <a:solidFill>
                  <a:schemeClr val="bg1"/>
                </a:solidFill>
                <a:latin typeface="Times New Roman" panose="02020603050405020304" pitchFamily="18" charset="0"/>
                <a:cs typeface="Times New Roman" panose="02020603050405020304" pitchFamily="18" charset="0"/>
              </a:rPr>
              <a:t>Gerald Herbert / </a:t>
            </a:r>
            <a:r>
              <a:rPr lang="en-US" altLang="zh-TW" sz="1600" dirty="0" smtClean="0">
                <a:solidFill>
                  <a:schemeClr val="bg1"/>
                </a:solidFill>
                <a:latin typeface="Times New Roman" panose="02020603050405020304" pitchFamily="18" charset="0"/>
                <a:cs typeface="Times New Roman" panose="02020603050405020304" pitchFamily="18" charset="0"/>
              </a:rPr>
              <a:t>AP</a:t>
            </a:r>
            <a:endParaRPr lang="zh-TW" altLang="en-US" sz="2400" dirty="0">
              <a:solidFill>
                <a:schemeClr val="bg1"/>
              </a:solidFill>
              <a:latin typeface="Times New Roman" panose="02020603050405020304" pitchFamily="18" charset="0"/>
              <a:cs typeface="Times New Roman" panose="02020603050405020304" pitchFamily="18" charset="0"/>
            </a:endParaRPr>
          </a:p>
        </p:txBody>
      </p:sp>
      <p:sp>
        <p:nvSpPr>
          <p:cNvPr id="7" name="矩形 6"/>
          <p:cNvSpPr/>
          <p:nvPr/>
        </p:nvSpPr>
        <p:spPr>
          <a:xfrm>
            <a:off x="219475" y="4263101"/>
            <a:ext cx="2984373" cy="830997"/>
          </a:xfrm>
          <a:prstGeom prst="rect">
            <a:avLst/>
          </a:prstGeom>
        </p:spPr>
        <p:txBody>
          <a:bodyPr wrap="square">
            <a:spAutoFit/>
          </a:bodyPr>
          <a:lstStyle/>
          <a:p>
            <a:r>
              <a:rPr lang="en-US" altLang="zh-TW" sz="1200" dirty="0">
                <a:latin typeface="Times New Roman" panose="02020603050405020304" pitchFamily="18" charset="0"/>
                <a:cs typeface="Times New Roman" panose="02020603050405020304" pitchFamily="18" charset="0"/>
              </a:rPr>
              <a:t>http://photoblog.nbcnews.com/_news/2010/12/30/5739819-new-orleans-citizens-face-fines-if-they-dont-get-rid-of-their-fema-trailers-by-jan-1</a:t>
            </a:r>
            <a:endParaRPr lang="zh-TW"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205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57</a:t>
            </a:fld>
            <a:endParaRPr lang="en-US" altLang="zh-TW"/>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9000"/>
            <a:ext cx="4572000" cy="3429000"/>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 y="-27384"/>
            <a:ext cx="4608512" cy="3456384"/>
          </a:xfrm>
          <a:prstGeom prst="rect">
            <a:avLst/>
          </a:prstGeom>
        </p:spPr>
      </p:pic>
      <p:sp>
        <p:nvSpPr>
          <p:cNvPr id="9" name="內容版面配置區 8"/>
          <p:cNvSpPr>
            <a:spLocks noGrp="1"/>
          </p:cNvSpPr>
          <p:nvPr>
            <p:ph idx="1"/>
          </p:nvPr>
        </p:nvSpPr>
        <p:spPr/>
        <p:txBody>
          <a:bodyPr/>
          <a:lstStyle/>
          <a:p>
            <a:endParaRPr lang="zh-TW" altLang="en-US" dirty="0"/>
          </a:p>
        </p:txBody>
      </p:sp>
      <p:pic>
        <p:nvPicPr>
          <p:cNvPr id="7" name="圖片 6"/>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808682" y="1166851"/>
            <a:ext cx="6097505" cy="4573129"/>
          </a:xfrm>
          <a:prstGeom prst="rect">
            <a:avLst/>
          </a:prstGeom>
        </p:spPr>
      </p:pic>
    </p:spTree>
    <p:extLst>
      <p:ext uri="{BB962C8B-B14F-4D97-AF65-F5344CB8AC3E}">
        <p14:creationId xmlns:p14="http://schemas.microsoft.com/office/powerpoint/2010/main" val="1764633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地震的臨時住宅與永久住宅</a:t>
            </a:r>
          </a:p>
        </p:txBody>
      </p:sp>
      <p:sp>
        <p:nvSpPr>
          <p:cNvPr id="3" name="內容版面配置區 2"/>
          <p:cNvSpPr>
            <a:spLocks noGrp="1"/>
          </p:cNvSpPr>
          <p:nvPr>
            <p:ph idx="1"/>
          </p:nvPr>
        </p:nvSpPr>
        <p:spPr>
          <a:xfrm>
            <a:off x="457200" y="1600200"/>
            <a:ext cx="8229600" cy="5257800"/>
          </a:xfrm>
        </p:spPr>
        <p:txBody>
          <a:bodyPr>
            <a:normAutofit fontScale="92500" lnSpcReduction="10000"/>
          </a:bodyPr>
          <a:lstStyle/>
          <a:p>
            <a:r>
              <a:rPr lang="zh-TW" altLang="en-US" dirty="0" smtClean="0">
                <a:solidFill>
                  <a:srgbClr val="FF0000"/>
                </a:solidFill>
              </a:rPr>
              <a:t>資金</a:t>
            </a:r>
            <a:r>
              <a:rPr lang="zh-TW" altLang="en-US" dirty="0" smtClean="0"/>
              <a:t>是影響永久住宅</a:t>
            </a:r>
            <a:r>
              <a:rPr lang="zh-TW" altLang="en-US" dirty="0"/>
              <a:t>重建的關鍵</a:t>
            </a:r>
          </a:p>
          <a:p>
            <a:pPr lvl="1"/>
            <a:r>
              <a:rPr lang="zh-TW" altLang="en-US" dirty="0" smtClean="0"/>
              <a:t>市場機制</a:t>
            </a:r>
            <a:endParaRPr lang="en-US" altLang="zh-TW" dirty="0" smtClean="0"/>
          </a:p>
          <a:p>
            <a:pPr lvl="1"/>
            <a:r>
              <a:rPr lang="zh-TW" altLang="en-US" dirty="0" smtClean="0"/>
              <a:t>政府</a:t>
            </a:r>
            <a:r>
              <a:rPr lang="zh-TW" altLang="en-US" dirty="0"/>
              <a:t>或民間慈善團體</a:t>
            </a:r>
            <a:r>
              <a:rPr lang="zh-TW" altLang="en-US" dirty="0" smtClean="0"/>
              <a:t>的</a:t>
            </a:r>
            <a:r>
              <a:rPr lang="zh-TW" altLang="en-US" dirty="0"/>
              <a:t>協助</a:t>
            </a:r>
            <a:endParaRPr lang="en-US" altLang="zh-TW" dirty="0"/>
          </a:p>
          <a:p>
            <a:r>
              <a:rPr lang="zh-TW" altLang="en-US" dirty="0"/>
              <a:t>加州北嶺地震</a:t>
            </a:r>
            <a:r>
              <a:rPr lang="en-US" altLang="zh-TW" dirty="0"/>
              <a:t>(1994)</a:t>
            </a:r>
          </a:p>
          <a:p>
            <a:pPr lvl="1"/>
            <a:r>
              <a:rPr lang="en-US" altLang="zh-TW" dirty="0"/>
              <a:t>2/3</a:t>
            </a:r>
            <a:r>
              <a:rPr lang="zh-TW" altLang="en-US" dirty="0"/>
              <a:t>來自於災民本身所買的</a:t>
            </a:r>
            <a:r>
              <a:rPr lang="zh-TW" altLang="en-US" dirty="0">
                <a:solidFill>
                  <a:srgbClr val="FF0000"/>
                </a:solidFill>
              </a:rPr>
              <a:t>地震保險</a:t>
            </a:r>
            <a:r>
              <a:rPr lang="zh-TW" altLang="en-US" dirty="0"/>
              <a:t>，其餘大多來自政府的低利貸款，只有少數來自</a:t>
            </a:r>
            <a:r>
              <a:rPr lang="zh-TW" altLang="en-US" dirty="0" smtClean="0"/>
              <a:t>積蓄</a:t>
            </a:r>
            <a:endParaRPr lang="en-US" altLang="zh-TW" dirty="0"/>
          </a:p>
          <a:p>
            <a:r>
              <a:rPr lang="zh-TW" altLang="en-US" dirty="0" smtClean="0"/>
              <a:t>集集地震</a:t>
            </a:r>
            <a:r>
              <a:rPr lang="en-US" altLang="zh-TW" dirty="0"/>
              <a:t>(1999)</a:t>
            </a:r>
          </a:p>
          <a:p>
            <a:pPr lvl="1"/>
            <a:r>
              <a:rPr lang="zh-TW" altLang="en-US" dirty="0"/>
              <a:t>主要來自於災民的</a:t>
            </a:r>
            <a:r>
              <a:rPr lang="zh-TW" altLang="en-US" dirty="0">
                <a:solidFill>
                  <a:srgbClr val="FF0000"/>
                </a:solidFill>
              </a:rPr>
              <a:t>存款</a:t>
            </a:r>
            <a:r>
              <a:rPr lang="zh-TW" altLang="en-US" dirty="0" smtClean="0">
                <a:solidFill>
                  <a:srgbClr val="FF0000"/>
                </a:solidFill>
              </a:rPr>
              <a:t>以及貸款</a:t>
            </a:r>
            <a:endParaRPr lang="en-US" altLang="zh-TW" dirty="0" smtClean="0">
              <a:solidFill>
                <a:srgbClr val="FF0000"/>
              </a:solidFill>
            </a:endParaRPr>
          </a:p>
          <a:p>
            <a:pPr lvl="1"/>
            <a:r>
              <a:rPr lang="zh-TW" altLang="en-US" dirty="0" smtClean="0">
                <a:solidFill>
                  <a:srgbClr val="FF0000"/>
                </a:solidFill>
              </a:rPr>
              <a:t>九二一震災重建基金會扮演關鍵協助角色</a:t>
            </a:r>
            <a:endParaRPr lang="en-US" altLang="zh-TW" dirty="0" smtClean="0">
              <a:solidFill>
                <a:srgbClr val="FF0000"/>
              </a:solidFill>
            </a:endParaRPr>
          </a:p>
          <a:p>
            <a:r>
              <a:rPr lang="zh-TW" altLang="en-US" dirty="0" smtClean="0">
                <a:solidFill>
                  <a:srgbClr val="FF0000"/>
                </a:solidFill>
              </a:rPr>
              <a:t>集合住宅</a:t>
            </a:r>
            <a:r>
              <a:rPr lang="zh-TW" altLang="en-US" dirty="0" smtClean="0"/>
              <a:t>的重建較慢</a:t>
            </a:r>
            <a:endParaRPr lang="en-US" altLang="zh-TW" dirty="0" smtClean="0"/>
          </a:p>
          <a:p>
            <a:pPr lvl="1"/>
            <a:r>
              <a:rPr lang="zh-TW" altLang="zh-TW" dirty="0" smtClean="0"/>
              <a:t>居民</a:t>
            </a:r>
            <a:r>
              <a:rPr lang="zh-TW" altLang="zh-TW" dirty="0"/>
              <a:t>共識及個別家戶的重建</a:t>
            </a:r>
            <a:r>
              <a:rPr lang="zh-TW" altLang="zh-TW" dirty="0" smtClean="0"/>
              <a:t>能力</a:t>
            </a:r>
            <a:endParaRPr lang="en-US" altLang="zh-TW" dirty="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58</a:t>
            </a:fld>
            <a:endParaRPr lang="en-US" altLang="zh-TW"/>
          </a:p>
        </p:txBody>
      </p:sp>
    </p:spTree>
    <p:extLst>
      <p:ext uri="{BB962C8B-B14F-4D97-AF65-F5344CB8AC3E}">
        <p14:creationId xmlns:p14="http://schemas.microsoft.com/office/powerpoint/2010/main" val="4000982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地震避難安置之因應</a:t>
            </a:r>
            <a:endParaRPr lang="zh-TW" altLang="en-US" dirty="0"/>
          </a:p>
        </p:txBody>
      </p:sp>
      <p:sp>
        <p:nvSpPr>
          <p:cNvPr id="6" name="副標題 5"/>
          <p:cNvSpPr>
            <a:spLocks noGrp="1"/>
          </p:cNvSpPr>
          <p:nvPr>
            <p:ph type="subTitle"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59</a:t>
            </a:fld>
            <a:endParaRPr lang="en-US" altLang="zh-TW"/>
          </a:p>
        </p:txBody>
      </p:sp>
    </p:spTree>
    <p:extLst>
      <p:ext uri="{BB962C8B-B14F-4D97-AF65-F5344CB8AC3E}">
        <p14:creationId xmlns:p14="http://schemas.microsoft.com/office/powerpoint/2010/main" val="1479210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地震後之避難安置</a:t>
            </a:r>
            <a:endParaRPr lang="zh-TW" altLang="en-US" dirty="0"/>
          </a:p>
        </p:txBody>
      </p:sp>
      <p:sp>
        <p:nvSpPr>
          <p:cNvPr id="3" name="內容版面配置區 2"/>
          <p:cNvSpPr>
            <a:spLocks noGrp="1"/>
          </p:cNvSpPr>
          <p:nvPr>
            <p:ph idx="1"/>
          </p:nvPr>
        </p:nvSpPr>
        <p:spPr/>
        <p:txBody>
          <a:bodyPr>
            <a:normAutofit/>
          </a:bodyPr>
          <a:lstStyle/>
          <a:p>
            <a:r>
              <a:rPr lang="zh-TW" altLang="en-US" dirty="0" smtClean="0"/>
              <a:t>大規模地震後，居民有避難安置需求</a:t>
            </a:r>
            <a:endParaRPr lang="en-US" altLang="zh-TW" dirty="0" smtClean="0"/>
          </a:p>
          <a:p>
            <a:pPr lvl="1"/>
            <a:r>
              <a:rPr lang="zh-TW" altLang="en-US" dirty="0" smtClean="0"/>
              <a:t>地震造成建築物損毀、擔心餘震</a:t>
            </a:r>
            <a:endParaRPr lang="en-US" altLang="zh-TW" dirty="0" smtClean="0"/>
          </a:p>
          <a:p>
            <a:pPr lvl="1"/>
            <a:r>
              <a:rPr lang="zh-TW" altLang="en-US" dirty="0" smtClean="0"/>
              <a:t>部分居民無法</a:t>
            </a:r>
            <a:r>
              <a:rPr lang="zh-TW" altLang="en-US" dirty="0"/>
              <a:t>藉</a:t>
            </a:r>
            <a:r>
              <a:rPr lang="zh-TW" altLang="en-US" dirty="0" smtClean="0"/>
              <a:t>由自身資源</a:t>
            </a:r>
            <a:r>
              <a:rPr lang="en-US" altLang="zh-TW" dirty="0" smtClean="0"/>
              <a:t>/</a:t>
            </a:r>
            <a:r>
              <a:rPr lang="zh-TW" altLang="en-US" dirty="0" smtClean="0"/>
              <a:t>能力滿足此需求</a:t>
            </a:r>
            <a:endParaRPr lang="en-US" altLang="zh-TW" dirty="0" smtClean="0"/>
          </a:p>
          <a:p>
            <a:pPr lvl="1"/>
            <a:r>
              <a:rPr lang="zh-TW" altLang="en-US" dirty="0" smtClean="0"/>
              <a:t>法令有所規範，民眾對政府亦有所期待</a:t>
            </a:r>
            <a:endParaRPr lang="en-US" altLang="zh-TW" dirty="0" smtClean="0"/>
          </a:p>
          <a:p>
            <a:pPr lvl="1"/>
            <a:r>
              <a:rPr lang="zh-TW" altLang="en-US" dirty="0" smtClean="0"/>
              <a:t>未能妥善處理可能影響民眾安全、健康</a:t>
            </a:r>
            <a:endParaRPr lang="en-US" altLang="zh-TW" dirty="0" smtClean="0"/>
          </a:p>
          <a:p>
            <a:r>
              <a:rPr lang="zh-TW" altLang="en-US" dirty="0">
                <a:solidFill>
                  <a:srgbClr val="FF0000"/>
                </a:solidFill>
              </a:rPr>
              <a:t>思考</a:t>
            </a:r>
            <a:r>
              <a:rPr lang="en-US" altLang="zh-TW" dirty="0" smtClean="0">
                <a:solidFill>
                  <a:srgbClr val="FF0000"/>
                </a:solidFill>
              </a:rPr>
              <a:t>1</a:t>
            </a:r>
            <a:r>
              <a:rPr lang="zh-TW" altLang="en-US" dirty="0" smtClean="0">
                <a:solidFill>
                  <a:srgbClr val="FF0000"/>
                </a:solidFill>
              </a:rPr>
              <a:t>：</a:t>
            </a:r>
            <a:r>
              <a:rPr lang="zh-TW" altLang="en-US" dirty="0" smtClean="0"/>
              <a:t>每次</a:t>
            </a:r>
            <a:r>
              <a:rPr lang="zh-TW" altLang="en-US" dirty="0"/>
              <a:t>地震狀況都不一樣</a:t>
            </a:r>
            <a:r>
              <a:rPr lang="zh-TW" altLang="en-US" dirty="0" smtClean="0"/>
              <a:t>，難以</a:t>
            </a:r>
            <a:r>
              <a:rPr lang="zh-TW" altLang="en-US" dirty="0"/>
              <a:t>事先精確</a:t>
            </a:r>
            <a:r>
              <a:rPr lang="zh-TW" altLang="en-US" dirty="0" smtClean="0"/>
              <a:t>掌握；最好</a:t>
            </a:r>
            <a:r>
              <a:rPr lang="zh-TW" altLang="en-US" dirty="0"/>
              <a:t>的因應方式是</a:t>
            </a:r>
            <a:r>
              <a:rPr lang="zh-TW" altLang="en-US" dirty="0">
                <a:solidFill>
                  <a:srgbClr val="FF0000"/>
                </a:solidFill>
              </a:rPr>
              <a:t>依據</a:t>
            </a:r>
            <a:r>
              <a:rPr lang="zh-TW" altLang="en-US" dirty="0" smtClean="0">
                <a:solidFill>
                  <a:srgbClr val="FF0000"/>
                </a:solidFill>
              </a:rPr>
              <a:t>當時災情</a:t>
            </a:r>
            <a:r>
              <a:rPr lang="zh-TW" altLang="en-US" dirty="0" smtClean="0"/>
              <a:t>來緊急應變</a:t>
            </a:r>
            <a:endParaRPr lang="en-US" altLang="zh-TW" dirty="0" smtClean="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6</a:t>
            </a:fld>
            <a:endParaRPr lang="en-US" altLang="zh-TW"/>
          </a:p>
        </p:txBody>
      </p:sp>
    </p:spTree>
    <p:extLst>
      <p:ext uri="{BB962C8B-B14F-4D97-AF65-F5344CB8AC3E}">
        <p14:creationId xmlns:p14="http://schemas.microsoft.com/office/powerpoint/2010/main" val="1011389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tainan.gov.tw/disaster01/warehouse/A0000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9"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緊急避難之因應</a:t>
            </a:r>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60</a:t>
            </a:fld>
            <a:endParaRPr lang="en-US" altLang="zh-TW"/>
          </a:p>
        </p:txBody>
      </p:sp>
      <p:sp>
        <p:nvSpPr>
          <p:cNvPr id="5" name="矩形 4"/>
          <p:cNvSpPr/>
          <p:nvPr/>
        </p:nvSpPr>
        <p:spPr>
          <a:xfrm>
            <a:off x="72008" y="6525344"/>
            <a:ext cx="4572000" cy="276999"/>
          </a:xfrm>
          <a:prstGeom prst="rect">
            <a:avLst/>
          </a:prstGeom>
        </p:spPr>
        <p:txBody>
          <a:bodyPr>
            <a:spAutoFit/>
          </a:bodyPr>
          <a:lstStyle/>
          <a:p>
            <a:r>
              <a:rPr lang="zh-TW" altLang="en-US" sz="1200" dirty="0">
                <a:latin typeface="Times New Roman" panose="02020603050405020304" pitchFamily="18" charset="0"/>
                <a:cs typeface="Times New Roman" panose="02020603050405020304" pitchFamily="18" charset="0"/>
              </a:rPr>
              <a:t>http://www.tainan.gov.tw/disaster01/warehouse/A00000/2(1).jpg</a:t>
            </a:r>
          </a:p>
        </p:txBody>
      </p:sp>
    </p:spTree>
    <p:extLst>
      <p:ext uri="{BB962C8B-B14F-4D97-AF65-F5344CB8AC3E}">
        <p14:creationId xmlns:p14="http://schemas.microsoft.com/office/powerpoint/2010/main" val="20926509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washingtonpost.com/rf/image_606w/2010-2019/WashingtonPost/2011/03/11/Foreign/Images/CORRECTION_Japan_Earthquake_091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4820"/>
          <a:stretch/>
        </p:blipFill>
        <p:spPr bwMode="auto">
          <a:xfrm>
            <a:off x="35496" y="6078"/>
            <a:ext cx="9115763" cy="685192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返家議題之因應</a:t>
            </a:r>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61</a:t>
            </a:fld>
            <a:endParaRPr lang="en-US" altLang="zh-TW"/>
          </a:p>
        </p:txBody>
      </p:sp>
      <p:sp>
        <p:nvSpPr>
          <p:cNvPr id="6" name="矩形 5"/>
          <p:cNvSpPr/>
          <p:nvPr/>
        </p:nvSpPr>
        <p:spPr>
          <a:xfrm>
            <a:off x="22227" y="6396335"/>
            <a:ext cx="8919019" cy="461665"/>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https://www.washingtonpost.com/rf/image_606w/2010-2019/WashingtonPost/2011/03/11/Foreign/Images/CORRECTION_Japan_Earthquake_09120.jpg</a:t>
            </a:r>
          </a:p>
        </p:txBody>
      </p:sp>
      <p:sp>
        <p:nvSpPr>
          <p:cNvPr id="8" name="內容版面配置區 7"/>
          <p:cNvSpPr>
            <a:spLocks noGrp="1"/>
          </p:cNvSpPr>
          <p:nvPr>
            <p:ph idx="1"/>
          </p:nvPr>
        </p:nvSpPr>
        <p:spPr/>
        <p:txBody>
          <a:bodyPr/>
          <a:lstStyle/>
          <a:p>
            <a:endParaRPr lang="zh-TW" altLang="en-US"/>
          </a:p>
        </p:txBody>
      </p:sp>
    </p:spTree>
    <p:extLst>
      <p:ext uri="{BB962C8B-B14F-4D97-AF65-F5344CB8AC3E}">
        <p14:creationId xmlns:p14="http://schemas.microsoft.com/office/powerpoint/2010/main" val="1116219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收容所軟硬體仍需細緻整備規</a:t>
            </a:r>
            <a:r>
              <a:rPr lang="zh-TW" altLang="en-US" dirty="0"/>
              <a:t>劃</a:t>
            </a:r>
          </a:p>
        </p:txBody>
      </p:sp>
      <p:sp>
        <p:nvSpPr>
          <p:cNvPr id="3" name="內容版面配置區 2"/>
          <p:cNvSpPr>
            <a:spLocks noGrp="1"/>
          </p:cNvSpPr>
          <p:nvPr>
            <p:ph sz="half" idx="1"/>
          </p:nvPr>
        </p:nvSpPr>
        <p:spPr/>
        <p:txBody>
          <a:bodyPr>
            <a:normAutofit/>
          </a:bodyPr>
          <a:lstStyle/>
          <a:p>
            <a:r>
              <a:rPr lang="zh-TW" altLang="en-US" dirty="0" smtClean="0"/>
              <a:t>供需分析</a:t>
            </a:r>
            <a:endParaRPr lang="en-US" altLang="zh-TW" dirty="0" smtClean="0"/>
          </a:p>
          <a:p>
            <a:r>
              <a:rPr lang="zh-TW" altLang="en-US" dirty="0" smtClean="0"/>
              <a:t>地點評選</a:t>
            </a:r>
            <a:endParaRPr lang="en-US" altLang="zh-TW" dirty="0" smtClean="0"/>
          </a:p>
          <a:p>
            <a:r>
              <a:rPr lang="zh-TW" altLang="en-US" dirty="0" smtClean="0"/>
              <a:t>安全性分析</a:t>
            </a:r>
            <a:endParaRPr lang="en-US" altLang="zh-TW" dirty="0" smtClean="0"/>
          </a:p>
          <a:p>
            <a:r>
              <a:rPr lang="zh-TW" altLang="en-US" dirty="0"/>
              <a:t>災前之營運</a:t>
            </a:r>
            <a:r>
              <a:rPr lang="zh-TW" altLang="en-US" dirty="0" smtClean="0"/>
              <a:t>整備</a:t>
            </a:r>
            <a:endParaRPr lang="en-US" altLang="zh-TW" dirty="0" smtClean="0"/>
          </a:p>
          <a:p>
            <a:r>
              <a:rPr lang="zh-TW" altLang="en-US" dirty="0"/>
              <a:t>開設前</a:t>
            </a:r>
            <a:r>
              <a:rPr lang="zh-TW" altLang="en-US" dirty="0" smtClean="0"/>
              <a:t>準備</a:t>
            </a:r>
            <a:endParaRPr lang="en-US" altLang="zh-TW" dirty="0" smtClean="0"/>
          </a:p>
          <a:p>
            <a:r>
              <a:rPr lang="zh-TW" altLang="en-US" dirty="0"/>
              <a:t>開設後之服務</a:t>
            </a:r>
            <a:r>
              <a:rPr lang="zh-TW" altLang="en-US" dirty="0" smtClean="0"/>
              <a:t>提供</a:t>
            </a:r>
            <a:endParaRPr lang="en-US" altLang="zh-TW" dirty="0" smtClean="0"/>
          </a:p>
        </p:txBody>
      </p:sp>
      <p:sp>
        <p:nvSpPr>
          <p:cNvPr id="4" name="內容版面配置區 3"/>
          <p:cNvSpPr>
            <a:spLocks noGrp="1"/>
          </p:cNvSpPr>
          <p:nvPr>
            <p:ph sz="half" idx="2"/>
          </p:nvPr>
        </p:nvSpPr>
        <p:spPr/>
        <p:txBody>
          <a:bodyPr/>
          <a:lstStyle/>
          <a:p>
            <a:r>
              <a:rPr lang="zh-TW" altLang="en-US" dirty="0"/>
              <a:t>收容所空間配置</a:t>
            </a:r>
            <a:endParaRPr lang="en-US" altLang="zh-TW" dirty="0"/>
          </a:p>
          <a:p>
            <a:r>
              <a:rPr lang="zh-TW" altLang="en-US" dirty="0"/>
              <a:t>收容所服務</a:t>
            </a:r>
            <a:endParaRPr lang="en-US" altLang="zh-TW" dirty="0"/>
          </a:p>
          <a:p>
            <a:r>
              <a:rPr lang="zh-TW" altLang="en-US" dirty="0"/>
              <a:t>身心弱勢者服務</a:t>
            </a:r>
            <a:r>
              <a:rPr lang="en-US" altLang="zh-TW" dirty="0"/>
              <a:t>(FNSS)</a:t>
            </a:r>
          </a:p>
          <a:p>
            <a:r>
              <a:rPr lang="zh-TW" altLang="en-US" dirty="0"/>
              <a:t>捐贈及志工管理</a:t>
            </a:r>
            <a:endParaRPr lang="en-US" altLang="zh-TW" dirty="0"/>
          </a:p>
          <a:p>
            <a:r>
              <a:rPr lang="zh-TW" altLang="en-US" dirty="0"/>
              <a:t>收容所關閉</a:t>
            </a:r>
          </a:p>
          <a:p>
            <a:endParaRPr lang="zh-TW" altLang="en-US" dirty="0"/>
          </a:p>
        </p:txBody>
      </p:sp>
      <p:sp>
        <p:nvSpPr>
          <p:cNvPr id="5" name="投影片編號版面配置區 4"/>
          <p:cNvSpPr>
            <a:spLocks noGrp="1"/>
          </p:cNvSpPr>
          <p:nvPr>
            <p:ph type="sldNum" sz="quarter" idx="12"/>
          </p:nvPr>
        </p:nvSpPr>
        <p:spPr/>
        <p:txBody>
          <a:bodyPr/>
          <a:lstStyle/>
          <a:p>
            <a:pPr>
              <a:defRPr/>
            </a:pPr>
            <a:fld id="{662836A1-8F47-4F55-B89F-DA9703321D29}" type="slidenum">
              <a:rPr lang="en-US" altLang="zh-TW" smtClean="0"/>
              <a:pPr>
                <a:defRPr/>
              </a:pPr>
              <a:t>62</a:t>
            </a:fld>
            <a:endParaRPr lang="en-US" altLang="zh-TW"/>
          </a:p>
        </p:txBody>
      </p:sp>
    </p:spTree>
    <p:extLst>
      <p:ext uri="{BB962C8B-B14F-4D97-AF65-F5344CB8AC3E}">
        <p14:creationId xmlns:p14="http://schemas.microsoft.com/office/powerpoint/2010/main" val="2390804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zh-TW" altLang="en-US" dirty="0" smtClean="0"/>
              <a:t>收</a:t>
            </a:r>
            <a:r>
              <a:rPr lang="zh-TW" altLang="en-US" dirty="0"/>
              <a:t>容</a:t>
            </a:r>
            <a:r>
              <a:rPr lang="zh-TW" altLang="en-US" dirty="0" smtClean="0"/>
              <a:t>供給</a:t>
            </a:r>
            <a:r>
              <a:rPr lang="zh-TW" altLang="en-US" dirty="0"/>
              <a:t>分析</a:t>
            </a:r>
          </a:p>
        </p:txBody>
      </p:sp>
      <p:sp>
        <p:nvSpPr>
          <p:cNvPr id="290819" name="Rectangle 3"/>
          <p:cNvSpPr>
            <a:spLocks noGrp="1" noChangeArrowheads="1"/>
          </p:cNvSpPr>
          <p:nvPr>
            <p:ph type="body" idx="1"/>
          </p:nvPr>
        </p:nvSpPr>
        <p:spPr>
          <a:xfrm>
            <a:off x="457200" y="1600200"/>
            <a:ext cx="8229600" cy="5257800"/>
          </a:xfrm>
        </p:spPr>
        <p:txBody>
          <a:bodyPr>
            <a:normAutofit fontScale="92500" lnSpcReduction="20000"/>
          </a:bodyPr>
          <a:lstStyle/>
          <a:p>
            <a:pPr>
              <a:lnSpc>
                <a:spcPct val="110000"/>
              </a:lnSpc>
            </a:pPr>
            <a:r>
              <a:rPr lang="zh-TW" altLang="en-US" dirty="0" smtClean="0"/>
              <a:t>台灣仍缺乏本土之</a:t>
            </a:r>
            <a:r>
              <a:rPr lang="zh-TW" altLang="en-US" dirty="0" smtClean="0">
                <a:solidFill>
                  <a:srgbClr val="FF0000"/>
                </a:solidFill>
              </a:rPr>
              <a:t>需求分析</a:t>
            </a:r>
            <a:r>
              <a:rPr lang="zh-TW" altLang="en-US" dirty="0" smtClean="0"/>
              <a:t>模組及參數</a:t>
            </a:r>
            <a:endParaRPr lang="en-US" altLang="zh-TW" dirty="0" smtClean="0"/>
          </a:p>
          <a:p>
            <a:pPr>
              <a:lnSpc>
                <a:spcPct val="110000"/>
              </a:lnSpc>
            </a:pPr>
            <a:r>
              <a:rPr lang="zh-TW" altLang="en-US" dirty="0" smtClean="0"/>
              <a:t>評估收容容量的重要參數</a:t>
            </a:r>
            <a:endParaRPr lang="zh-TW" altLang="en-US" dirty="0"/>
          </a:p>
          <a:p>
            <a:pPr lvl="1">
              <a:lnSpc>
                <a:spcPct val="110000"/>
              </a:lnSpc>
            </a:pPr>
            <a:r>
              <a:rPr lang="zh-TW" altLang="en-US" dirty="0"/>
              <a:t>收容所的面積與收容量？</a:t>
            </a:r>
          </a:p>
          <a:p>
            <a:pPr lvl="2">
              <a:lnSpc>
                <a:spcPct val="110000"/>
              </a:lnSpc>
            </a:pPr>
            <a:r>
              <a:rPr lang="zh-TW" altLang="en-US" dirty="0">
                <a:solidFill>
                  <a:srgbClr val="FF0000"/>
                </a:solidFill>
              </a:rPr>
              <a:t>若有住宿設施之收容所，床位數即為容量</a:t>
            </a:r>
          </a:p>
          <a:p>
            <a:pPr lvl="2">
              <a:lnSpc>
                <a:spcPct val="110000"/>
              </a:lnSpc>
            </a:pPr>
            <a:r>
              <a:rPr lang="zh-TW" altLang="en-US" dirty="0">
                <a:solidFill>
                  <a:srgbClr val="FF0000"/>
                </a:solidFill>
              </a:rPr>
              <a:t>休息區域面積</a:t>
            </a:r>
            <a:r>
              <a:rPr lang="en-US" altLang="zh-TW" dirty="0">
                <a:solidFill>
                  <a:srgbClr val="FF0000"/>
                </a:solidFill>
              </a:rPr>
              <a:t>/4m</a:t>
            </a:r>
            <a:r>
              <a:rPr lang="en-US" altLang="zh-TW" baseline="30000" dirty="0">
                <a:solidFill>
                  <a:srgbClr val="FF0000"/>
                </a:solidFill>
              </a:rPr>
              <a:t>2</a:t>
            </a:r>
            <a:r>
              <a:rPr lang="en-US" altLang="zh-TW" dirty="0">
                <a:solidFill>
                  <a:srgbClr val="FF0000"/>
                </a:solidFill>
              </a:rPr>
              <a:t>  (</a:t>
            </a:r>
            <a:r>
              <a:rPr lang="zh-TW" altLang="en-US" dirty="0">
                <a:solidFill>
                  <a:srgbClr val="FF0000"/>
                </a:solidFill>
              </a:rPr>
              <a:t>極特殊狀況可到</a:t>
            </a:r>
            <a:r>
              <a:rPr lang="en-US" altLang="zh-TW" dirty="0" smtClean="0">
                <a:solidFill>
                  <a:srgbClr val="FF0000"/>
                </a:solidFill>
              </a:rPr>
              <a:t>2</a:t>
            </a:r>
            <a:r>
              <a:rPr lang="en-US" altLang="zh-TW" dirty="0">
                <a:solidFill>
                  <a:srgbClr val="FF0000"/>
                </a:solidFill>
              </a:rPr>
              <a:t>m</a:t>
            </a:r>
            <a:r>
              <a:rPr lang="en-US" altLang="zh-TW" baseline="30000" dirty="0">
                <a:solidFill>
                  <a:srgbClr val="FF0000"/>
                </a:solidFill>
              </a:rPr>
              <a:t>2</a:t>
            </a:r>
            <a:r>
              <a:rPr lang="en-US" altLang="zh-TW" dirty="0" smtClean="0">
                <a:solidFill>
                  <a:srgbClr val="FF0000"/>
                </a:solidFill>
              </a:rPr>
              <a:t>)</a:t>
            </a:r>
            <a:endParaRPr lang="en-US" altLang="zh-TW" dirty="0">
              <a:solidFill>
                <a:srgbClr val="FF0000"/>
              </a:solidFill>
            </a:endParaRPr>
          </a:p>
          <a:p>
            <a:pPr lvl="2">
              <a:lnSpc>
                <a:spcPct val="110000"/>
              </a:lnSpc>
            </a:pPr>
            <a:r>
              <a:rPr lang="zh-TW" altLang="en-US" dirty="0">
                <a:solidFill>
                  <a:srgbClr val="FF0000"/>
                </a:solidFill>
              </a:rPr>
              <a:t>總面積</a:t>
            </a:r>
            <a:r>
              <a:rPr lang="en-US" altLang="zh-TW" dirty="0">
                <a:solidFill>
                  <a:srgbClr val="FF0000"/>
                </a:solidFill>
              </a:rPr>
              <a:t>/</a:t>
            </a:r>
            <a:r>
              <a:rPr lang="en-US" altLang="zh-TW" dirty="0" smtClean="0">
                <a:solidFill>
                  <a:srgbClr val="FF0000"/>
                </a:solidFill>
              </a:rPr>
              <a:t>8-10</a:t>
            </a:r>
            <a:r>
              <a:rPr lang="en-US" altLang="zh-TW" dirty="0">
                <a:solidFill>
                  <a:srgbClr val="FF0000"/>
                </a:solidFill>
              </a:rPr>
              <a:t>m</a:t>
            </a:r>
            <a:r>
              <a:rPr lang="en-US" altLang="zh-TW" baseline="30000" dirty="0">
                <a:solidFill>
                  <a:srgbClr val="FF0000"/>
                </a:solidFill>
              </a:rPr>
              <a:t>2</a:t>
            </a:r>
            <a:r>
              <a:rPr lang="zh-TW" altLang="en-US" dirty="0">
                <a:solidFill>
                  <a:srgbClr val="FF0000"/>
                </a:solidFill>
              </a:rPr>
              <a:t>　</a:t>
            </a:r>
            <a:r>
              <a:rPr lang="en-US" altLang="zh-TW" dirty="0">
                <a:solidFill>
                  <a:srgbClr val="FF0000"/>
                </a:solidFill>
              </a:rPr>
              <a:t>(</a:t>
            </a:r>
            <a:r>
              <a:rPr lang="zh-TW" altLang="en-US" dirty="0">
                <a:solidFill>
                  <a:srgbClr val="FF0000"/>
                </a:solidFill>
              </a:rPr>
              <a:t>極特殊狀況可到</a:t>
            </a:r>
            <a:r>
              <a:rPr lang="en-US" altLang="zh-TW" dirty="0" smtClean="0">
                <a:solidFill>
                  <a:srgbClr val="FF0000"/>
                </a:solidFill>
              </a:rPr>
              <a:t>4</a:t>
            </a:r>
            <a:r>
              <a:rPr lang="en-US" altLang="zh-TW" dirty="0">
                <a:solidFill>
                  <a:srgbClr val="FF0000"/>
                </a:solidFill>
              </a:rPr>
              <a:t>m</a:t>
            </a:r>
            <a:r>
              <a:rPr lang="en-US" altLang="zh-TW" baseline="30000" dirty="0">
                <a:solidFill>
                  <a:srgbClr val="FF0000"/>
                </a:solidFill>
              </a:rPr>
              <a:t>2</a:t>
            </a:r>
            <a:r>
              <a:rPr lang="en-US" altLang="zh-TW" dirty="0" smtClean="0">
                <a:solidFill>
                  <a:srgbClr val="FF0000"/>
                </a:solidFill>
              </a:rPr>
              <a:t>)</a:t>
            </a:r>
            <a:endParaRPr lang="en-US" altLang="zh-TW" dirty="0">
              <a:solidFill>
                <a:srgbClr val="FF0000"/>
              </a:solidFill>
            </a:endParaRPr>
          </a:p>
          <a:p>
            <a:pPr lvl="1">
              <a:lnSpc>
                <a:spcPct val="110000"/>
              </a:lnSpc>
            </a:pPr>
            <a:r>
              <a:rPr lang="zh-TW" altLang="en-US" dirty="0"/>
              <a:t>收容所的設施與收容量？</a:t>
            </a:r>
          </a:p>
          <a:p>
            <a:pPr lvl="2">
              <a:lnSpc>
                <a:spcPct val="110000"/>
              </a:lnSpc>
            </a:pPr>
            <a:r>
              <a:rPr lang="zh-TW" altLang="en-US" dirty="0">
                <a:solidFill>
                  <a:srgbClr val="FF0000"/>
                </a:solidFill>
              </a:rPr>
              <a:t>沐浴設施</a:t>
            </a:r>
            <a:r>
              <a:rPr lang="zh-TW" altLang="en-US" dirty="0" smtClean="0">
                <a:solidFill>
                  <a:srgbClr val="FF0000"/>
                </a:solidFill>
              </a:rPr>
              <a:t>約</a:t>
            </a:r>
            <a:r>
              <a:rPr lang="en-US" altLang="zh-TW" dirty="0" smtClean="0">
                <a:solidFill>
                  <a:srgbClr val="FF0000"/>
                </a:solidFill>
              </a:rPr>
              <a:t>40 (20-50)</a:t>
            </a:r>
            <a:r>
              <a:rPr lang="zh-TW" altLang="en-US" dirty="0" smtClean="0">
                <a:solidFill>
                  <a:srgbClr val="FF0000"/>
                </a:solidFill>
              </a:rPr>
              <a:t>人</a:t>
            </a:r>
            <a:r>
              <a:rPr lang="zh-TW" altLang="en-US" dirty="0">
                <a:solidFill>
                  <a:srgbClr val="FF0000"/>
                </a:solidFill>
              </a:rPr>
              <a:t>一套</a:t>
            </a:r>
          </a:p>
          <a:p>
            <a:pPr lvl="2">
              <a:lnSpc>
                <a:spcPct val="110000"/>
              </a:lnSpc>
            </a:pPr>
            <a:r>
              <a:rPr lang="zh-TW" altLang="en-US" dirty="0">
                <a:solidFill>
                  <a:srgbClr val="FF0000"/>
                </a:solidFill>
              </a:rPr>
              <a:t>廁所</a:t>
            </a:r>
            <a:r>
              <a:rPr lang="zh-TW" altLang="en-US" dirty="0" smtClean="0">
                <a:solidFill>
                  <a:srgbClr val="FF0000"/>
                </a:solidFill>
              </a:rPr>
              <a:t>約</a:t>
            </a:r>
            <a:r>
              <a:rPr lang="en-US" altLang="zh-TW" dirty="0">
                <a:solidFill>
                  <a:srgbClr val="FF0000"/>
                </a:solidFill>
              </a:rPr>
              <a:t>40 (20-50)</a:t>
            </a:r>
            <a:r>
              <a:rPr lang="zh-TW" altLang="en-US" dirty="0" smtClean="0">
                <a:solidFill>
                  <a:srgbClr val="FF0000"/>
                </a:solidFill>
              </a:rPr>
              <a:t>人</a:t>
            </a:r>
            <a:r>
              <a:rPr lang="zh-TW" altLang="en-US" dirty="0">
                <a:solidFill>
                  <a:srgbClr val="FF0000"/>
                </a:solidFill>
              </a:rPr>
              <a:t>一套</a:t>
            </a:r>
            <a:endParaRPr lang="zh-TW" altLang="en-US" sz="2800" dirty="0">
              <a:solidFill>
                <a:srgbClr val="FF0000"/>
              </a:solidFill>
            </a:endParaRPr>
          </a:p>
          <a:p>
            <a:pPr lvl="1">
              <a:lnSpc>
                <a:spcPct val="110000"/>
              </a:lnSpc>
            </a:pPr>
            <a:r>
              <a:rPr lang="zh-TW" altLang="en-US" dirty="0"/>
              <a:t>收容所的服務人員數？</a:t>
            </a:r>
          </a:p>
          <a:p>
            <a:pPr lvl="2">
              <a:lnSpc>
                <a:spcPct val="110000"/>
              </a:lnSpc>
            </a:pPr>
            <a:r>
              <a:rPr lang="zh-TW" altLang="en-US" dirty="0">
                <a:solidFill>
                  <a:srgbClr val="FF0000"/>
                </a:solidFill>
              </a:rPr>
              <a:t>每收容</a:t>
            </a:r>
            <a:r>
              <a:rPr lang="en-US" altLang="zh-TW" dirty="0">
                <a:solidFill>
                  <a:srgbClr val="FF0000"/>
                </a:solidFill>
              </a:rPr>
              <a:t>100</a:t>
            </a:r>
            <a:r>
              <a:rPr lang="zh-TW" altLang="en-US" dirty="0">
                <a:solidFill>
                  <a:srgbClr val="FF0000"/>
                </a:solidFill>
              </a:rPr>
              <a:t>人約需</a:t>
            </a:r>
            <a:r>
              <a:rPr lang="en-US" altLang="zh-TW" dirty="0">
                <a:solidFill>
                  <a:srgbClr val="FF0000"/>
                </a:solidFill>
              </a:rPr>
              <a:t>6</a:t>
            </a:r>
            <a:r>
              <a:rPr lang="zh-TW" altLang="en-US" dirty="0">
                <a:solidFill>
                  <a:srgbClr val="FF0000"/>
                </a:solidFill>
              </a:rPr>
              <a:t>名工作人員</a:t>
            </a:r>
          </a:p>
          <a:p>
            <a:pPr lvl="1">
              <a:lnSpc>
                <a:spcPct val="110000"/>
              </a:lnSpc>
            </a:pPr>
            <a:r>
              <a:rPr lang="zh-TW" altLang="en-US" dirty="0" smtClean="0"/>
              <a:t>單一收容所人數</a:t>
            </a:r>
            <a:r>
              <a:rPr lang="zh-TW" altLang="en-US" dirty="0"/>
              <a:t>以</a:t>
            </a:r>
            <a:r>
              <a:rPr lang="en-US" altLang="zh-TW" dirty="0"/>
              <a:t>100-1000</a:t>
            </a:r>
            <a:r>
              <a:rPr lang="zh-TW" altLang="en-US" dirty="0"/>
              <a:t>人為</a:t>
            </a:r>
            <a:r>
              <a:rPr lang="zh-TW" altLang="en-US" dirty="0" smtClean="0"/>
              <a:t>原則</a:t>
            </a:r>
            <a:endParaRPr lang="zh-TW" altLang="en-US" dirty="0"/>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63</a:t>
            </a:fld>
            <a:endParaRPr lang="en-US" altLang="zh-TW"/>
          </a:p>
        </p:txBody>
      </p:sp>
    </p:spTree>
    <p:extLst>
      <p:ext uri="{BB962C8B-B14F-4D97-AF65-F5344CB8AC3E}">
        <p14:creationId xmlns:p14="http://schemas.microsoft.com/office/powerpoint/2010/main" val="42139760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64</a:t>
            </a:fld>
            <a:endParaRPr lang="en-US" altLang="zh-TW"/>
          </a:p>
        </p:txBody>
      </p:sp>
      <p:pic>
        <p:nvPicPr>
          <p:cNvPr id="5" name="內容版面配置區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 y="1592"/>
            <a:ext cx="9141877" cy="685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322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a:p>
        </p:txBody>
      </p:sp>
      <p:sp>
        <p:nvSpPr>
          <p:cNvPr id="4" name="投影片編號版面配置區 3"/>
          <p:cNvSpPr>
            <a:spLocks noGrp="1"/>
          </p:cNvSpPr>
          <p:nvPr>
            <p:ph type="sldNum" sz="quarter" idx="4294967295"/>
          </p:nvPr>
        </p:nvSpPr>
        <p:spPr>
          <a:xfrm>
            <a:off x="8534400" y="6323013"/>
            <a:ext cx="609600" cy="520700"/>
          </a:xfrm>
          <a:prstGeom prst="rect">
            <a:avLst/>
          </a:prstGeom>
        </p:spPr>
        <p:txBody>
          <a:bodyPr/>
          <a:lstStyle/>
          <a:p>
            <a:fld id="{800323B3-8E1A-44AC-8780-77259E9C5485}" type="slidenum">
              <a:rPr lang="zh-TW" altLang="en-US" smtClean="0"/>
              <a:pPr/>
              <a:t>65</a:t>
            </a:fld>
            <a:endParaRPr lang="zh-TW" altLang="en-US"/>
          </a:p>
        </p:txBody>
      </p:sp>
      <p:pic>
        <p:nvPicPr>
          <p:cNvPr id="4098" name="Picture 2" descr="http://www.honmagumi.co.jp/fukkyu/img/img2-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8" y="288032"/>
            <a:ext cx="9103102" cy="623731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07504" y="6566714"/>
            <a:ext cx="4572000" cy="276999"/>
          </a:xfrm>
          <a:prstGeom prst="rect">
            <a:avLst/>
          </a:prstGeom>
        </p:spPr>
        <p:txBody>
          <a:bodyPr>
            <a:spAutoFit/>
          </a:bodyPr>
          <a:lstStyle/>
          <a:p>
            <a:r>
              <a:rPr lang="zh-TW" altLang="en-US" sz="1200" dirty="0">
                <a:latin typeface="Times New Roman" panose="02020603050405020304" pitchFamily="18" charset="0"/>
                <a:cs typeface="Times New Roman" panose="02020603050405020304" pitchFamily="18" charset="0"/>
              </a:rPr>
              <a:t>http://www.honmagumi.co.jp/fukkyu/img/img2-1_1.jpg</a:t>
            </a:r>
          </a:p>
        </p:txBody>
      </p:sp>
    </p:spTree>
    <p:extLst>
      <p:ext uri="{BB962C8B-B14F-4D97-AF65-F5344CB8AC3E}">
        <p14:creationId xmlns:p14="http://schemas.microsoft.com/office/powerpoint/2010/main" val="616603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臨時安置之因應</a:t>
            </a:r>
            <a:endParaRPr lang="zh-TW" altLang="en-US" dirty="0"/>
          </a:p>
        </p:txBody>
      </p:sp>
      <p:sp>
        <p:nvSpPr>
          <p:cNvPr id="3" name="內容版面配置區 2"/>
          <p:cNvSpPr>
            <a:spLocks noGrp="1"/>
          </p:cNvSpPr>
          <p:nvPr>
            <p:ph idx="1"/>
          </p:nvPr>
        </p:nvSpPr>
        <p:spPr/>
        <p:txBody>
          <a:bodyPr/>
          <a:lstStyle/>
          <a:p>
            <a:r>
              <a:rPr lang="zh-TW" altLang="en-US" dirty="0" smtClean="0"/>
              <a:t>台</a:t>
            </a:r>
            <a:r>
              <a:rPr lang="zh-TW" altLang="en-US" dirty="0"/>
              <a:t>灣</a:t>
            </a:r>
            <a:r>
              <a:rPr lang="zh-TW" altLang="en-US" dirty="0" smtClean="0"/>
              <a:t>目前多參酌日本經驗，以開放空間如</a:t>
            </a:r>
            <a:r>
              <a:rPr lang="zh-TW" altLang="en-US" dirty="0" smtClean="0">
                <a:solidFill>
                  <a:srgbClr val="FF0000"/>
                </a:solidFill>
              </a:rPr>
              <a:t>防災公園</a:t>
            </a:r>
            <a:r>
              <a:rPr lang="zh-TW" altLang="en-US" dirty="0" smtClean="0"/>
              <a:t>作為地震臨時安置規劃之主軸</a:t>
            </a:r>
            <a:endParaRPr lang="en-US" altLang="zh-TW" dirty="0" smtClean="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66</a:t>
            </a:fld>
            <a:endParaRPr lang="en-US" altLang="zh-TW"/>
          </a:p>
        </p:txBody>
      </p:sp>
      <p:sp>
        <p:nvSpPr>
          <p:cNvPr id="5" name="矩形 4"/>
          <p:cNvSpPr/>
          <p:nvPr/>
        </p:nvSpPr>
        <p:spPr>
          <a:xfrm>
            <a:off x="0" y="6604188"/>
            <a:ext cx="4572000" cy="276999"/>
          </a:xfrm>
          <a:prstGeom prst="rect">
            <a:avLst/>
          </a:prstGeom>
        </p:spPr>
        <p:txBody>
          <a:bodyPr>
            <a:spAutoFit/>
          </a:bodyPr>
          <a:lstStyle/>
          <a:p>
            <a:r>
              <a:rPr lang="zh-TW" altLang="en-US" sz="1200" dirty="0">
                <a:latin typeface="Times New Roman" panose="02020603050405020304" pitchFamily="18" charset="0"/>
                <a:cs typeface="Times New Roman" panose="02020603050405020304" pitchFamily="18" charset="0"/>
              </a:rPr>
              <a:t>http://www.119.gov.taipei/detail.php?type=article&amp;id=11016</a:t>
            </a:r>
          </a:p>
        </p:txBody>
      </p:sp>
      <p:sp>
        <p:nvSpPr>
          <p:cNvPr id="6" name="矩形 5"/>
          <p:cNvSpPr/>
          <p:nvPr/>
        </p:nvSpPr>
        <p:spPr>
          <a:xfrm>
            <a:off x="4572000" y="6581001"/>
            <a:ext cx="4572000" cy="276999"/>
          </a:xfrm>
          <a:prstGeom prst="rect">
            <a:avLst/>
          </a:prstGeom>
        </p:spPr>
        <p:txBody>
          <a:bodyPr>
            <a:spAutoFit/>
          </a:bodyPr>
          <a:lstStyle/>
          <a:p>
            <a:r>
              <a:rPr lang="zh-TW" altLang="en-US" sz="1200" dirty="0">
                <a:latin typeface="Times New Roman" panose="02020603050405020304" pitchFamily="18" charset="0"/>
                <a:cs typeface="Times New Roman" panose="02020603050405020304" pitchFamily="18" charset="0"/>
              </a:rPr>
              <a:t>http://pkl.gov.taipei/public/MMO/PKL/1010912-c2.jpg</a:t>
            </a:r>
          </a:p>
        </p:txBody>
      </p:sp>
      <p:pic>
        <p:nvPicPr>
          <p:cNvPr id="7" name="Picture 6" descr="http://pkl.gov.taipei/public/MMO/PKL/1010912-c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2676920"/>
            <a:ext cx="5504016" cy="3892487"/>
          </a:xfrm>
          <a:prstGeom prst="rect">
            <a:avLst/>
          </a:prstGeom>
          <a:noFill/>
          <a:extLst>
            <a:ext uri="{909E8E84-426E-40DD-AFC4-6F175D3DCCD1}">
              <a14:hiddenFill xmlns:a14="http://schemas.microsoft.com/office/drawing/2010/main">
                <a:solidFill>
                  <a:srgbClr val="FFFFFF"/>
                </a:solidFill>
              </a14:hiddenFill>
            </a:ext>
          </a:extLst>
        </p:spPr>
      </p:pic>
      <p:pic>
        <p:nvPicPr>
          <p:cNvPr id="8" name="內容版面配置區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11560" y="2661916"/>
            <a:ext cx="2704470" cy="394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6032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a:p>
        </p:txBody>
      </p:sp>
      <p:sp>
        <p:nvSpPr>
          <p:cNvPr id="4" name="投影片編號版面配置區 3"/>
          <p:cNvSpPr>
            <a:spLocks noGrp="1"/>
          </p:cNvSpPr>
          <p:nvPr>
            <p:ph type="sldNum" sz="quarter" idx="4294967295"/>
          </p:nvPr>
        </p:nvSpPr>
        <p:spPr>
          <a:xfrm>
            <a:off x="8534400" y="6323013"/>
            <a:ext cx="609600" cy="520700"/>
          </a:xfrm>
          <a:prstGeom prst="rect">
            <a:avLst/>
          </a:prstGeom>
        </p:spPr>
        <p:txBody>
          <a:bodyPr/>
          <a:lstStyle/>
          <a:p>
            <a:fld id="{800323B3-8E1A-44AC-8780-77259E9C5485}" type="slidenum">
              <a:rPr lang="zh-TW" altLang="en-US" smtClean="0"/>
              <a:pPr/>
              <a:t>67</a:t>
            </a:fld>
            <a:endParaRPr lang="zh-TW" altLang="en-US"/>
          </a:p>
        </p:txBody>
      </p:sp>
      <p:pic>
        <p:nvPicPr>
          <p:cNvPr id="6146" name="Picture 2" descr="http://dado.gov.taipei/public/Attachment/1811624791.jpg"/>
          <p:cNvPicPr>
            <a:picLocks noChangeAspect="1" noChangeArrowheads="1"/>
          </p:cNvPicPr>
          <p:nvPr/>
        </p:nvPicPr>
        <p:blipFill rotWithShape="1">
          <a:blip r:embed="rId2">
            <a:extLst>
              <a:ext uri="{28A0092B-C50C-407E-A947-70E740481C1C}">
                <a14:useLocalDpi xmlns:a14="http://schemas.microsoft.com/office/drawing/2010/main" val="0"/>
              </a:ext>
            </a:extLst>
          </a:blip>
          <a:srcRect l="4763" t="6412" r="4518" b="14516"/>
          <a:stretch/>
        </p:blipFill>
        <p:spPr bwMode="auto">
          <a:xfrm>
            <a:off x="14215" y="764704"/>
            <a:ext cx="9108041" cy="561662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07504" y="6546874"/>
            <a:ext cx="4572000" cy="276999"/>
          </a:xfrm>
          <a:prstGeom prst="rect">
            <a:avLst/>
          </a:prstGeom>
        </p:spPr>
        <p:txBody>
          <a:bodyPr>
            <a:spAutoFit/>
          </a:bodyPr>
          <a:lstStyle/>
          <a:p>
            <a:r>
              <a:rPr lang="zh-TW" altLang="en-US" sz="1200" dirty="0"/>
              <a:t>http://dado.gov.taipei/public/Attachment/1811624791.jpg</a:t>
            </a:r>
          </a:p>
        </p:txBody>
      </p:sp>
    </p:spTree>
    <p:extLst>
      <p:ext uri="{BB962C8B-B14F-4D97-AF65-F5344CB8AC3E}">
        <p14:creationId xmlns:p14="http://schemas.microsoft.com/office/powerpoint/2010/main" val="113549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endParaRPr lang="zh-TW" altLang="en-US"/>
          </a:p>
        </p:txBody>
      </p:sp>
      <p:pic>
        <p:nvPicPr>
          <p:cNvPr id="8194" name="Picture 2" descr="https://wedid.ntpc.gov.tw/Content/Uploads/TEMP_PolicyPhoto/2013-06/4bc9f335-5b5b-44f9-83fe-8c464fc7b2df.p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0" y="-5748"/>
            <a:ext cx="9134266" cy="686374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441" y="6620191"/>
            <a:ext cx="8520881"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https://wedid.ntpc.gov.tw/Content/Uploads/TEMP_PolicyPhoto/2013-06/4bc9f335-5b5b-44f9-83fe-8c464fc7b2df.pngs.jpg</a:t>
            </a:r>
          </a:p>
        </p:txBody>
      </p:sp>
      <p:sp>
        <p:nvSpPr>
          <p:cNvPr id="6" name="投影片編號版面配置區 5"/>
          <p:cNvSpPr>
            <a:spLocks noGrp="1"/>
          </p:cNvSpPr>
          <p:nvPr>
            <p:ph type="sldNum" sz="quarter" idx="12"/>
          </p:nvPr>
        </p:nvSpPr>
        <p:spPr/>
        <p:txBody>
          <a:bodyPr/>
          <a:lstStyle/>
          <a:p>
            <a:pPr>
              <a:defRPr/>
            </a:pPr>
            <a:fld id="{662836A1-8F47-4F55-B89F-DA9703321D29}" type="slidenum">
              <a:rPr lang="en-US" altLang="zh-TW" smtClean="0"/>
              <a:pPr>
                <a:defRPr/>
              </a:pPr>
              <a:t>68</a:t>
            </a:fld>
            <a:endParaRPr lang="en-US" altLang="zh-TW"/>
          </a:p>
        </p:txBody>
      </p:sp>
    </p:spTree>
    <p:extLst>
      <p:ext uri="{BB962C8B-B14F-4D97-AF65-F5344CB8AC3E}">
        <p14:creationId xmlns:p14="http://schemas.microsoft.com/office/powerpoint/2010/main" val="1310786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69</a:t>
            </a:fld>
            <a:endParaRPr lang="en-US" altLang="zh-TW"/>
          </a:p>
        </p:txBody>
      </p:sp>
      <p:pic>
        <p:nvPicPr>
          <p:cNvPr id="5" name="Picture 4" descr="竹山鎮脆弱度地圖2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8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地震後之避難安置</a:t>
            </a:r>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7</a:t>
            </a:fld>
            <a:endParaRPr lang="en-US" altLang="zh-TW"/>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15227" t="16086" r="14496" b="6702"/>
          <a:stretch>
            <a:fillRect/>
          </a:stretch>
        </p:blipFill>
        <p:spPr bwMode="auto">
          <a:xfrm>
            <a:off x="395536" y="1536527"/>
            <a:ext cx="8475309"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1187624" y="3347700"/>
            <a:ext cx="1107996" cy="369332"/>
          </a:xfrm>
          <a:prstGeom prst="rect">
            <a:avLst/>
          </a:prstGeom>
          <a:noFill/>
        </p:spPr>
        <p:txBody>
          <a:bodyPr wrap="none" rtlCol="0">
            <a:spAutoFit/>
          </a:bodyPr>
          <a:lstStyle/>
          <a:p>
            <a:r>
              <a:rPr lang="zh-TW" altLang="en-US" b="1" dirty="0" smtClean="0">
                <a:latin typeface="微軟正黑體" panose="020B0604030504040204" pitchFamily="34" charset="-120"/>
                <a:ea typeface="微軟正黑體" panose="020B0604030504040204" pitchFamily="34" charset="-120"/>
              </a:rPr>
              <a:t>應變整備</a:t>
            </a:r>
            <a:endParaRPr lang="zh-TW" altLang="en-US" b="1"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187624" y="4139788"/>
            <a:ext cx="1107996" cy="369332"/>
          </a:xfrm>
          <a:prstGeom prst="rect">
            <a:avLst/>
          </a:prstGeom>
          <a:noFill/>
        </p:spPr>
        <p:txBody>
          <a:bodyPr wrap="none" rtlCol="0">
            <a:spAutoFit/>
          </a:bodyPr>
          <a:lstStyle/>
          <a:p>
            <a:r>
              <a:rPr lang="zh-TW" altLang="en-US" b="1" dirty="0" smtClean="0">
                <a:latin typeface="微軟正黑體" panose="020B0604030504040204" pitchFamily="34" charset="-120"/>
                <a:ea typeface="微軟正黑體" panose="020B0604030504040204" pitchFamily="34" charset="-120"/>
              </a:rPr>
              <a:t>重建整備</a:t>
            </a:r>
            <a:endParaRPr lang="zh-TW" altLang="en-US" b="1"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2774509" y="2946430"/>
            <a:ext cx="1005403" cy="338554"/>
          </a:xfrm>
          <a:prstGeom prst="rect">
            <a:avLst/>
          </a:prstGeom>
          <a:noFill/>
        </p:spPr>
        <p:txBody>
          <a:bodyPr wrap="none" rtlCol="0">
            <a:spAutoFit/>
          </a:bodyPr>
          <a:lstStyle/>
          <a:p>
            <a:r>
              <a:rPr lang="zh-TW" altLang="en-US" sz="1600" b="1" dirty="0" smtClean="0">
                <a:latin typeface="微軟正黑體" panose="020B0604030504040204" pitchFamily="34" charset="-120"/>
                <a:ea typeface="微軟正黑體" panose="020B0604030504040204" pitchFamily="34" charset="-120"/>
              </a:rPr>
              <a:t>緊急應變</a:t>
            </a:r>
            <a:endParaRPr lang="zh-TW" altLang="en-US" sz="1600" b="1"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4937212" y="3806309"/>
            <a:ext cx="1107996" cy="369332"/>
          </a:xfrm>
          <a:prstGeom prst="rect">
            <a:avLst/>
          </a:prstGeom>
          <a:noFill/>
        </p:spPr>
        <p:txBody>
          <a:bodyPr wrap="none" rtlCol="0">
            <a:spAutoFit/>
          </a:bodyPr>
          <a:lstStyle/>
          <a:p>
            <a:r>
              <a:rPr lang="zh-TW" altLang="en-US" b="1" dirty="0" smtClean="0">
                <a:latin typeface="微軟正黑體" panose="020B0604030504040204" pitchFamily="34" charset="-120"/>
                <a:ea typeface="微軟正黑體" panose="020B0604030504040204" pitchFamily="34" charset="-120"/>
              </a:rPr>
              <a:t>短期重建</a:t>
            </a:r>
            <a:endParaRPr lang="zh-TW" altLang="en-US" b="1"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6258008" y="4079119"/>
            <a:ext cx="1107996" cy="369332"/>
          </a:xfrm>
          <a:prstGeom prst="rect">
            <a:avLst/>
          </a:prstGeom>
          <a:noFill/>
        </p:spPr>
        <p:txBody>
          <a:bodyPr wrap="none" rtlCol="0">
            <a:spAutoFit/>
          </a:bodyPr>
          <a:lstStyle/>
          <a:p>
            <a:r>
              <a:rPr lang="zh-TW" altLang="en-US" b="1" dirty="0" smtClean="0">
                <a:latin typeface="微軟正黑體" panose="020B0604030504040204" pitchFamily="34" charset="-120"/>
                <a:ea typeface="微軟正黑體" panose="020B0604030504040204" pitchFamily="34" charset="-120"/>
              </a:rPr>
              <a:t>長期重建</a:t>
            </a:r>
            <a:endParaRPr lang="zh-TW" altLang="en-US" b="1" dirty="0">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5940152" y="3140968"/>
            <a:ext cx="800219" cy="461665"/>
          </a:xfrm>
          <a:prstGeom prst="rect">
            <a:avLst/>
          </a:prstGeom>
          <a:noFill/>
        </p:spPr>
        <p:txBody>
          <a:bodyPr wrap="none" rtlCol="0">
            <a:spAutoFit/>
          </a:bodyPr>
          <a:lstStyle/>
          <a:p>
            <a:r>
              <a:rPr lang="zh-TW" altLang="en-US" sz="2400" b="1" dirty="0" smtClean="0">
                <a:solidFill>
                  <a:schemeClr val="bg1">
                    <a:lumMod val="50000"/>
                  </a:schemeClr>
                </a:solidFill>
                <a:latin typeface="微軟正黑體" panose="020B0604030504040204" pitchFamily="34" charset="-120"/>
                <a:ea typeface="微軟正黑體" panose="020B0604030504040204" pitchFamily="34" charset="-120"/>
              </a:rPr>
              <a:t>減災</a:t>
            </a:r>
            <a:endParaRPr lang="zh-TW" altLang="en-US" sz="2400" b="1" dirty="0">
              <a:solidFill>
                <a:schemeClr val="bg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15678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70</a:t>
            </a:fld>
            <a:endParaRPr lang="en-US" altLang="zh-TW"/>
          </a:p>
        </p:txBody>
      </p:sp>
      <p:pic>
        <p:nvPicPr>
          <p:cNvPr id="5" name="圖片 4"/>
          <p:cNvPicPr>
            <a:picLocks noChangeAspect="1"/>
          </p:cNvPicPr>
          <p:nvPr/>
        </p:nvPicPr>
        <p:blipFill rotWithShape="1">
          <a:blip r:embed="rId2"/>
          <a:srcRect l="18459" t="22563" r="18572" b="6927"/>
          <a:stretch/>
        </p:blipFill>
        <p:spPr>
          <a:xfrm>
            <a:off x="-36512" y="0"/>
            <a:ext cx="9180512" cy="6853348"/>
          </a:xfrm>
          <a:prstGeom prst="rect">
            <a:avLst/>
          </a:prstGeom>
        </p:spPr>
      </p:pic>
      <p:sp>
        <p:nvSpPr>
          <p:cNvPr id="6" name="矩形 5"/>
          <p:cNvSpPr/>
          <p:nvPr/>
        </p:nvSpPr>
        <p:spPr>
          <a:xfrm>
            <a:off x="-69441" y="6620191"/>
            <a:ext cx="8520881" cy="276999"/>
          </a:xfrm>
          <a:prstGeom prst="rect">
            <a:avLst/>
          </a:prstGeom>
        </p:spPr>
        <p:txBody>
          <a:bodyPr wrap="square">
            <a:spAutoFit/>
          </a:bodyPr>
          <a:lstStyle/>
          <a:p>
            <a:r>
              <a:rPr lang="zh-TW" altLang="en-US" sz="1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Google Maps</a:t>
            </a:r>
            <a:endParaRPr lang="zh-TW" altLang="en-US" sz="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3211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12644" t="14286" r="12527"/>
          <a:stretch/>
        </p:blipFill>
        <p:spPr>
          <a:xfrm>
            <a:off x="251520" y="1484784"/>
            <a:ext cx="6840760" cy="5223853"/>
          </a:xfrm>
          <a:prstGeom prst="rect">
            <a:avLst/>
          </a:prstGeom>
        </p:spPr>
      </p:pic>
      <p:sp>
        <p:nvSpPr>
          <p:cNvPr id="2" name="標題 1"/>
          <p:cNvSpPr>
            <a:spLocks noGrp="1"/>
          </p:cNvSpPr>
          <p:nvPr>
            <p:ph type="title"/>
          </p:nvPr>
        </p:nvSpPr>
        <p:spPr>
          <a:xfrm>
            <a:off x="457199" y="277813"/>
            <a:ext cx="8686801" cy="1139825"/>
          </a:xfrm>
        </p:spPr>
        <p:txBody>
          <a:bodyPr/>
          <a:lstStyle/>
          <a:p>
            <a:r>
              <a:rPr lang="zh-TW" altLang="en-US" sz="3600" dirty="0" smtClean="0">
                <a:solidFill>
                  <a:schemeClr val="tx1"/>
                </a:solidFill>
              </a:rPr>
              <a:t>除了強化政府部門的規劃及因應能力外</a:t>
            </a:r>
            <a:r>
              <a:rPr lang="en-US" altLang="zh-TW" sz="3600" dirty="0" smtClean="0">
                <a:solidFill>
                  <a:schemeClr val="tx1"/>
                </a:solidFill>
              </a:rPr>
              <a:t>…</a:t>
            </a:r>
            <a:r>
              <a:rPr lang="en-US" altLang="zh-TW" dirty="0" smtClean="0">
                <a:solidFill>
                  <a:schemeClr val="tx1"/>
                </a:solidFill>
              </a:rPr>
              <a:t/>
            </a:r>
            <a:br>
              <a:rPr lang="en-US" altLang="zh-TW" dirty="0" smtClean="0">
                <a:solidFill>
                  <a:schemeClr val="tx1"/>
                </a:solidFill>
              </a:rPr>
            </a:br>
            <a:r>
              <a:rPr lang="zh-TW" altLang="en-US" dirty="0">
                <a:solidFill>
                  <a:schemeClr val="tx1"/>
                </a:solidFill>
              </a:rPr>
              <a:t>結語：</a:t>
            </a:r>
            <a:r>
              <a:rPr lang="zh-TW" altLang="en-US" dirty="0" smtClean="0">
                <a:solidFill>
                  <a:schemeClr val="tx1"/>
                </a:solidFill>
              </a:rPr>
              <a:t>風險溝通及家戶、廠商整備</a:t>
            </a:r>
            <a:endParaRPr lang="zh-TW" altLang="en-US" dirty="0">
              <a:solidFill>
                <a:schemeClr val="tx1"/>
              </a:solidFill>
            </a:endParaRPr>
          </a:p>
        </p:txBody>
      </p:sp>
      <p:sp>
        <p:nvSpPr>
          <p:cNvPr id="5" name="投影片編號版面配置區 4"/>
          <p:cNvSpPr>
            <a:spLocks noGrp="1"/>
          </p:cNvSpPr>
          <p:nvPr>
            <p:ph type="sldNum" sz="quarter" idx="12"/>
          </p:nvPr>
        </p:nvSpPr>
        <p:spPr/>
        <p:txBody>
          <a:bodyPr/>
          <a:lstStyle/>
          <a:p>
            <a:pPr>
              <a:defRPr/>
            </a:pPr>
            <a:fld id="{53D2142E-957A-40C6-A6F6-7D2E2F56F79B}" type="slidenum">
              <a:rPr lang="en-US" altLang="zh-TW" smtClean="0"/>
              <a:pPr>
                <a:defRPr/>
              </a:pPr>
              <a:t>71</a:t>
            </a:fld>
            <a:endParaRPr lang="en-US" altLang="zh-TW"/>
          </a:p>
        </p:txBody>
      </p:sp>
      <p:sp>
        <p:nvSpPr>
          <p:cNvPr id="8" name="矩形 7"/>
          <p:cNvSpPr/>
          <p:nvPr/>
        </p:nvSpPr>
        <p:spPr>
          <a:xfrm>
            <a:off x="4788024" y="6545898"/>
            <a:ext cx="4176464"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http://www.shakeout.org/media/images/global/header_global.jpg</a:t>
            </a:r>
          </a:p>
        </p:txBody>
      </p:sp>
      <p:sp>
        <p:nvSpPr>
          <p:cNvPr id="9" name="矩形 8"/>
          <p:cNvSpPr/>
          <p:nvPr/>
        </p:nvSpPr>
        <p:spPr>
          <a:xfrm>
            <a:off x="427681" y="6581001"/>
            <a:ext cx="1560877" cy="276999"/>
          </a:xfrm>
          <a:prstGeom prst="rect">
            <a:avLst/>
          </a:prstGeom>
        </p:spPr>
        <p:txBody>
          <a:bodyPr wrap="none">
            <a:spAutoFit/>
          </a:bodyPr>
          <a:lstStyle/>
          <a:p>
            <a:r>
              <a:rPr lang="zh-TW" altLang="en-US" sz="1200" dirty="0">
                <a:latin typeface="Times New Roman" panose="02020603050405020304" pitchFamily="18" charset="0"/>
                <a:cs typeface="Times New Roman" panose="02020603050405020304" pitchFamily="18" charset="0"/>
              </a:rPr>
              <a:t>http://www.ready.gov/</a:t>
            </a:r>
          </a:p>
        </p:txBody>
      </p:sp>
      <p:pic>
        <p:nvPicPr>
          <p:cNvPr id="36868" name="Picture 4" descr="http://www.piercecollege.edu/NEWS/images/story_images/ShakeOut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2276872"/>
            <a:ext cx="2029126" cy="2010103"/>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http://www.shakeout.org/media/images/global/header_glob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664" y="1556792"/>
            <a:ext cx="4402832" cy="788567"/>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http://emergencymanagement.utah.edu/sites/default/files/uu-shakeout-desktop-background-1600x1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4306399"/>
            <a:ext cx="1998487" cy="149886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7002016" y="5750004"/>
            <a:ext cx="2141984" cy="830997"/>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http://emergencymanagement.utah.edu/sites/default/files/uu-shakeout-desktop-background-1600x1200.png</a:t>
            </a:r>
          </a:p>
        </p:txBody>
      </p:sp>
    </p:spTree>
    <p:extLst>
      <p:ext uri="{BB962C8B-B14F-4D97-AF65-F5344CB8AC3E}">
        <p14:creationId xmlns:p14="http://schemas.microsoft.com/office/powerpoint/2010/main" val="1426165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assets.inhabitat.com/wp-content/blogs.dir/1/files/2014/04/Tsunami-Floating-Shelter-SAFE-1.jpg"/>
          <p:cNvPicPr>
            <a:picLocks noChangeAspect="1" noChangeArrowheads="1"/>
          </p:cNvPicPr>
          <p:nvPr/>
        </p:nvPicPr>
        <p:blipFill rotWithShape="1">
          <a:blip r:embed="rId2">
            <a:extLst>
              <a:ext uri="{28A0092B-C50C-407E-A947-70E740481C1C}">
                <a14:useLocalDpi xmlns:a14="http://schemas.microsoft.com/office/drawing/2010/main" val="0"/>
              </a:ext>
            </a:extLst>
          </a:blip>
          <a:srcRect l="4886" r="5903"/>
          <a:stretch/>
        </p:blipFill>
        <p:spPr bwMode="auto">
          <a:xfrm>
            <a:off x="-36512" y="0"/>
            <a:ext cx="9180512" cy="6841758"/>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4"/>
          <p:cNvSpPr>
            <a:spLocks noGrp="1"/>
          </p:cNvSpPr>
          <p:nvPr>
            <p:ph type="ctrTitle"/>
          </p:nvPr>
        </p:nvSpPr>
        <p:spPr>
          <a:xfrm>
            <a:off x="685800" y="685801"/>
            <a:ext cx="7772400" cy="2743199"/>
          </a:xfrm>
        </p:spPr>
        <p:txBody>
          <a:bodyPr/>
          <a:lstStyle/>
          <a:p>
            <a:r>
              <a:rPr lang="zh-TW" altLang="en-US" dirty="0" smtClean="0">
                <a:solidFill>
                  <a:schemeClr val="bg1"/>
                </a:solidFill>
                <a:effectLst>
                  <a:outerShdw blurRad="38100" dist="38100" dir="2700000" algn="tl">
                    <a:srgbClr val="000000">
                      <a:alpha val="43137"/>
                    </a:srgbClr>
                  </a:outerShdw>
                </a:effectLst>
              </a:rPr>
              <a:t>謝謝，敬請指教</a:t>
            </a:r>
            <a:endParaRPr lang="zh-TW" altLang="en-US" dirty="0">
              <a:solidFill>
                <a:schemeClr val="bg1"/>
              </a:solidFill>
              <a:effectLst>
                <a:outerShdw blurRad="38100" dist="38100" dir="2700000" algn="tl">
                  <a:srgbClr val="000000">
                    <a:alpha val="43137"/>
                  </a:srgbClr>
                </a:outerShdw>
              </a:effectLst>
            </a:endParaRPr>
          </a:p>
        </p:txBody>
      </p:sp>
      <p:sp>
        <p:nvSpPr>
          <p:cNvPr id="6" name="副標題 5"/>
          <p:cNvSpPr>
            <a:spLocks noGrp="1"/>
          </p:cNvSpPr>
          <p:nvPr>
            <p:ph type="subTitle"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72</a:t>
            </a:fld>
            <a:endParaRPr lang="en-US" altLang="zh-TW"/>
          </a:p>
        </p:txBody>
      </p:sp>
      <p:sp>
        <p:nvSpPr>
          <p:cNvPr id="8" name="矩形 7"/>
          <p:cNvSpPr/>
          <p:nvPr/>
        </p:nvSpPr>
        <p:spPr>
          <a:xfrm>
            <a:off x="33935" y="6525344"/>
            <a:ext cx="7848872" cy="276999"/>
          </a:xfrm>
          <a:prstGeom prst="rect">
            <a:avLst/>
          </a:prstGeom>
        </p:spPr>
        <p:txBody>
          <a:bodyPr wrap="square">
            <a:spAutoFit/>
          </a:bodyPr>
          <a:lstStyle/>
          <a:p>
            <a:r>
              <a:rPr lang="zh-TW" altLang="en-US" sz="1200" dirty="0">
                <a:solidFill>
                  <a:schemeClr val="bg1"/>
                </a:solidFill>
                <a:latin typeface="Times New Roman" panose="02020603050405020304" pitchFamily="18" charset="0"/>
                <a:cs typeface="Times New Roman" panose="02020603050405020304" pitchFamily="18" charset="0"/>
              </a:rPr>
              <a:t>http://assets.inhabitat.com/wp-content/blogs.dir/1/files/2014/04/Tsunami-Floating-Shelter-SAFE-1.jpg</a:t>
            </a:r>
          </a:p>
        </p:txBody>
      </p:sp>
    </p:spTree>
    <p:extLst>
      <p:ext uri="{BB962C8B-B14F-4D97-AF65-F5344CB8AC3E}">
        <p14:creationId xmlns:p14="http://schemas.microsoft.com/office/powerpoint/2010/main" val="25257670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r>
              <a:rPr lang="zh-TW" altLang="en-US"/>
              <a:t>開設後之服務提供</a:t>
            </a:r>
          </a:p>
        </p:txBody>
      </p:sp>
      <p:sp>
        <p:nvSpPr>
          <p:cNvPr id="297987" name="Rectangle 3"/>
          <p:cNvSpPr>
            <a:spLocks noGrp="1" noChangeArrowheads="1"/>
          </p:cNvSpPr>
          <p:nvPr>
            <p:ph type="body" idx="1"/>
          </p:nvPr>
        </p:nvSpPr>
        <p:spPr>
          <a:xfrm>
            <a:off x="457200" y="1600200"/>
            <a:ext cx="8229600" cy="5257800"/>
          </a:xfrm>
        </p:spPr>
        <p:txBody>
          <a:bodyPr>
            <a:normAutofit/>
          </a:bodyPr>
          <a:lstStyle/>
          <a:p>
            <a:pPr>
              <a:lnSpc>
                <a:spcPct val="90000"/>
              </a:lnSpc>
            </a:pPr>
            <a:r>
              <a:rPr lang="zh-TW" altLang="en-US" dirty="0" smtClean="0"/>
              <a:t>收容所服務</a:t>
            </a:r>
            <a:r>
              <a:rPr lang="zh-TW" altLang="en-US" dirty="0"/>
              <a:t>人員服務項目</a:t>
            </a:r>
          </a:p>
          <a:p>
            <a:pPr lvl="1">
              <a:lnSpc>
                <a:spcPct val="90000"/>
              </a:lnSpc>
            </a:pPr>
            <a:r>
              <a:rPr lang="zh-TW" altLang="en-US" dirty="0"/>
              <a:t>災民報到登記</a:t>
            </a:r>
          </a:p>
          <a:p>
            <a:pPr lvl="1">
              <a:lnSpc>
                <a:spcPct val="90000"/>
              </a:lnSpc>
            </a:pPr>
            <a:r>
              <a:rPr lang="zh-TW" altLang="en-US" dirty="0"/>
              <a:t>提供緊急外傷處理</a:t>
            </a:r>
            <a:r>
              <a:rPr lang="zh-TW" altLang="en-US" dirty="0" smtClean="0"/>
              <a:t>、除污、醫藥之</a:t>
            </a:r>
            <a:r>
              <a:rPr lang="zh-TW" altLang="en-US" dirty="0"/>
              <a:t>使用</a:t>
            </a:r>
          </a:p>
          <a:p>
            <a:pPr lvl="1">
              <a:lnSpc>
                <a:spcPct val="90000"/>
              </a:lnSpc>
            </a:pPr>
            <a:r>
              <a:rPr lang="zh-TW" altLang="en-US" dirty="0"/>
              <a:t>提供餐點飲水</a:t>
            </a:r>
          </a:p>
          <a:p>
            <a:pPr lvl="1">
              <a:lnSpc>
                <a:spcPct val="90000"/>
              </a:lnSpc>
            </a:pPr>
            <a:r>
              <a:rPr lang="zh-TW" altLang="en-US" dirty="0"/>
              <a:t>組織收容居民，</a:t>
            </a:r>
            <a:r>
              <a:rPr lang="zh-TW" altLang="en-US" dirty="0" smtClean="0"/>
              <a:t>協助收容所營運</a:t>
            </a:r>
            <a:endParaRPr lang="zh-TW" altLang="en-US" dirty="0"/>
          </a:p>
          <a:p>
            <a:pPr lvl="1">
              <a:lnSpc>
                <a:spcPct val="90000"/>
              </a:lnSpc>
            </a:pPr>
            <a:r>
              <a:rPr lang="zh-TW" altLang="en-US" dirty="0"/>
              <a:t>告知及</a:t>
            </a:r>
            <a:r>
              <a:rPr lang="zh-TW" altLang="en-US" dirty="0" smtClean="0"/>
              <a:t>建立收容所之</a:t>
            </a:r>
            <a:r>
              <a:rPr lang="zh-TW" altLang="en-US" dirty="0"/>
              <a:t>日常生活時程表</a:t>
            </a:r>
          </a:p>
          <a:p>
            <a:pPr lvl="1">
              <a:lnSpc>
                <a:spcPct val="90000"/>
              </a:lnSpc>
            </a:pPr>
            <a:r>
              <a:rPr lang="zh-TW" altLang="en-US" dirty="0"/>
              <a:t>通報收容人員資料及提供尋人資訊</a:t>
            </a:r>
          </a:p>
          <a:p>
            <a:pPr lvl="1">
              <a:lnSpc>
                <a:spcPct val="90000"/>
              </a:lnSpc>
            </a:pPr>
            <a:r>
              <a:rPr lang="zh-TW" altLang="en-US" dirty="0"/>
              <a:t>保持與應變中心聯繫</a:t>
            </a:r>
          </a:p>
          <a:p>
            <a:pPr lvl="1">
              <a:lnSpc>
                <a:spcPct val="90000"/>
              </a:lnSpc>
            </a:pPr>
            <a:r>
              <a:rPr lang="zh-TW" altLang="en-US" dirty="0" smtClean="0"/>
              <a:t>收容所關閉</a:t>
            </a:r>
            <a:r>
              <a:rPr lang="zh-TW" altLang="en-US" dirty="0"/>
              <a:t>事宜</a:t>
            </a:r>
          </a:p>
          <a:p>
            <a:pPr>
              <a:lnSpc>
                <a:spcPct val="90000"/>
              </a:lnSpc>
            </a:pPr>
            <a:r>
              <a:rPr lang="zh-TW" altLang="en-US" dirty="0" smtClean="0"/>
              <a:t>收容所服務</a:t>
            </a:r>
            <a:r>
              <a:rPr lang="zh-TW" altLang="en-US" dirty="0"/>
              <a:t>人員服務編組</a:t>
            </a: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73</a:t>
            </a:fld>
            <a:endParaRPr lang="en-US" altLang="zh-TW"/>
          </a:p>
        </p:txBody>
      </p:sp>
    </p:spTree>
    <p:extLst>
      <p:ext uri="{BB962C8B-B14F-4D97-AF65-F5344CB8AC3E}">
        <p14:creationId xmlns:p14="http://schemas.microsoft.com/office/powerpoint/2010/main" val="7214909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zh-TW" altLang="en-US" dirty="0" smtClean="0"/>
              <a:t>收容所空間</a:t>
            </a:r>
            <a:r>
              <a:rPr lang="zh-TW" altLang="en-US" dirty="0"/>
              <a:t>配置</a:t>
            </a:r>
          </a:p>
        </p:txBody>
      </p:sp>
      <p:sp>
        <p:nvSpPr>
          <p:cNvPr id="300035" name="Rectangle 3"/>
          <p:cNvSpPr>
            <a:spLocks noGrp="1" noChangeArrowheads="1"/>
          </p:cNvSpPr>
          <p:nvPr>
            <p:ph sz="half" idx="1"/>
          </p:nvPr>
        </p:nvSpPr>
        <p:spPr>
          <a:xfrm>
            <a:off x="457200" y="1600200"/>
            <a:ext cx="4038600" cy="5257800"/>
          </a:xfrm>
        </p:spPr>
        <p:txBody>
          <a:bodyPr>
            <a:normAutofit fontScale="62500" lnSpcReduction="20000"/>
          </a:bodyPr>
          <a:lstStyle/>
          <a:p>
            <a:pPr>
              <a:lnSpc>
                <a:spcPct val="120000"/>
              </a:lnSpc>
              <a:spcBef>
                <a:spcPts val="0"/>
              </a:spcBef>
            </a:pPr>
            <a:r>
              <a:rPr kumimoji="0" lang="zh-TW" altLang="en-US" dirty="0" smtClean="0"/>
              <a:t>停車空間</a:t>
            </a:r>
            <a:endParaRPr kumimoji="0" lang="en-US" altLang="zh-TW" dirty="0" smtClean="0"/>
          </a:p>
          <a:p>
            <a:pPr>
              <a:lnSpc>
                <a:spcPct val="120000"/>
              </a:lnSpc>
              <a:spcBef>
                <a:spcPts val="0"/>
              </a:spcBef>
            </a:pPr>
            <a:r>
              <a:rPr kumimoji="0" lang="zh-TW" altLang="en-US" dirty="0" smtClean="0"/>
              <a:t>報到</a:t>
            </a:r>
            <a:r>
              <a:rPr kumimoji="0" lang="zh-TW" altLang="en-US" dirty="0"/>
              <a:t>登記區</a:t>
            </a:r>
            <a:r>
              <a:rPr kumimoji="0" lang="zh-TW" altLang="en-US" dirty="0" smtClean="0"/>
              <a:t>（、</a:t>
            </a:r>
            <a:r>
              <a:rPr lang="zh-TW" altLang="en-US" dirty="0" smtClean="0"/>
              <a:t>除汙</a:t>
            </a:r>
            <a:r>
              <a:rPr lang="en-US" altLang="zh-TW" dirty="0" smtClean="0"/>
              <a:t>/</a:t>
            </a:r>
            <a:r>
              <a:rPr kumimoji="0" lang="zh-TW" altLang="en-US" dirty="0" smtClean="0"/>
              <a:t>輻射</a:t>
            </a:r>
            <a:r>
              <a:rPr kumimoji="0" lang="en-US" altLang="zh-TW" dirty="0" smtClean="0"/>
              <a:t>/</a:t>
            </a:r>
            <a:r>
              <a:rPr kumimoji="0" lang="zh-TW" altLang="en-US" dirty="0" smtClean="0"/>
              <a:t>疫病篩檢）</a:t>
            </a:r>
            <a:endParaRPr lang="zh-TW" altLang="en-US" dirty="0"/>
          </a:p>
          <a:p>
            <a:pPr lvl="1">
              <a:lnSpc>
                <a:spcPct val="120000"/>
              </a:lnSpc>
              <a:spcBef>
                <a:spcPts val="0"/>
              </a:spcBef>
            </a:pPr>
            <a:r>
              <a:rPr lang="zh-TW" altLang="en-US" dirty="0" smtClean="0"/>
              <a:t>在收容所入口</a:t>
            </a:r>
            <a:r>
              <a:rPr lang="zh-TW" altLang="en-US" dirty="0"/>
              <a:t>，民眾須報到才能進入就寢區</a:t>
            </a:r>
          </a:p>
          <a:p>
            <a:pPr>
              <a:lnSpc>
                <a:spcPct val="120000"/>
              </a:lnSpc>
              <a:spcBef>
                <a:spcPts val="0"/>
              </a:spcBef>
            </a:pPr>
            <a:r>
              <a:rPr lang="zh-TW" altLang="en-US" dirty="0"/>
              <a:t>就寢區</a:t>
            </a:r>
          </a:p>
          <a:p>
            <a:pPr lvl="1">
              <a:lnSpc>
                <a:spcPct val="120000"/>
              </a:lnSpc>
              <a:spcBef>
                <a:spcPts val="0"/>
              </a:spcBef>
            </a:pPr>
            <a:r>
              <a:rPr lang="zh-TW" altLang="en-US" dirty="0"/>
              <a:t>依床位，或每人</a:t>
            </a:r>
            <a:r>
              <a:rPr lang="en-US" altLang="zh-TW" dirty="0" err="1"/>
              <a:t>4m</a:t>
            </a:r>
            <a:r>
              <a:rPr lang="en-US" altLang="zh-TW" baseline="30000" dirty="0" err="1"/>
              <a:t>2</a:t>
            </a:r>
            <a:r>
              <a:rPr lang="zh-TW" altLang="en-US" dirty="0"/>
              <a:t>，必須考量無障礙及火災逃生通道</a:t>
            </a:r>
          </a:p>
          <a:p>
            <a:pPr lvl="1">
              <a:lnSpc>
                <a:spcPct val="120000"/>
              </a:lnSpc>
              <a:spcBef>
                <a:spcPts val="0"/>
              </a:spcBef>
            </a:pPr>
            <a:r>
              <a:rPr lang="zh-TW" altLang="en-US" dirty="0"/>
              <a:t>若空間足夠的話，可再多規劃區隔的老人區域及有嬰幼兒家庭區域</a:t>
            </a:r>
          </a:p>
          <a:p>
            <a:pPr>
              <a:lnSpc>
                <a:spcPct val="120000"/>
              </a:lnSpc>
              <a:spcBef>
                <a:spcPts val="0"/>
              </a:spcBef>
            </a:pPr>
            <a:r>
              <a:rPr lang="zh-TW" altLang="en-US" dirty="0" smtClean="0"/>
              <a:t>收容所員工工作區域</a:t>
            </a:r>
            <a:endParaRPr lang="zh-TW" altLang="en-US" dirty="0"/>
          </a:p>
          <a:p>
            <a:pPr lvl="1">
              <a:lnSpc>
                <a:spcPct val="120000"/>
              </a:lnSpc>
              <a:spcBef>
                <a:spcPts val="0"/>
              </a:spcBef>
            </a:pPr>
            <a:r>
              <a:rPr lang="zh-TW" altLang="en-US" dirty="0"/>
              <a:t>工作空間，包含會議、行政管理、通訊及志工協調</a:t>
            </a:r>
          </a:p>
          <a:p>
            <a:pPr>
              <a:lnSpc>
                <a:spcPct val="120000"/>
              </a:lnSpc>
              <a:spcBef>
                <a:spcPts val="0"/>
              </a:spcBef>
            </a:pPr>
            <a:r>
              <a:rPr lang="zh-TW" altLang="en-US" dirty="0"/>
              <a:t>物資及食物儲存</a:t>
            </a:r>
          </a:p>
          <a:p>
            <a:pPr>
              <a:lnSpc>
                <a:spcPct val="120000"/>
              </a:lnSpc>
              <a:spcBef>
                <a:spcPts val="0"/>
              </a:spcBef>
            </a:pPr>
            <a:r>
              <a:rPr lang="zh-TW" altLang="en-US" dirty="0" smtClean="0"/>
              <a:t>醫療</a:t>
            </a:r>
            <a:r>
              <a:rPr lang="zh-TW" altLang="en-US" dirty="0"/>
              <a:t>服務、寧靜區域、集哺乳</a:t>
            </a:r>
          </a:p>
          <a:p>
            <a:pPr lvl="1">
              <a:lnSpc>
                <a:spcPct val="120000"/>
              </a:lnSpc>
              <a:spcBef>
                <a:spcPts val="0"/>
              </a:spcBef>
            </a:pPr>
            <a:r>
              <a:rPr lang="zh-TW" altLang="en-US" dirty="0"/>
              <a:t>應位在照明充分區域；設備、藥物儘放在可上鎖的儲存</a:t>
            </a:r>
            <a:r>
              <a:rPr lang="zh-TW" altLang="en-US" dirty="0" smtClean="0"/>
              <a:t>空間</a:t>
            </a:r>
            <a:endParaRPr lang="zh-TW" altLang="en-US" dirty="0"/>
          </a:p>
        </p:txBody>
      </p:sp>
      <p:sp>
        <p:nvSpPr>
          <p:cNvPr id="2" name="內容版面配置區 1"/>
          <p:cNvSpPr>
            <a:spLocks noGrp="1"/>
          </p:cNvSpPr>
          <p:nvPr>
            <p:ph sz="half" idx="2"/>
          </p:nvPr>
        </p:nvSpPr>
        <p:spPr>
          <a:xfrm>
            <a:off x="4648200" y="1556792"/>
            <a:ext cx="4038600" cy="5301208"/>
          </a:xfrm>
        </p:spPr>
        <p:txBody>
          <a:bodyPr>
            <a:normAutofit fontScale="62500" lnSpcReduction="20000"/>
          </a:bodyPr>
          <a:lstStyle/>
          <a:p>
            <a:pPr>
              <a:lnSpc>
                <a:spcPct val="120000"/>
              </a:lnSpc>
              <a:spcBef>
                <a:spcPts val="0"/>
              </a:spcBef>
            </a:pPr>
            <a:r>
              <a:rPr kumimoji="0" lang="zh-TW" altLang="en-US" dirty="0"/>
              <a:t>身心弱勢者服</a:t>
            </a:r>
            <a:r>
              <a:rPr lang="zh-TW" altLang="en-US" dirty="0"/>
              <a:t>務需求</a:t>
            </a:r>
          </a:p>
          <a:p>
            <a:pPr lvl="1">
              <a:lnSpc>
                <a:spcPct val="120000"/>
              </a:lnSpc>
              <a:spcBef>
                <a:spcPts val="0"/>
              </a:spcBef>
            </a:pPr>
            <a:r>
              <a:rPr lang="zh-TW" altLang="en-US" dirty="0"/>
              <a:t>視障及行動不便者無障礙空間</a:t>
            </a:r>
            <a:endParaRPr lang="en-US" altLang="zh-TW" dirty="0"/>
          </a:p>
          <a:p>
            <a:pPr>
              <a:lnSpc>
                <a:spcPct val="120000"/>
              </a:lnSpc>
              <a:spcBef>
                <a:spcPts val="0"/>
              </a:spcBef>
            </a:pPr>
            <a:r>
              <a:rPr lang="zh-TW" altLang="en-US" dirty="0" smtClean="0"/>
              <a:t>休閒</a:t>
            </a:r>
            <a:r>
              <a:rPr lang="zh-TW" altLang="en-US" dirty="0"/>
              <a:t>娛樂</a:t>
            </a:r>
          </a:p>
          <a:p>
            <a:pPr>
              <a:lnSpc>
                <a:spcPct val="120000"/>
              </a:lnSpc>
              <a:spcBef>
                <a:spcPts val="0"/>
              </a:spcBef>
            </a:pPr>
            <a:r>
              <a:rPr lang="zh-TW" altLang="en-US" dirty="0"/>
              <a:t>兒童遊戲區</a:t>
            </a:r>
          </a:p>
          <a:p>
            <a:pPr>
              <a:lnSpc>
                <a:spcPct val="120000"/>
              </a:lnSpc>
              <a:spcBef>
                <a:spcPts val="0"/>
              </a:spcBef>
            </a:pPr>
            <a:r>
              <a:rPr lang="zh-TW" altLang="en-US" dirty="0"/>
              <a:t>心理健康</a:t>
            </a:r>
          </a:p>
          <a:p>
            <a:pPr lvl="1">
              <a:lnSpc>
                <a:spcPct val="120000"/>
              </a:lnSpc>
              <a:spcBef>
                <a:spcPts val="0"/>
              </a:spcBef>
            </a:pPr>
            <a:r>
              <a:rPr lang="zh-TW" altLang="en-US" dirty="0"/>
              <a:t>創造一寧靜區域，以供諮詢及訪談居民</a:t>
            </a:r>
          </a:p>
          <a:p>
            <a:pPr>
              <a:lnSpc>
                <a:spcPct val="120000"/>
              </a:lnSpc>
              <a:spcBef>
                <a:spcPts val="0"/>
              </a:spcBef>
            </a:pPr>
            <a:r>
              <a:rPr lang="zh-TW" altLang="en-US" dirty="0"/>
              <a:t>公佈欄</a:t>
            </a:r>
          </a:p>
          <a:p>
            <a:pPr lvl="1">
              <a:lnSpc>
                <a:spcPct val="120000"/>
              </a:lnSpc>
              <a:spcBef>
                <a:spcPts val="0"/>
              </a:spcBef>
            </a:pPr>
            <a:r>
              <a:rPr lang="zh-TW" altLang="en-US" dirty="0"/>
              <a:t>張貼有關居民訊息、收容所規則及社會救助資訊</a:t>
            </a:r>
          </a:p>
          <a:p>
            <a:pPr>
              <a:lnSpc>
                <a:spcPct val="120000"/>
              </a:lnSpc>
              <a:spcBef>
                <a:spcPts val="0"/>
              </a:spcBef>
            </a:pPr>
            <a:r>
              <a:rPr lang="zh-TW" altLang="en-US" dirty="0" smtClean="0"/>
              <a:t>垃圾</a:t>
            </a:r>
            <a:endParaRPr lang="zh-TW" altLang="en-US" dirty="0"/>
          </a:p>
          <a:p>
            <a:pPr lvl="1">
              <a:lnSpc>
                <a:spcPct val="120000"/>
              </a:lnSpc>
              <a:spcBef>
                <a:spcPts val="0"/>
              </a:spcBef>
            </a:pPr>
            <a:r>
              <a:rPr lang="zh-TW" altLang="en-US" dirty="0"/>
              <a:t>和食物儲存區區隔</a:t>
            </a:r>
          </a:p>
          <a:p>
            <a:pPr>
              <a:lnSpc>
                <a:spcPct val="120000"/>
              </a:lnSpc>
              <a:spcBef>
                <a:spcPts val="0"/>
              </a:spcBef>
            </a:pPr>
            <a:r>
              <a:rPr lang="zh-TW" altLang="en-US" dirty="0"/>
              <a:t>吸菸區</a:t>
            </a:r>
          </a:p>
          <a:p>
            <a:pPr lvl="1">
              <a:lnSpc>
                <a:spcPct val="120000"/>
              </a:lnSpc>
              <a:spcBef>
                <a:spcPts val="0"/>
              </a:spcBef>
            </a:pPr>
            <a:r>
              <a:rPr lang="zh-TW" altLang="en-US" dirty="0"/>
              <a:t>規劃遠離空氣循環吸入口及易燃物質的戶外吸菸區</a:t>
            </a:r>
          </a:p>
          <a:p>
            <a:pPr>
              <a:lnSpc>
                <a:spcPct val="120000"/>
              </a:lnSpc>
              <a:spcBef>
                <a:spcPts val="0"/>
              </a:spcBef>
            </a:pPr>
            <a:r>
              <a:rPr lang="zh-TW" altLang="en-US" dirty="0"/>
              <a:t>寵物</a:t>
            </a:r>
          </a:p>
          <a:p>
            <a:pPr lvl="1">
              <a:lnSpc>
                <a:spcPct val="120000"/>
              </a:lnSpc>
              <a:spcBef>
                <a:spcPts val="0"/>
              </a:spcBef>
            </a:pPr>
            <a:r>
              <a:rPr lang="zh-TW" altLang="en-US" dirty="0"/>
              <a:t>於戶外或非主要生活區規劃寵物區</a:t>
            </a:r>
          </a:p>
          <a:p>
            <a:pPr>
              <a:lnSpc>
                <a:spcPct val="120000"/>
              </a:lnSpc>
              <a:spcBef>
                <a:spcPts val="0"/>
              </a:spcBef>
            </a:pPr>
            <a:endParaRPr lang="zh-TW" altLang="en-US" dirty="0"/>
          </a:p>
        </p:txBody>
      </p:sp>
      <p:sp>
        <p:nvSpPr>
          <p:cNvPr id="4" name="投影片編號版面配置區 3"/>
          <p:cNvSpPr>
            <a:spLocks noGrp="1"/>
          </p:cNvSpPr>
          <p:nvPr>
            <p:ph type="sldNum" sz="quarter" idx="12"/>
          </p:nvPr>
        </p:nvSpPr>
        <p:spPr/>
        <p:txBody>
          <a:bodyPr/>
          <a:lstStyle/>
          <a:p>
            <a:pPr>
              <a:defRPr/>
            </a:pPr>
            <a:fld id="{53D2142E-957A-40C6-A6F6-7D2E2F56F79B}" type="slidenum">
              <a:rPr lang="en-US" altLang="zh-TW" smtClean="0"/>
              <a:pPr>
                <a:defRPr/>
              </a:pPr>
              <a:t>74</a:t>
            </a:fld>
            <a:endParaRPr lang="en-US" altLang="zh-TW" dirty="0"/>
          </a:p>
        </p:txBody>
      </p:sp>
    </p:spTree>
    <p:extLst>
      <p:ext uri="{BB962C8B-B14F-4D97-AF65-F5344CB8AC3E}">
        <p14:creationId xmlns:p14="http://schemas.microsoft.com/office/powerpoint/2010/main" val="5853180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sp>
        <p:nvSpPr>
          <p:cNvPr id="4" name="內容版面配置區 3"/>
          <p:cNvSpPr>
            <a:spLocks noGrp="1"/>
          </p:cNvSpPr>
          <p:nvPr>
            <p:ph sz="half" idx="2"/>
          </p:nvPr>
        </p:nvSpPr>
        <p:spPr/>
        <p:txBody>
          <a:bodyPr/>
          <a:lstStyle/>
          <a:p>
            <a:endParaRPr lang="zh-TW" altLang="en-US"/>
          </a:p>
        </p:txBody>
      </p:sp>
      <p:sp>
        <p:nvSpPr>
          <p:cNvPr id="5" name="投影片編號版面配置區 4"/>
          <p:cNvSpPr>
            <a:spLocks noGrp="1"/>
          </p:cNvSpPr>
          <p:nvPr>
            <p:ph type="sldNum" sz="quarter" idx="12"/>
          </p:nvPr>
        </p:nvSpPr>
        <p:spPr/>
        <p:txBody>
          <a:bodyPr/>
          <a:lstStyle/>
          <a:p>
            <a:pPr>
              <a:defRPr/>
            </a:pPr>
            <a:fld id="{53D2142E-957A-40C6-A6F6-7D2E2F56F79B}" type="slidenum">
              <a:rPr lang="en-US" altLang="zh-TW" smtClean="0"/>
              <a:pPr>
                <a:defRPr/>
              </a:pPr>
              <a:t>75</a:t>
            </a:fld>
            <a:endParaRPr lang="en-US" altLang="zh-TW"/>
          </a:p>
        </p:txBody>
      </p:sp>
      <p:pic>
        <p:nvPicPr>
          <p:cNvPr id="6" name="Picture 4" descr="tent 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44610" y="-875224"/>
            <a:ext cx="6234858" cy="851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923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a:srcRect l="23010" t="27562" r="25366" b="48813"/>
          <a:stretch/>
        </p:blipFill>
        <p:spPr>
          <a:xfrm>
            <a:off x="914400" y="1981200"/>
            <a:ext cx="6781800" cy="2069023"/>
          </a:xfrm>
          <a:prstGeom prst="rect">
            <a:avLst/>
          </a:prstGeom>
        </p:spPr>
      </p:pic>
      <p:sp>
        <p:nvSpPr>
          <p:cNvPr id="2" name="標題 1"/>
          <p:cNvSpPr>
            <a:spLocks noGrp="1"/>
          </p:cNvSpPr>
          <p:nvPr>
            <p:ph type="title"/>
          </p:nvPr>
        </p:nvSpPr>
        <p:spPr/>
        <p:txBody>
          <a:bodyPr/>
          <a:lstStyle/>
          <a:p>
            <a:r>
              <a:rPr lang="zh-TW" altLang="en-US" dirty="0" smtClean="0"/>
              <a:t>收容所服務</a:t>
            </a:r>
            <a:r>
              <a:rPr lang="en-US" altLang="zh-TW" dirty="0" smtClean="0"/>
              <a:t>--</a:t>
            </a:r>
            <a:r>
              <a:rPr lang="zh-TW" altLang="en-US" dirty="0" smtClean="0"/>
              <a:t>物資整備</a:t>
            </a:r>
            <a:endParaRPr lang="zh-TW" altLang="en-US" dirty="0"/>
          </a:p>
        </p:txBody>
      </p:sp>
      <p:sp>
        <p:nvSpPr>
          <p:cNvPr id="3" name="內容版面配置區 2"/>
          <p:cNvSpPr>
            <a:spLocks noGrp="1"/>
          </p:cNvSpPr>
          <p:nvPr>
            <p:ph sz="quarter" idx="1"/>
          </p:nvPr>
        </p:nvSpPr>
        <p:spPr>
          <a:xfrm>
            <a:off x="457200" y="1600200"/>
            <a:ext cx="8229600" cy="5213176"/>
          </a:xfrm>
        </p:spPr>
        <p:txBody>
          <a:bodyPr>
            <a:normAutofit fontScale="85000" lnSpcReduction="20000"/>
          </a:bodyPr>
          <a:lstStyle/>
          <a:p>
            <a:pPr>
              <a:lnSpc>
                <a:spcPct val="120000"/>
              </a:lnSpc>
              <a:spcBef>
                <a:spcPts val="0"/>
              </a:spcBef>
            </a:pPr>
            <a:r>
              <a:rPr lang="zh-TW" altLang="en-US" dirty="0" smtClean="0"/>
              <a:t>美國的建議準</a:t>
            </a:r>
            <a:r>
              <a:rPr lang="zh-TW" altLang="en-US" dirty="0"/>
              <a:t>則</a:t>
            </a:r>
            <a:endParaRPr lang="en-US" altLang="zh-TW" dirty="0" smtClean="0"/>
          </a:p>
          <a:p>
            <a:pPr>
              <a:lnSpc>
                <a:spcPct val="120000"/>
              </a:lnSpc>
              <a:spcBef>
                <a:spcPts val="0"/>
              </a:spcBef>
            </a:pPr>
            <a:endParaRPr lang="en-US" altLang="zh-TW" dirty="0" smtClean="0"/>
          </a:p>
          <a:p>
            <a:pPr>
              <a:lnSpc>
                <a:spcPct val="120000"/>
              </a:lnSpc>
              <a:spcBef>
                <a:spcPts val="0"/>
              </a:spcBef>
            </a:pPr>
            <a:endParaRPr lang="en-US" altLang="zh-TW" dirty="0" smtClean="0"/>
          </a:p>
          <a:p>
            <a:pPr>
              <a:lnSpc>
                <a:spcPct val="120000"/>
              </a:lnSpc>
              <a:spcBef>
                <a:spcPts val="0"/>
              </a:spcBef>
            </a:pPr>
            <a:endParaRPr lang="en-US" altLang="zh-TW" dirty="0" smtClean="0"/>
          </a:p>
          <a:p>
            <a:pPr>
              <a:lnSpc>
                <a:spcPct val="120000"/>
              </a:lnSpc>
              <a:spcBef>
                <a:spcPts val="0"/>
              </a:spcBef>
            </a:pPr>
            <a:endParaRPr lang="en-US" altLang="zh-TW" dirty="0" smtClean="0"/>
          </a:p>
          <a:p>
            <a:pPr>
              <a:lnSpc>
                <a:spcPct val="120000"/>
              </a:lnSpc>
              <a:spcBef>
                <a:spcPts val="0"/>
              </a:spcBef>
            </a:pPr>
            <a:endParaRPr lang="en-US" altLang="zh-TW" dirty="0" smtClean="0"/>
          </a:p>
          <a:p>
            <a:pPr>
              <a:lnSpc>
                <a:spcPct val="120000"/>
              </a:lnSpc>
              <a:spcBef>
                <a:spcPts val="0"/>
              </a:spcBef>
            </a:pPr>
            <a:r>
              <a:rPr lang="zh-TW" altLang="en-US" dirty="0" smtClean="0"/>
              <a:t>相關物資及設施</a:t>
            </a:r>
            <a:endParaRPr lang="en-US" altLang="zh-TW" dirty="0" smtClean="0"/>
          </a:p>
          <a:p>
            <a:pPr lvl="1">
              <a:lnSpc>
                <a:spcPct val="120000"/>
              </a:lnSpc>
              <a:spcBef>
                <a:spcPts val="0"/>
              </a:spcBef>
            </a:pPr>
            <a:r>
              <a:rPr lang="zh-TW" altLang="en-US" dirty="0" smtClean="0"/>
              <a:t>寢具、盥洗備品、通訊設施、藥品、可移動式衛浴廁所、發電機及照明、急救箱、水</a:t>
            </a:r>
            <a:r>
              <a:rPr lang="en-US" altLang="zh-TW" dirty="0" smtClean="0"/>
              <a:t>/</a:t>
            </a:r>
            <a:r>
              <a:rPr lang="zh-TW" altLang="en-US" dirty="0" smtClean="0"/>
              <a:t>食物及烹飪設施、緊急設備、清潔衛生用品、嬰兒及兒童物品、辦公物品、休閒設施、其他</a:t>
            </a:r>
            <a:endParaRPr lang="en-US" altLang="zh-TW" dirty="0" smtClean="0"/>
          </a:p>
          <a:p>
            <a:pPr>
              <a:lnSpc>
                <a:spcPct val="120000"/>
              </a:lnSpc>
              <a:spcBef>
                <a:spcPts val="0"/>
              </a:spcBef>
            </a:pPr>
            <a:r>
              <a:rPr lang="zh-TW" altLang="en-US" dirty="0" smtClean="0"/>
              <a:t>參考資料</a:t>
            </a:r>
            <a:endParaRPr lang="en-US" altLang="zh-TW" dirty="0" smtClean="0"/>
          </a:p>
          <a:p>
            <a:pPr lvl="1">
              <a:lnSpc>
                <a:spcPct val="120000"/>
              </a:lnSpc>
              <a:spcBef>
                <a:spcPts val="0"/>
              </a:spcBef>
            </a:pPr>
            <a:r>
              <a:rPr lang="en-US" altLang="zh-TW" sz="1400" dirty="0"/>
              <a:t>http://</a:t>
            </a:r>
            <a:r>
              <a:rPr lang="en-US" altLang="zh-TW" sz="1400" dirty="0" smtClean="0"/>
              <a:t>www.cdc.gov/nceh/ehs/Docs/Guide_for_Local_Jurisdictions_Care_and_Shelter_Planning.pdf</a:t>
            </a:r>
            <a:endParaRPr lang="en-US" altLang="zh-TW" sz="1400" dirty="0"/>
          </a:p>
        </p:txBody>
      </p:sp>
      <p:sp>
        <p:nvSpPr>
          <p:cNvPr id="5" name="投影片編號版面配置區 4"/>
          <p:cNvSpPr>
            <a:spLocks noGrp="1"/>
          </p:cNvSpPr>
          <p:nvPr>
            <p:ph type="sldNum" sz="quarter" idx="12"/>
          </p:nvPr>
        </p:nvSpPr>
        <p:spPr/>
        <p:txBody>
          <a:bodyPr/>
          <a:lstStyle/>
          <a:p>
            <a:pPr>
              <a:defRPr/>
            </a:pPr>
            <a:fld id="{662836A1-8F47-4F55-B89F-DA9703321D29}" type="slidenum">
              <a:rPr lang="en-US" altLang="zh-TW" smtClean="0"/>
              <a:pPr>
                <a:defRPr/>
              </a:pPr>
              <a:t>76</a:t>
            </a:fld>
            <a:endParaRPr lang="en-US" altLang="zh-TW"/>
          </a:p>
        </p:txBody>
      </p:sp>
    </p:spTree>
    <p:extLst>
      <p:ext uri="{BB962C8B-B14F-4D97-AF65-F5344CB8AC3E}">
        <p14:creationId xmlns:p14="http://schemas.microsoft.com/office/powerpoint/2010/main" val="25651191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r>
              <a:rPr lang="zh-TW" altLang="en-US"/>
              <a:t>身心弱勢者服務</a:t>
            </a:r>
            <a:r>
              <a:rPr lang="en-US" altLang="zh-TW">
                <a:latin typeface="Arial" panose="020B0604020202020204" pitchFamily="34" charset="0"/>
              </a:rPr>
              <a:t>(FNSS)</a:t>
            </a:r>
          </a:p>
        </p:txBody>
      </p:sp>
      <p:sp>
        <p:nvSpPr>
          <p:cNvPr id="325635" name="Rectangle 3"/>
          <p:cNvSpPr>
            <a:spLocks noGrp="1" noChangeArrowheads="1"/>
          </p:cNvSpPr>
          <p:nvPr>
            <p:ph type="body" idx="1"/>
          </p:nvPr>
        </p:nvSpPr>
        <p:spPr>
          <a:xfrm>
            <a:off x="457200" y="1600200"/>
            <a:ext cx="8229600" cy="5257800"/>
          </a:xfrm>
        </p:spPr>
        <p:txBody>
          <a:bodyPr/>
          <a:lstStyle/>
          <a:p>
            <a:pPr>
              <a:lnSpc>
                <a:spcPct val="80000"/>
              </a:lnSpc>
            </a:pPr>
            <a:r>
              <a:rPr lang="zh-TW" altLang="en-US" sz="2800" dirty="0"/>
              <a:t>老人及身心障礙者</a:t>
            </a:r>
          </a:p>
          <a:p>
            <a:pPr lvl="1">
              <a:lnSpc>
                <a:spcPct val="80000"/>
              </a:lnSpc>
            </a:pPr>
            <a:r>
              <a:rPr lang="zh-TW" altLang="en-US" sz="2400" dirty="0"/>
              <a:t>維持關鍵服務</a:t>
            </a:r>
          </a:p>
          <a:p>
            <a:pPr lvl="1">
              <a:lnSpc>
                <a:spcPct val="80000"/>
              </a:lnSpc>
            </a:pPr>
            <a:r>
              <a:rPr kumimoji="0" lang="zh-TW" altLang="en-US" sz="2400" dirty="0"/>
              <a:t>交通功能需求</a:t>
            </a:r>
          </a:p>
          <a:p>
            <a:pPr lvl="2">
              <a:lnSpc>
                <a:spcPct val="80000"/>
              </a:lnSpc>
            </a:pPr>
            <a:r>
              <a:rPr kumimoji="0" lang="zh-TW" altLang="en-US" sz="2000" dirty="0"/>
              <a:t>對外運輸</a:t>
            </a:r>
            <a:r>
              <a:rPr kumimoji="0" lang="zh-TW" altLang="en-US" dirty="0"/>
              <a:t>、</a:t>
            </a:r>
            <a:r>
              <a:rPr kumimoji="0" lang="zh-TW" altLang="en-US" sz="2000" dirty="0"/>
              <a:t>輪椅</a:t>
            </a:r>
          </a:p>
          <a:p>
            <a:pPr lvl="1">
              <a:lnSpc>
                <a:spcPct val="80000"/>
              </a:lnSpc>
            </a:pPr>
            <a:r>
              <a:rPr kumimoji="0" lang="zh-TW" altLang="en-US" sz="2400" dirty="0"/>
              <a:t>在註冊時指認特殊服務</a:t>
            </a:r>
          </a:p>
          <a:p>
            <a:pPr lvl="2">
              <a:lnSpc>
                <a:spcPct val="80000"/>
              </a:lnSpc>
            </a:pPr>
            <a:r>
              <a:rPr kumimoji="0" lang="zh-TW" altLang="en-US" sz="2000" dirty="0"/>
              <a:t>處方藥</a:t>
            </a:r>
            <a:r>
              <a:rPr kumimoji="0" lang="zh-TW" altLang="en-US" dirty="0"/>
              <a:t>、</a:t>
            </a:r>
            <a:r>
              <a:rPr kumimoji="0" lang="zh-TW" altLang="en-US" sz="2000" dirty="0"/>
              <a:t>飲食需求、功能需其設備：如輪椅</a:t>
            </a:r>
          </a:p>
          <a:p>
            <a:pPr lvl="1">
              <a:lnSpc>
                <a:spcPct val="80000"/>
              </a:lnSpc>
            </a:pPr>
            <a:r>
              <a:rPr kumimoji="0" lang="zh-TW" altLang="en-US" sz="2400" dirty="0"/>
              <a:t>提供個人化</a:t>
            </a:r>
            <a:r>
              <a:rPr kumimoji="0" lang="zh-TW" altLang="en-US" sz="2400" dirty="0" smtClean="0"/>
              <a:t>的收容所環境</a:t>
            </a:r>
            <a:r>
              <a:rPr kumimoji="0" lang="zh-TW" altLang="en-US" sz="2400" dirty="0"/>
              <a:t>介紹</a:t>
            </a:r>
          </a:p>
          <a:p>
            <a:pPr lvl="1">
              <a:lnSpc>
                <a:spcPct val="80000"/>
              </a:lnSpc>
            </a:pPr>
            <a:r>
              <a:rPr kumimoji="0" lang="zh-TW" altLang="en-US" sz="2400" dirty="0" smtClean="0"/>
              <a:t>收容所無</a:t>
            </a:r>
            <a:r>
              <a:rPr kumimoji="0" lang="zh-TW" altLang="en-US" sz="2400" dirty="0"/>
              <a:t>障礙設施</a:t>
            </a:r>
          </a:p>
          <a:p>
            <a:pPr lvl="2">
              <a:lnSpc>
                <a:spcPct val="80000"/>
              </a:lnSpc>
            </a:pPr>
            <a:r>
              <a:rPr kumimoji="0" lang="zh-TW" altLang="en-US" sz="2000" dirty="0"/>
              <a:t>停車空間、路緣無障礙設施、進入</a:t>
            </a:r>
            <a:r>
              <a:rPr kumimoji="0" lang="zh-TW" altLang="en-US" sz="2000" dirty="0" smtClean="0"/>
              <a:t>所有收容所服務</a:t>
            </a:r>
            <a:r>
              <a:rPr kumimoji="0" lang="zh-TW" altLang="en-US" sz="2000" dirty="0"/>
              <a:t>區域、廁所衛浴、開放走廊</a:t>
            </a:r>
          </a:p>
          <a:p>
            <a:pPr lvl="1">
              <a:lnSpc>
                <a:spcPct val="80000"/>
              </a:lnSpc>
            </a:pPr>
            <a:r>
              <a:rPr kumimoji="0" lang="zh-TW" altLang="en-US" sz="2400" dirty="0"/>
              <a:t>提供基本溝通</a:t>
            </a:r>
          </a:p>
          <a:p>
            <a:pPr lvl="1">
              <a:lnSpc>
                <a:spcPct val="80000"/>
              </a:lnSpc>
            </a:pPr>
            <a:r>
              <a:rPr kumimoji="0" lang="zh-TW" altLang="en-US" sz="2400" dirty="0"/>
              <a:t>醫療、供給品及設備</a:t>
            </a:r>
          </a:p>
          <a:p>
            <a:pPr lvl="1">
              <a:lnSpc>
                <a:spcPct val="80000"/>
              </a:lnSpc>
            </a:pPr>
            <a:r>
              <a:rPr kumimoji="0" lang="zh-TW" altLang="en-US" sz="2400" dirty="0"/>
              <a:t>隱私區域</a:t>
            </a:r>
          </a:p>
          <a:p>
            <a:pPr lvl="1">
              <a:lnSpc>
                <a:spcPct val="80000"/>
              </a:lnSpc>
            </a:pPr>
            <a:r>
              <a:rPr kumimoji="0" lang="zh-TW" altLang="en-US" sz="2400" dirty="0"/>
              <a:t>必要時需做適當轉介</a:t>
            </a:r>
          </a:p>
        </p:txBody>
      </p:sp>
      <p:sp>
        <p:nvSpPr>
          <p:cNvPr id="3" name="投影片編號版面配置區 2"/>
          <p:cNvSpPr>
            <a:spLocks noGrp="1"/>
          </p:cNvSpPr>
          <p:nvPr>
            <p:ph type="sldNum" sz="quarter" idx="12"/>
          </p:nvPr>
        </p:nvSpPr>
        <p:spPr/>
        <p:txBody>
          <a:bodyPr/>
          <a:lstStyle/>
          <a:p>
            <a:pPr>
              <a:defRPr/>
            </a:pPr>
            <a:fld id="{662836A1-8F47-4F55-B89F-DA9703321D29}" type="slidenum">
              <a:rPr lang="en-US" altLang="zh-TW" smtClean="0"/>
              <a:pPr>
                <a:defRPr/>
              </a:pPr>
              <a:t>77</a:t>
            </a:fld>
            <a:endParaRPr lang="en-US" altLang="zh-TW"/>
          </a:p>
        </p:txBody>
      </p:sp>
    </p:spTree>
    <p:extLst>
      <p:ext uri="{BB962C8B-B14F-4D97-AF65-F5344CB8AC3E}">
        <p14:creationId xmlns:p14="http://schemas.microsoft.com/office/powerpoint/2010/main" val="28658731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r>
              <a:rPr lang="zh-TW" altLang="en-US"/>
              <a:t>身心弱勢者服務</a:t>
            </a:r>
            <a:r>
              <a:rPr lang="en-US" altLang="zh-TW">
                <a:latin typeface="Arial" panose="020B0604020202020204" pitchFamily="34" charset="0"/>
              </a:rPr>
              <a:t>(FNSS)</a:t>
            </a:r>
          </a:p>
        </p:txBody>
      </p:sp>
      <p:sp>
        <p:nvSpPr>
          <p:cNvPr id="328707" name="Rectangle 3"/>
          <p:cNvSpPr>
            <a:spLocks noGrp="1" noChangeArrowheads="1"/>
          </p:cNvSpPr>
          <p:nvPr>
            <p:ph sz="quarter" idx="1"/>
          </p:nvPr>
        </p:nvSpPr>
        <p:spPr>
          <a:xfrm>
            <a:off x="457200" y="1600200"/>
            <a:ext cx="3657600" cy="5069160"/>
          </a:xfrm>
        </p:spPr>
        <p:txBody>
          <a:bodyPr>
            <a:normAutofit/>
          </a:bodyPr>
          <a:lstStyle/>
          <a:p>
            <a:r>
              <a:rPr kumimoji="0" lang="zh-TW" altLang="en-US" sz="2800" dirty="0"/>
              <a:t>醫療依賴人口</a:t>
            </a:r>
          </a:p>
          <a:p>
            <a:pPr lvl="1"/>
            <a:r>
              <a:rPr kumimoji="0" lang="zh-TW" altLang="en-US" sz="2400" dirty="0"/>
              <a:t>照護</a:t>
            </a:r>
            <a:r>
              <a:rPr kumimoji="0" lang="zh-TW" altLang="en-US" sz="2400" dirty="0" smtClean="0"/>
              <a:t>及收容所規劃</a:t>
            </a:r>
            <a:r>
              <a:rPr kumimoji="0" lang="zh-TW" altLang="en-US" sz="2400" dirty="0"/>
              <a:t>考量</a:t>
            </a:r>
          </a:p>
          <a:p>
            <a:pPr lvl="2"/>
            <a:r>
              <a:rPr kumimoji="0" lang="zh-TW" altLang="en-US" sz="2000" dirty="0"/>
              <a:t>看護及設備</a:t>
            </a:r>
          </a:p>
          <a:p>
            <a:pPr lvl="2"/>
            <a:r>
              <a:rPr kumimoji="0" lang="zh-TW" altLang="en-US" sz="2000" dirty="0"/>
              <a:t>備用發電機</a:t>
            </a:r>
          </a:p>
          <a:p>
            <a:pPr lvl="2"/>
            <a:r>
              <a:rPr kumimoji="0" lang="zh-TW" altLang="en-US" sz="2000" dirty="0" smtClean="0"/>
              <a:t>收容所隔離</a:t>
            </a:r>
            <a:r>
              <a:rPr kumimoji="0" lang="zh-TW" altLang="en-US" sz="2000" dirty="0"/>
              <a:t>區域（易過敏者）</a:t>
            </a:r>
          </a:p>
          <a:p>
            <a:pPr lvl="2"/>
            <a:r>
              <a:rPr kumimoji="0" lang="zh-TW" altLang="en-US" sz="2000" dirty="0"/>
              <a:t>交通</a:t>
            </a:r>
          </a:p>
          <a:p>
            <a:pPr lvl="1"/>
            <a:r>
              <a:rPr kumimoji="0" lang="zh-TW" altLang="en-US" sz="2400" dirty="0"/>
              <a:t>醫療支援選項</a:t>
            </a:r>
          </a:p>
          <a:p>
            <a:r>
              <a:rPr kumimoji="0" lang="zh-TW" altLang="en-US" sz="2800" dirty="0"/>
              <a:t>對國語理解有限者</a:t>
            </a:r>
          </a:p>
          <a:p>
            <a:pPr lvl="1"/>
            <a:r>
              <a:rPr kumimoji="0" lang="zh-TW" altLang="en-US" sz="2400" dirty="0"/>
              <a:t>老人、外籍勞工、外籍配偶</a:t>
            </a:r>
          </a:p>
        </p:txBody>
      </p:sp>
      <p:sp>
        <p:nvSpPr>
          <p:cNvPr id="328708" name="Rectangle 4"/>
          <p:cNvSpPr>
            <a:spLocks noGrp="1" noChangeArrowheads="1"/>
          </p:cNvSpPr>
          <p:nvPr>
            <p:ph sz="quarter" idx="2"/>
          </p:nvPr>
        </p:nvSpPr>
        <p:spPr>
          <a:xfrm>
            <a:off x="4270248" y="1600200"/>
            <a:ext cx="3657600" cy="5069160"/>
          </a:xfrm>
        </p:spPr>
        <p:txBody>
          <a:bodyPr>
            <a:normAutofit/>
          </a:bodyPr>
          <a:lstStyle/>
          <a:p>
            <a:r>
              <a:rPr lang="zh-TW" altLang="en-US" sz="2800" dirty="0">
                <a:latin typeface="Arial" panose="020B0604020202020204" pitchFamily="34" charset="0"/>
                <a:ea typeface="微軟正黑體" panose="020B0604030504040204" pitchFamily="34" charset="-120"/>
                <a:cs typeface="Arial" panose="020B0604020202020204" pitchFamily="34" charset="0"/>
              </a:rPr>
              <a:t>視、聽障礙</a:t>
            </a:r>
          </a:p>
          <a:p>
            <a:pPr lvl="1"/>
            <a:r>
              <a:rPr lang="zh-TW" altLang="en-US" sz="2400" dirty="0">
                <a:latin typeface="Arial" panose="020B0604020202020204" pitchFamily="34" charset="0"/>
                <a:ea typeface="微軟正黑體" panose="020B0604030504040204" pitchFamily="34" charset="-120"/>
                <a:cs typeface="Arial" panose="020B0604020202020204" pitchFamily="34" charset="0"/>
              </a:rPr>
              <a:t>生活及溝通之協助</a:t>
            </a:r>
          </a:p>
          <a:p>
            <a:r>
              <a:rPr lang="zh-TW" altLang="en-US" sz="2800" dirty="0">
                <a:latin typeface="Arial" panose="020B0604020202020204" pitchFamily="34" charset="0"/>
                <a:ea typeface="微軟正黑體" panose="020B0604030504040204" pitchFamily="34" charset="-120"/>
                <a:cs typeface="Arial" panose="020B0604020202020204" pitchFamily="34" charset="0"/>
              </a:rPr>
              <a:t>沒有監護人的小孩</a:t>
            </a:r>
          </a:p>
          <a:p>
            <a:pPr lvl="1"/>
            <a:r>
              <a:rPr lang="zh-TW" altLang="en-US" sz="2400" dirty="0">
                <a:latin typeface="Arial" panose="020B0604020202020204" pitchFamily="34" charset="0"/>
                <a:ea typeface="微軟正黑體" panose="020B0604030504040204" pitchFamily="34" charset="-120"/>
                <a:cs typeface="Arial" panose="020B0604020202020204" pitchFamily="34" charset="0"/>
              </a:rPr>
              <a:t>讓小孩與父母重聚</a:t>
            </a:r>
          </a:p>
          <a:p>
            <a:pPr lvl="1"/>
            <a:r>
              <a:rPr lang="zh-TW" altLang="en-US" sz="2400" dirty="0">
                <a:latin typeface="Arial" panose="020B0604020202020204" pitchFamily="34" charset="0"/>
                <a:ea typeface="微軟正黑體" panose="020B0604030504040204" pitchFamily="34" charset="-120"/>
                <a:cs typeface="Arial" panose="020B0604020202020204" pitchFamily="34" charset="0"/>
              </a:rPr>
              <a:t>詢問父母名字，追蹤失蹤人口資訊</a:t>
            </a:r>
          </a:p>
          <a:p>
            <a:pPr lvl="1"/>
            <a:r>
              <a:rPr lang="zh-TW" altLang="en-US" sz="2400" dirty="0">
                <a:latin typeface="Arial" panose="020B0604020202020204" pitchFamily="34" charset="0"/>
                <a:ea typeface="微軟正黑體" panose="020B0604030504040204" pitchFamily="34" charset="-120"/>
                <a:cs typeface="Arial" panose="020B0604020202020204" pitchFamily="34" charset="0"/>
              </a:rPr>
              <a:t>若小孩在</a:t>
            </a:r>
            <a:r>
              <a:rPr lang="en-US" altLang="zh-TW" sz="2400" dirty="0">
                <a:latin typeface="Arial" panose="020B0604020202020204" pitchFamily="34" charset="0"/>
                <a:ea typeface="微軟正黑體" panose="020B0604030504040204" pitchFamily="34" charset="-120"/>
                <a:cs typeface="Arial" panose="020B0604020202020204" pitchFamily="34" charset="0"/>
              </a:rPr>
              <a:t>12</a:t>
            </a:r>
            <a:r>
              <a:rPr lang="zh-TW" altLang="en-US" sz="2400" dirty="0">
                <a:latin typeface="Arial" panose="020B0604020202020204" pitchFamily="34" charset="0"/>
                <a:ea typeface="微軟正黑體" panose="020B0604030504040204" pitchFamily="34" charset="-120"/>
                <a:cs typeface="Arial" panose="020B0604020202020204" pitchFamily="34" charset="0"/>
              </a:rPr>
              <a:t>小時內沒找到父母、其他親友，應另提供兒童保護服務或轉介</a:t>
            </a:r>
          </a:p>
          <a:p>
            <a:r>
              <a:rPr lang="zh-TW" altLang="en-US" sz="2800" dirty="0">
                <a:latin typeface="Arial" panose="020B0604020202020204" pitchFamily="34" charset="0"/>
                <a:ea typeface="微軟正黑體" panose="020B0604030504040204" pitchFamily="34" charset="-120"/>
                <a:cs typeface="Arial" panose="020B0604020202020204" pitchFamily="34" charset="0"/>
              </a:rPr>
              <a:t>街友</a:t>
            </a:r>
          </a:p>
        </p:txBody>
      </p:sp>
      <p:sp>
        <p:nvSpPr>
          <p:cNvPr id="6" name="投影片編號版面配置區 6"/>
          <p:cNvSpPr>
            <a:spLocks noGrp="1"/>
          </p:cNvSpPr>
          <p:nvPr>
            <p:ph type="sldNum" sz="quarter" idx="4294967295"/>
          </p:nvPr>
        </p:nvSpPr>
        <p:spPr>
          <a:xfrm>
            <a:off x="8534400" y="6323013"/>
            <a:ext cx="609600" cy="520700"/>
          </a:xfrm>
          <a:prstGeom prst="rect">
            <a:avLst/>
          </a:prstGeom>
        </p:spPr>
        <p:txBody>
          <a:bodyPr/>
          <a:lstStyle/>
          <a:p>
            <a:fld id="{F360D26A-2957-4311-86A7-07667DF5A227}" type="slidenum">
              <a:rPr lang="en-US" altLang="zh-TW"/>
              <a:pPr/>
              <a:t>78</a:t>
            </a:fld>
            <a:endParaRPr lang="en-US" altLang="zh-TW"/>
          </a:p>
        </p:txBody>
      </p:sp>
    </p:spTree>
    <p:extLst>
      <p:ext uri="{BB962C8B-B14F-4D97-AF65-F5344CB8AC3E}">
        <p14:creationId xmlns:p14="http://schemas.microsoft.com/office/powerpoint/2010/main" val="1776756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地震後之避難安置</a:t>
            </a:r>
          </a:p>
        </p:txBody>
      </p:sp>
      <p:sp>
        <p:nvSpPr>
          <p:cNvPr id="3" name="內容版面配置區 2"/>
          <p:cNvSpPr>
            <a:spLocks noGrp="1"/>
          </p:cNvSpPr>
          <p:nvPr>
            <p:ph idx="1"/>
          </p:nvPr>
        </p:nvSpPr>
        <p:spPr/>
        <p:txBody>
          <a:bodyPr/>
          <a:lstStyle/>
          <a:p>
            <a:r>
              <a:rPr lang="zh-TW" altLang="en-US" dirty="0">
                <a:solidFill>
                  <a:srgbClr val="FF0000"/>
                </a:solidFill>
              </a:rPr>
              <a:t>思考</a:t>
            </a:r>
            <a:r>
              <a:rPr lang="en-US" altLang="zh-TW" dirty="0" smtClean="0">
                <a:solidFill>
                  <a:srgbClr val="FF0000"/>
                </a:solidFill>
              </a:rPr>
              <a:t>2</a:t>
            </a:r>
            <a:r>
              <a:rPr lang="zh-TW" altLang="en-US" dirty="0" smtClean="0">
                <a:solidFill>
                  <a:srgbClr val="FF0000"/>
                </a:solidFill>
              </a:rPr>
              <a:t>：</a:t>
            </a:r>
            <a:r>
              <a:rPr lang="zh-TW" altLang="en-US" dirty="0" smtClean="0"/>
              <a:t>地震後的避難安置事先規畫及宣導，可有序地提供居民災後避難安置服務？</a:t>
            </a:r>
            <a:endParaRPr lang="en-US" altLang="zh-TW" dirty="0" smtClean="0"/>
          </a:p>
        </p:txBody>
      </p:sp>
      <p:sp>
        <p:nvSpPr>
          <p:cNvPr id="4" name="投影片編號版面配置區 3"/>
          <p:cNvSpPr>
            <a:spLocks noGrp="1"/>
          </p:cNvSpPr>
          <p:nvPr>
            <p:ph type="sldNum" sz="quarter" idx="12"/>
          </p:nvPr>
        </p:nvSpPr>
        <p:spPr/>
        <p:txBody>
          <a:bodyPr/>
          <a:lstStyle/>
          <a:p>
            <a:pPr>
              <a:defRPr/>
            </a:pPr>
            <a:fld id="{662836A1-8F47-4F55-B89F-DA9703321D29}" type="slidenum">
              <a:rPr lang="en-US" altLang="zh-TW" smtClean="0"/>
              <a:pPr>
                <a:defRPr/>
              </a:pPr>
              <a:t>8</a:t>
            </a:fld>
            <a:endParaRPr lang="en-US" altLang="zh-TW"/>
          </a:p>
        </p:txBody>
      </p:sp>
      <p:pic>
        <p:nvPicPr>
          <p:cNvPr id="5" name="內容版面配置區 4"/>
          <p:cNvPicPr>
            <a:picLocks noChangeAspect="1"/>
          </p:cNvPicPr>
          <p:nvPr/>
        </p:nvPicPr>
        <p:blipFill rotWithShape="1">
          <a:blip r:embed="rId3" cstate="print">
            <a:extLst>
              <a:ext uri="{28A0092B-C50C-407E-A947-70E740481C1C}">
                <a14:useLocalDpi xmlns:a14="http://schemas.microsoft.com/office/drawing/2010/main" val="0"/>
              </a:ext>
            </a:extLst>
          </a:blip>
          <a:srcRect b="12044"/>
          <a:stretch/>
        </p:blipFill>
        <p:spPr bwMode="auto">
          <a:xfrm>
            <a:off x="1569451" y="2636912"/>
            <a:ext cx="6242909" cy="411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9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5"/>
          <p:cNvSpPr>
            <a:spLocks noGrp="1"/>
          </p:cNvSpPr>
          <p:nvPr>
            <p:ph type="sldNum" sz="quarter" idx="4294967295"/>
          </p:nvPr>
        </p:nvSpPr>
        <p:spPr/>
        <p:txBody>
          <a:bodyPr/>
          <a:lstStyle/>
          <a:p>
            <a:fld id="{F8AF7265-3DDA-46D2-BF07-CA7AD59300A0}" type="slidenum">
              <a:rPr lang="en-US" altLang="zh-TW"/>
              <a:pPr/>
              <a:t>9</a:t>
            </a:fld>
            <a:endParaRPr lang="en-US" altLang="zh-TW"/>
          </a:p>
        </p:txBody>
      </p:sp>
      <p:sp>
        <p:nvSpPr>
          <p:cNvPr id="249858" name="Rectangle 2"/>
          <p:cNvSpPr>
            <a:spLocks noGrp="1" noChangeArrowheads="1"/>
          </p:cNvSpPr>
          <p:nvPr>
            <p:ph type="title"/>
          </p:nvPr>
        </p:nvSpPr>
        <p:spPr/>
        <p:txBody>
          <a:bodyPr/>
          <a:lstStyle/>
          <a:p>
            <a:endParaRPr lang="zh-TW" altLang="zh-TW"/>
          </a:p>
        </p:txBody>
      </p:sp>
      <p:sp>
        <p:nvSpPr>
          <p:cNvPr id="249859" name="Rectangle 3"/>
          <p:cNvSpPr>
            <a:spLocks noGrp="1" noChangeArrowheads="1"/>
          </p:cNvSpPr>
          <p:nvPr>
            <p:ph type="body" idx="1"/>
          </p:nvPr>
        </p:nvSpPr>
        <p:spPr/>
        <p:txBody>
          <a:bodyPr/>
          <a:lstStyle/>
          <a:p>
            <a:endParaRPr lang="zh-TW" altLang="zh-TW"/>
          </a:p>
        </p:txBody>
      </p:sp>
      <p:pic>
        <p:nvPicPr>
          <p:cNvPr id="24986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861" name="Text Box 5"/>
          <p:cNvSpPr txBox="1">
            <a:spLocks noChangeArrowheads="1"/>
          </p:cNvSpPr>
          <p:nvPr/>
        </p:nvSpPr>
        <p:spPr bwMode="auto">
          <a:xfrm>
            <a:off x="87313" y="3716338"/>
            <a:ext cx="1604962" cy="1631216"/>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000" dirty="0">
                <a:ea typeface="微軟正黑體" panose="020B0604030504040204" pitchFamily="34" charset="-120"/>
              </a:rPr>
              <a:t>災前避難安置處所整備</a:t>
            </a:r>
          </a:p>
          <a:p>
            <a:endParaRPr lang="zh-TW" altLang="en-US" sz="2000" dirty="0">
              <a:ea typeface="微軟正黑體" panose="020B0604030504040204" pitchFamily="34" charset="-120"/>
            </a:endParaRPr>
          </a:p>
          <a:p>
            <a:r>
              <a:rPr lang="zh-TW" altLang="en-US" sz="2000" dirty="0" smtClean="0">
                <a:ea typeface="微軟正黑體" panose="020B0604030504040204" pitchFamily="34" charset="-120"/>
              </a:rPr>
              <a:t>地震無法事先緊急</a:t>
            </a:r>
            <a:r>
              <a:rPr lang="zh-TW" altLang="en-US" sz="2000" dirty="0">
                <a:ea typeface="微軟正黑體" panose="020B0604030504040204" pitchFamily="34" charset="-120"/>
              </a:rPr>
              <a:t>避難</a:t>
            </a:r>
          </a:p>
        </p:txBody>
      </p:sp>
      <p:sp>
        <p:nvSpPr>
          <p:cNvPr id="249862" name="Text Box 6"/>
          <p:cNvSpPr txBox="1">
            <a:spLocks noChangeArrowheads="1"/>
          </p:cNvSpPr>
          <p:nvPr/>
        </p:nvSpPr>
        <p:spPr bwMode="auto">
          <a:xfrm>
            <a:off x="2319338" y="3716338"/>
            <a:ext cx="1604962" cy="161607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000" dirty="0">
                <a:ea typeface="微軟正黑體" panose="020B0604030504040204" pitchFamily="34" charset="-120"/>
              </a:rPr>
              <a:t>大眾照護及收容</a:t>
            </a:r>
          </a:p>
          <a:p>
            <a:endParaRPr lang="zh-TW" altLang="en-US" sz="2000" dirty="0">
              <a:ea typeface="微軟正黑體" panose="020B0604030504040204" pitchFamily="34" charset="-120"/>
            </a:endParaRPr>
          </a:p>
          <a:p>
            <a:r>
              <a:rPr lang="zh-TW" altLang="en-US" sz="2000" dirty="0">
                <a:solidFill>
                  <a:srgbClr val="FF0000"/>
                </a:solidFill>
                <a:ea typeface="微軟正黑體" panose="020B0604030504040204" pitchFamily="34" charset="-120"/>
              </a:rPr>
              <a:t>緊急避難</a:t>
            </a:r>
          </a:p>
          <a:p>
            <a:r>
              <a:rPr lang="zh-TW" altLang="en-US" sz="2000" dirty="0">
                <a:solidFill>
                  <a:srgbClr val="FF0000"/>
                </a:solidFill>
                <a:ea typeface="微軟正黑體" panose="020B0604030504040204" pitchFamily="34" charset="-120"/>
              </a:rPr>
              <a:t>臨時安置</a:t>
            </a:r>
          </a:p>
        </p:txBody>
      </p:sp>
      <p:sp>
        <p:nvSpPr>
          <p:cNvPr id="249863" name="Text Box 7"/>
          <p:cNvSpPr txBox="1">
            <a:spLocks noChangeArrowheads="1"/>
          </p:cNvSpPr>
          <p:nvPr/>
        </p:nvSpPr>
        <p:spPr bwMode="auto">
          <a:xfrm>
            <a:off x="4479925" y="3716338"/>
            <a:ext cx="1604963" cy="161607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000" dirty="0">
                <a:ea typeface="微軟正黑體" panose="020B0604030504040204" pitchFamily="34" charset="-120"/>
              </a:rPr>
              <a:t>中間住宅方案的提供</a:t>
            </a:r>
          </a:p>
          <a:p>
            <a:endParaRPr lang="zh-TW" altLang="en-US" sz="2000" dirty="0">
              <a:ea typeface="微軟正黑體" panose="020B0604030504040204" pitchFamily="34" charset="-120"/>
            </a:endParaRPr>
          </a:p>
          <a:p>
            <a:r>
              <a:rPr lang="zh-TW" altLang="en-US" sz="2000" dirty="0">
                <a:solidFill>
                  <a:srgbClr val="FF0000"/>
                </a:solidFill>
                <a:ea typeface="微軟正黑體" panose="020B0604030504040204" pitchFamily="34" charset="-120"/>
              </a:rPr>
              <a:t>臨時安置</a:t>
            </a:r>
          </a:p>
          <a:p>
            <a:r>
              <a:rPr kumimoji="0" lang="zh-TW" altLang="en-US" sz="2000" dirty="0">
                <a:solidFill>
                  <a:srgbClr val="FF0000"/>
                </a:solidFill>
                <a:ea typeface="微軟正黑體" panose="020B0604030504040204" pitchFamily="34" charset="-120"/>
              </a:rPr>
              <a:t>臨時住宅</a:t>
            </a:r>
          </a:p>
        </p:txBody>
      </p:sp>
      <p:sp>
        <p:nvSpPr>
          <p:cNvPr id="249864" name="Text Box 8"/>
          <p:cNvSpPr txBox="1">
            <a:spLocks noChangeArrowheads="1"/>
          </p:cNvSpPr>
          <p:nvPr/>
        </p:nvSpPr>
        <p:spPr bwMode="auto">
          <a:xfrm>
            <a:off x="6588125" y="3716338"/>
            <a:ext cx="1604963" cy="701675"/>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000" dirty="0">
                <a:solidFill>
                  <a:srgbClr val="FF0000"/>
                </a:solidFill>
                <a:ea typeface="微軟正黑體" panose="020B0604030504040204" pitchFamily="34" charset="-120"/>
              </a:rPr>
              <a:t>永久住宅</a:t>
            </a:r>
            <a:r>
              <a:rPr lang="zh-TW" altLang="en-US" sz="2000" dirty="0">
                <a:ea typeface="微軟正黑體" panose="020B0604030504040204" pitchFamily="34" charset="-120"/>
              </a:rPr>
              <a:t>重建</a:t>
            </a:r>
          </a:p>
        </p:txBody>
      </p:sp>
    </p:spTree>
    <p:extLst>
      <p:ext uri="{BB962C8B-B14F-4D97-AF65-F5344CB8AC3E}">
        <p14:creationId xmlns:p14="http://schemas.microsoft.com/office/powerpoint/2010/main" val="2688211386"/>
      </p:ext>
    </p:extLst>
  </p:cSld>
  <p:clrMapOvr>
    <a:masterClrMapping/>
  </p:clrMapOvr>
  <p:timing>
    <p:tnLst>
      <p:par>
        <p:cTn id="1" dur="indefinite" restart="never" nodeType="tmRoot"/>
      </p:par>
    </p:tnLst>
  </p:timing>
</p:sld>
</file>

<file path=ppt/theme/theme1.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微軟正黑體"/>
        <a:cs typeface="新細明體"/>
      </a:majorFont>
      <a:minorFont>
        <a:latin typeface="Arial"/>
        <a:ea typeface="微軟正黑體"/>
        <a:cs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4916</TotalTime>
  <Words>4839</Words>
  <Application>Microsoft Office PowerPoint</Application>
  <PresentationFormat>如螢幕大小 (4:3)</PresentationFormat>
  <Paragraphs>476</Paragraphs>
  <Slides>78</Slides>
  <Notes>11</Notes>
  <HiddenSlides>0</HiddenSlides>
  <MMClips>0</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1</vt:i4>
      </vt:variant>
      <vt:variant>
        <vt:lpstr>投影片標題</vt:lpstr>
      </vt:variant>
      <vt:variant>
        <vt:i4>78</vt:i4>
      </vt:variant>
    </vt:vector>
  </HeadingPairs>
  <TitlesOfParts>
    <vt:vector size="88" baseType="lpstr">
      <vt:lpstr>微軟正黑體</vt:lpstr>
      <vt:lpstr>新細明體</vt:lpstr>
      <vt:lpstr>標楷體</vt:lpstr>
      <vt:lpstr>Arial</vt:lpstr>
      <vt:lpstr>Garamond</vt:lpstr>
      <vt:lpstr>Times New Roman</vt:lpstr>
      <vt:lpstr>Verdana</vt:lpstr>
      <vt:lpstr>Wingdings</vt:lpstr>
      <vt:lpstr>Level</vt:lpstr>
      <vt:lpstr>Microsoft Excel 圖表</vt:lpstr>
      <vt:lpstr>2015災害防救策略研討會  地震後避難安置之    特性及因應策略</vt:lpstr>
      <vt:lpstr>PowerPoint 簡報</vt:lpstr>
      <vt:lpstr>PowerPoint 簡報</vt:lpstr>
      <vt:lpstr>PowerPoint 簡報</vt:lpstr>
      <vt:lpstr>PowerPoint 簡報</vt:lpstr>
      <vt:lpstr>地震後之避難安置</vt:lpstr>
      <vt:lpstr>地震後之避難安置</vt:lpstr>
      <vt:lpstr>地震後之避難安置</vt:lpstr>
      <vt:lpstr>PowerPoint 簡報</vt:lpstr>
      <vt:lpstr>PowerPoint 簡報</vt:lpstr>
      <vt:lpstr>地震的建築物衝擊</vt:lpstr>
      <vt:lpstr>PowerPoint 簡報</vt:lpstr>
      <vt:lpstr>PowerPoint 簡報</vt:lpstr>
      <vt:lpstr>PowerPoint 簡報</vt:lpstr>
      <vt:lpstr>地震的緊急避難</vt:lpstr>
      <vt:lpstr>地震的緊急避難</vt:lpstr>
      <vt:lpstr>地震的緊急避難</vt:lpstr>
      <vt:lpstr>地震的緊急避難</vt:lpstr>
      <vt:lpstr>PowerPoint 簡報</vt:lpstr>
      <vt:lpstr>PowerPoint 簡報</vt:lpstr>
      <vt:lpstr>PowerPoint 簡報</vt:lpstr>
      <vt:lpstr>PowerPoint 簡報</vt:lpstr>
      <vt:lpstr>地震的緊急避難</vt:lpstr>
      <vt:lpstr>地震的緊急避難—美國經驗</vt:lpstr>
      <vt:lpstr>地震的緊急避難—集集地震經驗</vt:lpstr>
      <vt:lpstr>PowerPoint 簡報</vt:lpstr>
      <vt:lpstr>PowerPoint 簡報</vt:lpstr>
      <vt:lpstr>PowerPoint 簡報</vt:lpstr>
      <vt:lpstr>地震的臨時安置</vt:lpstr>
      <vt:lpstr>地震的臨時安置</vt:lpstr>
      <vt:lpstr>地震的臨時安置</vt:lpstr>
      <vt:lpstr>地震的臨時安置</vt:lpstr>
      <vt:lpstr>地震的臨時安置—日本經驗</vt:lpstr>
      <vt:lpstr>地震的臨時安置—日本經驗</vt:lpstr>
      <vt:lpstr>地震的臨時安置—美國經驗</vt:lpstr>
      <vt:lpstr>地震的臨時安置—集集地震經驗</vt:lpstr>
      <vt:lpstr>地震的臨時安置—集集地震經驗</vt:lpstr>
      <vt:lpstr>地震的臨時安置—集集地震經驗</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地震的臨時住宅與永久住宅</vt:lpstr>
      <vt:lpstr>PowerPoint 簡報</vt:lpstr>
      <vt:lpstr>PowerPoint 簡報</vt:lpstr>
      <vt:lpstr>PowerPoint 簡報</vt:lpstr>
      <vt:lpstr>地震的臨時住宅與永久住宅</vt:lpstr>
      <vt:lpstr>地震避難安置之因應</vt:lpstr>
      <vt:lpstr>緊急避難之因應</vt:lpstr>
      <vt:lpstr>返家議題之因應</vt:lpstr>
      <vt:lpstr>收容所軟硬體仍需細緻整備規劃</vt:lpstr>
      <vt:lpstr>收容供給分析</vt:lpstr>
      <vt:lpstr>PowerPoint 簡報</vt:lpstr>
      <vt:lpstr>PowerPoint 簡報</vt:lpstr>
      <vt:lpstr>臨時安置之因應</vt:lpstr>
      <vt:lpstr>PowerPoint 簡報</vt:lpstr>
      <vt:lpstr>PowerPoint 簡報</vt:lpstr>
      <vt:lpstr>PowerPoint 簡報</vt:lpstr>
      <vt:lpstr>PowerPoint 簡報</vt:lpstr>
      <vt:lpstr>除了強化政府部門的規劃及因應能力外… 結語：風險溝通及家戶、廠商整備</vt:lpstr>
      <vt:lpstr>謝謝，敬請指教</vt:lpstr>
      <vt:lpstr>開設後之服務提供</vt:lpstr>
      <vt:lpstr>收容所空間配置</vt:lpstr>
      <vt:lpstr>PowerPoint 簡報</vt:lpstr>
      <vt:lpstr>收容所服務--物資整備</vt:lpstr>
      <vt:lpstr>身心弱勢者服務(FNSS)</vt:lpstr>
      <vt:lpstr>身心弱勢者服務(FNSS)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lujc</dc:creator>
  <cp:lastModifiedBy>陳薇傛</cp:lastModifiedBy>
  <cp:revision>286</cp:revision>
  <cp:lastPrinted>2015-11-15T17:48:17Z</cp:lastPrinted>
  <dcterms:created xsi:type="dcterms:W3CDTF">2012-06-30T02:54:54Z</dcterms:created>
  <dcterms:modified xsi:type="dcterms:W3CDTF">2015-12-03T03:34:42Z</dcterms:modified>
</cp:coreProperties>
</file>