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9.jpg" ContentType="image/png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35"/>
  </p:notesMasterIdLst>
  <p:handoutMasterIdLst>
    <p:handoutMasterId r:id="rId36"/>
  </p:handoutMasterIdLst>
  <p:sldIdLst>
    <p:sldId id="342" r:id="rId2"/>
    <p:sldId id="352" r:id="rId3"/>
    <p:sldId id="353" r:id="rId4"/>
    <p:sldId id="354" r:id="rId5"/>
    <p:sldId id="359" r:id="rId6"/>
    <p:sldId id="360" r:id="rId7"/>
    <p:sldId id="410" r:id="rId8"/>
    <p:sldId id="409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408" r:id="rId19"/>
    <p:sldId id="389" r:id="rId20"/>
    <p:sldId id="393" r:id="rId21"/>
    <p:sldId id="394" r:id="rId22"/>
    <p:sldId id="396" r:id="rId23"/>
    <p:sldId id="395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285" r:id="rId34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3333FF"/>
    <a:srgbClr val="00C85A"/>
    <a:srgbClr val="00B853"/>
    <a:srgbClr val="FFCC99"/>
    <a:srgbClr val="FFCCCC"/>
    <a:srgbClr val="00CC99"/>
    <a:srgbClr val="00FFCC"/>
    <a:srgbClr val="33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 autoAdjust="0"/>
  </p:normalViewPr>
  <p:slideViewPr>
    <p:cSldViewPr>
      <p:cViewPr varScale="1">
        <p:scale>
          <a:sx n="87" d="100"/>
          <a:sy n="87" d="100"/>
        </p:scale>
        <p:origin x="138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94C5B-2BA3-4404-A2AF-9980FA299FC3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EBF33B5D-7DE9-4B06-8843-567CC7388E25}">
      <dgm:prSet phldrT="[文字]"/>
      <dgm:spPr/>
      <dgm:t>
        <a:bodyPr/>
        <a:lstStyle/>
        <a:p>
          <a:r>
            <a:rPr lang="zh-TW" altLang="en-US" b="1" dirty="0">
              <a:latin typeface="標楷體" pitchFamily="65" charset="-120"/>
              <a:ea typeface="標楷體" pitchFamily="65" charset="-120"/>
            </a:rPr>
            <a:t>實用技能學程簡介</a:t>
          </a:r>
          <a:endParaRPr lang="zh-TW" altLang="en-US" b="1" dirty="0"/>
        </a:p>
      </dgm:t>
    </dgm:pt>
    <dgm:pt modelId="{9A84846F-AD09-4821-95A5-50657F681CA7}" type="parTrans" cxnId="{C3CB71CA-A8CF-4539-8B96-F7A43AEC473F}">
      <dgm:prSet/>
      <dgm:spPr/>
      <dgm:t>
        <a:bodyPr/>
        <a:lstStyle/>
        <a:p>
          <a:endParaRPr lang="zh-TW" altLang="en-US"/>
        </a:p>
      </dgm:t>
    </dgm:pt>
    <dgm:pt modelId="{F75366EE-F4F0-49C4-885B-25FE90FF20B7}" type="sibTrans" cxnId="{C3CB71CA-A8CF-4539-8B96-F7A43AEC473F}">
      <dgm:prSet/>
      <dgm:spPr/>
      <dgm:t>
        <a:bodyPr/>
        <a:lstStyle/>
        <a:p>
          <a:endParaRPr lang="zh-TW" altLang="en-US"/>
        </a:p>
      </dgm:t>
    </dgm:pt>
    <dgm:pt modelId="{F8D61FE8-730A-461E-9AA9-7FC3CA132158}">
      <dgm:prSet phldrT="[文字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b="1" dirty="0">
              <a:latin typeface="標楷體" pitchFamily="65" charset="-120"/>
              <a:ea typeface="標楷體" pitchFamily="65" charset="-120"/>
            </a:rPr>
            <a:t>學生進路發展</a:t>
          </a:r>
          <a:endParaRPr lang="zh-TW" altLang="en-US" b="1" dirty="0"/>
        </a:p>
      </dgm:t>
    </dgm:pt>
    <dgm:pt modelId="{578BB967-5406-444E-B994-B482BB67A0F8}" type="parTrans" cxnId="{C1403571-AF11-4890-A3A7-3A3D837DF200}">
      <dgm:prSet/>
      <dgm:spPr/>
      <dgm:t>
        <a:bodyPr/>
        <a:lstStyle/>
        <a:p>
          <a:endParaRPr lang="zh-TW" altLang="en-US"/>
        </a:p>
      </dgm:t>
    </dgm:pt>
    <dgm:pt modelId="{E812D197-F2C6-454A-9ED6-E4064B344B35}" type="sibTrans" cxnId="{C1403571-AF11-4890-A3A7-3A3D837DF200}">
      <dgm:prSet/>
      <dgm:spPr/>
      <dgm:t>
        <a:bodyPr/>
        <a:lstStyle/>
        <a:p>
          <a:endParaRPr lang="zh-TW" altLang="en-US"/>
        </a:p>
      </dgm:t>
    </dgm:pt>
    <dgm:pt modelId="{5757A88E-10D0-46C1-915F-0D7E20360938}" type="pres">
      <dgm:prSet presAssocID="{9BF94C5B-2BA3-4404-A2AF-9980FA299F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6FC74E7D-C355-4E84-8052-F34A6B138795}" type="pres">
      <dgm:prSet presAssocID="{9BF94C5B-2BA3-4404-A2AF-9980FA299FC3}" presName="Name1" presStyleCnt="0"/>
      <dgm:spPr/>
    </dgm:pt>
    <dgm:pt modelId="{FADCCE9C-4296-40AA-8D02-C8A0931E37F4}" type="pres">
      <dgm:prSet presAssocID="{9BF94C5B-2BA3-4404-A2AF-9980FA299FC3}" presName="cycle" presStyleCnt="0"/>
      <dgm:spPr/>
    </dgm:pt>
    <dgm:pt modelId="{E072943D-D4CF-44DC-BEA9-E1D4AF1B9F98}" type="pres">
      <dgm:prSet presAssocID="{9BF94C5B-2BA3-4404-A2AF-9980FA299FC3}" presName="srcNode" presStyleLbl="node1" presStyleIdx="0" presStyleCnt="2"/>
      <dgm:spPr/>
    </dgm:pt>
    <dgm:pt modelId="{C0942B9D-3A25-4483-BC3B-CF0323D25F39}" type="pres">
      <dgm:prSet presAssocID="{9BF94C5B-2BA3-4404-A2AF-9980FA299FC3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04FA8E89-650C-46AC-9E32-4218E6C15912}" type="pres">
      <dgm:prSet presAssocID="{9BF94C5B-2BA3-4404-A2AF-9980FA299FC3}" presName="extraNode" presStyleLbl="node1" presStyleIdx="0" presStyleCnt="2"/>
      <dgm:spPr/>
    </dgm:pt>
    <dgm:pt modelId="{E33BE164-75A0-46EF-A4D0-2DCACAF16E8C}" type="pres">
      <dgm:prSet presAssocID="{9BF94C5B-2BA3-4404-A2AF-9980FA299FC3}" presName="dstNode" presStyleLbl="node1" presStyleIdx="0" presStyleCnt="2"/>
      <dgm:spPr/>
    </dgm:pt>
    <dgm:pt modelId="{10021254-A834-4285-AC8C-7E2D7809703D}" type="pres">
      <dgm:prSet presAssocID="{EBF33B5D-7DE9-4B06-8843-567CC7388E2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5A07E6-FC59-4129-A03F-9695AEAFBCA3}" type="pres">
      <dgm:prSet presAssocID="{EBF33B5D-7DE9-4B06-8843-567CC7388E25}" presName="accent_1" presStyleCnt="0"/>
      <dgm:spPr/>
    </dgm:pt>
    <dgm:pt modelId="{BD696531-C30B-4046-9F57-41FA55A0001E}" type="pres">
      <dgm:prSet presAssocID="{EBF33B5D-7DE9-4B06-8843-567CC7388E25}" presName="accentRepeatNode" presStyleLbl="solidFgAcc1" presStyleIdx="0" presStyleCnt="2"/>
      <dgm:spPr/>
    </dgm:pt>
    <dgm:pt modelId="{9B3867EA-B682-4A85-B693-81F2D1E387C1}" type="pres">
      <dgm:prSet presAssocID="{F8D61FE8-730A-461E-9AA9-7FC3CA132158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13E07E-E1C9-4017-9D62-A3569840DBFA}" type="pres">
      <dgm:prSet presAssocID="{F8D61FE8-730A-461E-9AA9-7FC3CA132158}" presName="accent_2" presStyleCnt="0"/>
      <dgm:spPr/>
    </dgm:pt>
    <dgm:pt modelId="{F521DE86-7642-4661-AFE2-C19FE26B16CB}" type="pres">
      <dgm:prSet presAssocID="{F8D61FE8-730A-461E-9AA9-7FC3CA132158}" presName="accentRepeatNode" presStyleLbl="solidFgAcc1" presStyleIdx="1" presStyleCnt="2"/>
      <dgm:spPr/>
    </dgm:pt>
  </dgm:ptLst>
  <dgm:cxnLst>
    <dgm:cxn modelId="{C3CB71CA-A8CF-4539-8B96-F7A43AEC473F}" srcId="{9BF94C5B-2BA3-4404-A2AF-9980FA299FC3}" destId="{EBF33B5D-7DE9-4B06-8843-567CC7388E25}" srcOrd="0" destOrd="0" parTransId="{9A84846F-AD09-4821-95A5-50657F681CA7}" sibTransId="{F75366EE-F4F0-49C4-885B-25FE90FF20B7}"/>
    <dgm:cxn modelId="{0501315F-242C-4220-A4CA-8192A8F9E3B1}" type="presOf" srcId="{F75366EE-F4F0-49C4-885B-25FE90FF20B7}" destId="{C0942B9D-3A25-4483-BC3B-CF0323D25F39}" srcOrd="0" destOrd="0" presId="urn:microsoft.com/office/officeart/2008/layout/VerticalCurvedList"/>
    <dgm:cxn modelId="{B85936C5-79A9-4F37-9EBC-C2E649318ABF}" type="presOf" srcId="{9BF94C5B-2BA3-4404-A2AF-9980FA299FC3}" destId="{5757A88E-10D0-46C1-915F-0D7E20360938}" srcOrd="0" destOrd="0" presId="urn:microsoft.com/office/officeart/2008/layout/VerticalCurvedList"/>
    <dgm:cxn modelId="{5F0FF09B-0C91-4894-BC01-839C1923A660}" type="presOf" srcId="{EBF33B5D-7DE9-4B06-8843-567CC7388E25}" destId="{10021254-A834-4285-AC8C-7E2D7809703D}" srcOrd="0" destOrd="0" presId="urn:microsoft.com/office/officeart/2008/layout/VerticalCurvedList"/>
    <dgm:cxn modelId="{C1403571-AF11-4890-A3A7-3A3D837DF200}" srcId="{9BF94C5B-2BA3-4404-A2AF-9980FA299FC3}" destId="{F8D61FE8-730A-461E-9AA9-7FC3CA132158}" srcOrd="1" destOrd="0" parTransId="{578BB967-5406-444E-B994-B482BB67A0F8}" sibTransId="{E812D197-F2C6-454A-9ED6-E4064B344B35}"/>
    <dgm:cxn modelId="{841296B4-2CFD-4531-9D6D-49FFECDCF7B3}" type="presOf" srcId="{F8D61FE8-730A-461E-9AA9-7FC3CA132158}" destId="{9B3867EA-B682-4A85-B693-81F2D1E387C1}" srcOrd="0" destOrd="0" presId="urn:microsoft.com/office/officeart/2008/layout/VerticalCurvedList"/>
    <dgm:cxn modelId="{567B589F-E5F7-45E6-8460-3E3B91674285}" type="presParOf" srcId="{5757A88E-10D0-46C1-915F-0D7E20360938}" destId="{6FC74E7D-C355-4E84-8052-F34A6B138795}" srcOrd="0" destOrd="0" presId="urn:microsoft.com/office/officeart/2008/layout/VerticalCurvedList"/>
    <dgm:cxn modelId="{7259F1B8-B478-4585-8C12-AE05A9C0440E}" type="presParOf" srcId="{6FC74E7D-C355-4E84-8052-F34A6B138795}" destId="{FADCCE9C-4296-40AA-8D02-C8A0931E37F4}" srcOrd="0" destOrd="0" presId="urn:microsoft.com/office/officeart/2008/layout/VerticalCurvedList"/>
    <dgm:cxn modelId="{E1F521E4-8786-44C3-86C8-8E55E6FA7933}" type="presParOf" srcId="{FADCCE9C-4296-40AA-8D02-C8A0931E37F4}" destId="{E072943D-D4CF-44DC-BEA9-E1D4AF1B9F98}" srcOrd="0" destOrd="0" presId="urn:microsoft.com/office/officeart/2008/layout/VerticalCurvedList"/>
    <dgm:cxn modelId="{C4026EBE-8679-4EC0-A60E-19AEA45EB026}" type="presParOf" srcId="{FADCCE9C-4296-40AA-8D02-C8A0931E37F4}" destId="{C0942B9D-3A25-4483-BC3B-CF0323D25F39}" srcOrd="1" destOrd="0" presId="urn:microsoft.com/office/officeart/2008/layout/VerticalCurvedList"/>
    <dgm:cxn modelId="{6947CFCE-1A28-4208-A968-A66DD98D0A99}" type="presParOf" srcId="{FADCCE9C-4296-40AA-8D02-C8A0931E37F4}" destId="{04FA8E89-650C-46AC-9E32-4218E6C15912}" srcOrd="2" destOrd="0" presId="urn:microsoft.com/office/officeart/2008/layout/VerticalCurvedList"/>
    <dgm:cxn modelId="{61EE2287-53EA-4030-9449-F3360E9BD7C1}" type="presParOf" srcId="{FADCCE9C-4296-40AA-8D02-C8A0931E37F4}" destId="{E33BE164-75A0-46EF-A4D0-2DCACAF16E8C}" srcOrd="3" destOrd="0" presId="urn:microsoft.com/office/officeart/2008/layout/VerticalCurvedList"/>
    <dgm:cxn modelId="{F95575E0-B351-4792-92B7-1B6E7AA0D86C}" type="presParOf" srcId="{6FC74E7D-C355-4E84-8052-F34A6B138795}" destId="{10021254-A834-4285-AC8C-7E2D7809703D}" srcOrd="1" destOrd="0" presId="urn:microsoft.com/office/officeart/2008/layout/VerticalCurvedList"/>
    <dgm:cxn modelId="{0A738E51-F99D-4E7C-A2B6-C32744FCEB50}" type="presParOf" srcId="{6FC74E7D-C355-4E84-8052-F34A6B138795}" destId="{AF5A07E6-FC59-4129-A03F-9695AEAFBCA3}" srcOrd="2" destOrd="0" presId="urn:microsoft.com/office/officeart/2008/layout/VerticalCurvedList"/>
    <dgm:cxn modelId="{368247C8-8A66-474B-A314-06B56F3049E0}" type="presParOf" srcId="{AF5A07E6-FC59-4129-A03F-9695AEAFBCA3}" destId="{BD696531-C30B-4046-9F57-41FA55A0001E}" srcOrd="0" destOrd="0" presId="urn:microsoft.com/office/officeart/2008/layout/VerticalCurvedList"/>
    <dgm:cxn modelId="{495C9CB9-2E2D-4A1F-B732-8240831E2662}" type="presParOf" srcId="{6FC74E7D-C355-4E84-8052-F34A6B138795}" destId="{9B3867EA-B682-4A85-B693-81F2D1E387C1}" srcOrd="3" destOrd="0" presId="urn:microsoft.com/office/officeart/2008/layout/VerticalCurvedList"/>
    <dgm:cxn modelId="{90C037A8-938F-4C10-ABA2-454ED1118DD1}" type="presParOf" srcId="{6FC74E7D-C355-4E84-8052-F34A6B138795}" destId="{1013E07E-E1C9-4017-9D62-A3569840DBFA}" srcOrd="4" destOrd="0" presId="urn:microsoft.com/office/officeart/2008/layout/VerticalCurvedList"/>
    <dgm:cxn modelId="{BCD66AF6-C9CA-4843-A947-199C213E93B4}" type="presParOf" srcId="{1013E07E-E1C9-4017-9D62-A3569840DBFA}" destId="{F521DE86-7642-4661-AFE2-C19FE26B16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9C6D22-F694-4064-9059-07DBC2748B7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828F6A8-949D-4BA3-BB09-A33932743BB4}">
      <dgm:prSet custT="1"/>
      <dgm:spPr/>
      <dgm:t>
        <a:bodyPr/>
        <a:lstStyle/>
        <a:p>
          <a:pPr algn="l" rtl="0"/>
          <a:r>
            <a:rPr lang="zh-TW" altLang="en-US" sz="2800" b="1" dirty="0">
              <a:latin typeface="標楷體" pitchFamily="65" charset="-120"/>
              <a:ea typeface="標楷體" pitchFamily="65" charset="-120"/>
            </a:rPr>
            <a:t>熟練各職群之專業基礎知能，加深對未來職涯發展之試探。</a:t>
          </a:r>
        </a:p>
      </dgm:t>
    </dgm:pt>
    <dgm:pt modelId="{AA05A448-3D8E-4D73-A0BD-CB9A9C29D6D6}" type="parTrans" cxnId="{B6BA95F0-83EE-42D5-9A35-CDBC62CAA2F3}">
      <dgm:prSet/>
      <dgm:spPr/>
      <dgm:t>
        <a:bodyPr/>
        <a:lstStyle/>
        <a:p>
          <a:endParaRPr lang="zh-TW" altLang="en-US"/>
        </a:p>
      </dgm:t>
    </dgm:pt>
    <dgm:pt modelId="{0615DADB-91DA-4C0B-9C53-1931698C7643}" type="sibTrans" cxnId="{B6BA95F0-83EE-42D5-9A35-CDBC62CAA2F3}">
      <dgm:prSet/>
      <dgm:spPr/>
      <dgm:t>
        <a:bodyPr/>
        <a:lstStyle/>
        <a:p>
          <a:endParaRPr lang="zh-TW" altLang="en-US"/>
        </a:p>
      </dgm:t>
    </dgm:pt>
    <dgm:pt modelId="{825B1FF5-EF89-4ABE-8B14-D0D083D8BBDF}">
      <dgm:prSet custT="1"/>
      <dgm:spPr/>
      <dgm:t>
        <a:bodyPr/>
        <a:lstStyle/>
        <a:p>
          <a:pPr algn="l" rtl="0"/>
          <a:r>
            <a: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習得各行職業之相關職場崗位技能，培養以謀職為主，繼續進修為輔之能力。</a:t>
          </a:r>
        </a:p>
      </dgm:t>
    </dgm:pt>
    <dgm:pt modelId="{5F1E9DED-381A-455B-8DD5-48117C8228DC}" type="parTrans" cxnId="{6AF1885A-B3AE-43C7-83D3-D410196276BD}">
      <dgm:prSet/>
      <dgm:spPr/>
      <dgm:t>
        <a:bodyPr/>
        <a:lstStyle/>
        <a:p>
          <a:endParaRPr lang="zh-TW" altLang="en-US"/>
        </a:p>
      </dgm:t>
    </dgm:pt>
    <dgm:pt modelId="{2B94480F-BD81-41C0-BD30-48735FC38599}" type="sibTrans" cxnId="{6AF1885A-B3AE-43C7-83D3-D410196276BD}">
      <dgm:prSet/>
      <dgm:spPr/>
      <dgm:t>
        <a:bodyPr/>
        <a:lstStyle/>
        <a:p>
          <a:endParaRPr lang="zh-TW" altLang="en-US"/>
        </a:p>
      </dgm:t>
    </dgm:pt>
    <dgm:pt modelId="{DDD04A41-2550-4AED-8882-A721EB6CB648}">
      <dgm:prSet custT="1"/>
      <dgm:spPr/>
      <dgm:t>
        <a:bodyPr/>
        <a:lstStyle/>
        <a:p>
          <a:pPr algn="l" rtl="0"/>
          <a:r>
            <a:rPr lang="zh-TW" altLang="en-US" sz="2800" b="1" dirty="0">
              <a:latin typeface="標楷體" pitchFamily="65" charset="-120"/>
              <a:ea typeface="標楷體" pitchFamily="65" charset="-120"/>
            </a:rPr>
            <a:t>養成敬業及終身學習之態度，因應職場工作需要。</a:t>
          </a:r>
        </a:p>
      </dgm:t>
    </dgm:pt>
    <dgm:pt modelId="{33FCBF9E-E145-4DF0-AB1E-3C468B8F8B6C}" type="parTrans" cxnId="{1A671108-EC01-49D7-B6B0-2F0723FDC525}">
      <dgm:prSet/>
      <dgm:spPr/>
      <dgm:t>
        <a:bodyPr/>
        <a:lstStyle/>
        <a:p>
          <a:endParaRPr lang="zh-TW" altLang="en-US"/>
        </a:p>
      </dgm:t>
    </dgm:pt>
    <dgm:pt modelId="{DACCA893-4F41-4CD1-BA67-0E328D486185}" type="sibTrans" cxnId="{1A671108-EC01-49D7-B6B0-2F0723FDC525}">
      <dgm:prSet/>
      <dgm:spPr/>
      <dgm:t>
        <a:bodyPr/>
        <a:lstStyle/>
        <a:p>
          <a:endParaRPr lang="zh-TW" altLang="en-US"/>
        </a:p>
      </dgm:t>
    </dgm:pt>
    <dgm:pt modelId="{F43EFF68-638E-4B18-9707-71CD4F3EA487}">
      <dgm:prSet custT="1"/>
      <dgm:spPr/>
      <dgm:t>
        <a:bodyPr/>
        <a:lstStyle/>
        <a:p>
          <a:pPr algn="l" rtl="0"/>
          <a:r>
            <a: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綜合培養自我發展、創造思考及適應變遷之能力，厚實生涯發展基礎</a:t>
          </a:r>
          <a:r>
            <a:rPr lang="zh-TW" altLang="en-US" sz="2800" b="1" dirty="0">
              <a:solidFill>
                <a:schemeClr val="tx1"/>
              </a:solidFill>
            </a:rPr>
            <a:t>。</a:t>
          </a:r>
        </a:p>
      </dgm:t>
    </dgm:pt>
    <dgm:pt modelId="{E7056775-5B82-48F6-AA98-84951066A1AC}" type="parTrans" cxnId="{6556B858-EE51-4891-A115-A1C96EB34F6E}">
      <dgm:prSet/>
      <dgm:spPr/>
      <dgm:t>
        <a:bodyPr/>
        <a:lstStyle/>
        <a:p>
          <a:endParaRPr lang="zh-TW" altLang="en-US"/>
        </a:p>
      </dgm:t>
    </dgm:pt>
    <dgm:pt modelId="{1AD7EF35-64F4-4335-9F36-AC27D329E1C6}" type="sibTrans" cxnId="{6556B858-EE51-4891-A115-A1C96EB34F6E}">
      <dgm:prSet/>
      <dgm:spPr/>
      <dgm:t>
        <a:bodyPr/>
        <a:lstStyle/>
        <a:p>
          <a:endParaRPr lang="zh-TW" altLang="en-US"/>
        </a:p>
      </dgm:t>
    </dgm:pt>
    <dgm:pt modelId="{6398DF2A-BE35-4ABA-950B-35A3E0862592}" type="pres">
      <dgm:prSet presAssocID="{609C6D22-F694-4064-9059-07DBC2748B7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63A7CEE-FEFB-4E06-BF1A-5EF552098C63}" type="pres">
      <dgm:prSet presAssocID="{9828F6A8-949D-4BA3-BB09-A33932743BB4}" presName="circle1" presStyleLbl="node1" presStyleIdx="0" presStyleCnt="4" custLinFactNeighborX="-4773"/>
      <dgm:spPr/>
    </dgm:pt>
    <dgm:pt modelId="{A32A9012-AA3E-45A7-88A6-0EC68A9428B5}" type="pres">
      <dgm:prSet presAssocID="{9828F6A8-949D-4BA3-BB09-A33932743BB4}" presName="space" presStyleCnt="0"/>
      <dgm:spPr/>
    </dgm:pt>
    <dgm:pt modelId="{ABBF5513-8AAE-4BD6-898C-715D73D3DCD7}" type="pres">
      <dgm:prSet presAssocID="{9828F6A8-949D-4BA3-BB09-A33932743BB4}" presName="rect1" presStyleLbl="alignAcc1" presStyleIdx="0" presStyleCnt="4" custAng="0" custScaleX="100000" custScaleY="100000" custLinFactNeighborX="-3892"/>
      <dgm:spPr/>
      <dgm:t>
        <a:bodyPr/>
        <a:lstStyle/>
        <a:p>
          <a:endParaRPr lang="zh-TW" altLang="en-US"/>
        </a:p>
      </dgm:t>
    </dgm:pt>
    <dgm:pt modelId="{A36A14C2-78A4-435D-9AE8-00A5FED0CD7E}" type="pres">
      <dgm:prSet presAssocID="{825B1FF5-EF89-4ABE-8B14-D0D083D8BBDF}" presName="vertSpace2" presStyleLbl="node1" presStyleIdx="0" presStyleCnt="4"/>
      <dgm:spPr/>
    </dgm:pt>
    <dgm:pt modelId="{2CA20DFF-5E38-48A0-A607-2E9C1C663640}" type="pres">
      <dgm:prSet presAssocID="{825B1FF5-EF89-4ABE-8B14-D0D083D8BBDF}" presName="circle2" presStyleLbl="node1" presStyleIdx="1" presStyleCnt="4" custLinFactNeighborX="-5618" custLinFactNeighborY="-769"/>
      <dgm:spPr/>
    </dgm:pt>
    <dgm:pt modelId="{665ED61C-7D1A-40FD-B1EE-C064020DEC0E}" type="pres">
      <dgm:prSet presAssocID="{825B1FF5-EF89-4ABE-8B14-D0D083D8BBDF}" presName="rect2" presStyleLbl="alignAcc1" presStyleIdx="1" presStyleCnt="4" custLinFactNeighborX="-3949"/>
      <dgm:spPr/>
      <dgm:t>
        <a:bodyPr/>
        <a:lstStyle/>
        <a:p>
          <a:endParaRPr lang="zh-TW" altLang="en-US"/>
        </a:p>
      </dgm:t>
    </dgm:pt>
    <dgm:pt modelId="{0DCD300C-44CF-4106-9874-50AA524EA42F}" type="pres">
      <dgm:prSet presAssocID="{DDD04A41-2550-4AED-8882-A721EB6CB648}" presName="vertSpace3" presStyleLbl="node1" presStyleIdx="1" presStyleCnt="4"/>
      <dgm:spPr/>
    </dgm:pt>
    <dgm:pt modelId="{AA1E8158-1074-42D2-8E2B-E87162F8F773}" type="pres">
      <dgm:prSet presAssocID="{DDD04A41-2550-4AED-8882-A721EB6CB648}" presName="circle3" presStyleLbl="node1" presStyleIdx="2" presStyleCnt="4" custLinFactNeighborX="-8371"/>
      <dgm:spPr/>
    </dgm:pt>
    <dgm:pt modelId="{0362B31E-DD7F-4671-A804-FCB4B5E1447B}" type="pres">
      <dgm:prSet presAssocID="{DDD04A41-2550-4AED-8882-A721EB6CB648}" presName="rect3" presStyleLbl="alignAcc1" presStyleIdx="2" presStyleCnt="4" custLinFactNeighborX="-3949"/>
      <dgm:spPr/>
      <dgm:t>
        <a:bodyPr/>
        <a:lstStyle/>
        <a:p>
          <a:endParaRPr lang="zh-TW" altLang="en-US"/>
        </a:p>
      </dgm:t>
    </dgm:pt>
    <dgm:pt modelId="{1BFC1E27-B412-4095-8741-8B7F39B66B1B}" type="pres">
      <dgm:prSet presAssocID="{F43EFF68-638E-4B18-9707-71CD4F3EA487}" presName="vertSpace4" presStyleLbl="node1" presStyleIdx="2" presStyleCnt="4"/>
      <dgm:spPr/>
    </dgm:pt>
    <dgm:pt modelId="{8E988ED6-F763-44D8-BF4C-90BB5EE38BF3}" type="pres">
      <dgm:prSet presAssocID="{F43EFF68-638E-4B18-9707-71CD4F3EA487}" presName="circle4" presStyleLbl="node1" presStyleIdx="3" presStyleCnt="4" custLinFactNeighborX="-23247"/>
      <dgm:spPr/>
    </dgm:pt>
    <dgm:pt modelId="{22E65CE2-A8A9-47B4-A31A-1A3D3C7323A2}" type="pres">
      <dgm:prSet presAssocID="{F43EFF68-638E-4B18-9707-71CD4F3EA487}" presName="rect4" presStyleLbl="alignAcc1" presStyleIdx="3" presStyleCnt="4" custScaleY="105040" custLinFactNeighborX="-3949"/>
      <dgm:spPr/>
      <dgm:t>
        <a:bodyPr/>
        <a:lstStyle/>
        <a:p>
          <a:endParaRPr lang="zh-TW" altLang="en-US"/>
        </a:p>
      </dgm:t>
    </dgm:pt>
    <dgm:pt modelId="{91EBE108-DE0F-4166-B867-1D4BB98353ED}" type="pres">
      <dgm:prSet presAssocID="{9828F6A8-949D-4BA3-BB09-A33932743BB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8AF9F6-492A-4CF4-BAA7-E8094E0C1619}" type="pres">
      <dgm:prSet presAssocID="{825B1FF5-EF89-4ABE-8B14-D0D083D8BBDF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C07529-6209-4E43-ABE4-E7A649EC0B26}" type="pres">
      <dgm:prSet presAssocID="{DDD04A41-2550-4AED-8882-A721EB6CB648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22C919-F94B-4E7D-B2A4-AC928FA34AAA}" type="pres">
      <dgm:prSet presAssocID="{F43EFF68-638E-4B18-9707-71CD4F3EA48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3FB7C26-ED52-4C56-9D3F-EFBE4A12EC3F}" type="presOf" srcId="{DDD04A41-2550-4AED-8882-A721EB6CB648}" destId="{0362B31E-DD7F-4671-A804-FCB4B5E1447B}" srcOrd="0" destOrd="0" presId="urn:microsoft.com/office/officeart/2005/8/layout/target3"/>
    <dgm:cxn modelId="{B6BA95F0-83EE-42D5-9A35-CDBC62CAA2F3}" srcId="{609C6D22-F694-4064-9059-07DBC2748B71}" destId="{9828F6A8-949D-4BA3-BB09-A33932743BB4}" srcOrd="0" destOrd="0" parTransId="{AA05A448-3D8E-4D73-A0BD-CB9A9C29D6D6}" sibTransId="{0615DADB-91DA-4C0B-9C53-1931698C7643}"/>
    <dgm:cxn modelId="{1A671108-EC01-49D7-B6B0-2F0723FDC525}" srcId="{609C6D22-F694-4064-9059-07DBC2748B71}" destId="{DDD04A41-2550-4AED-8882-A721EB6CB648}" srcOrd="2" destOrd="0" parTransId="{33FCBF9E-E145-4DF0-AB1E-3C468B8F8B6C}" sibTransId="{DACCA893-4F41-4CD1-BA67-0E328D486185}"/>
    <dgm:cxn modelId="{96F4A789-29D0-4FCA-B20B-2D0789B0FC3C}" type="presOf" srcId="{F43EFF68-638E-4B18-9707-71CD4F3EA487}" destId="{7B22C919-F94B-4E7D-B2A4-AC928FA34AAA}" srcOrd="1" destOrd="0" presId="urn:microsoft.com/office/officeart/2005/8/layout/target3"/>
    <dgm:cxn modelId="{70CC927D-1DE0-4D3B-85DA-B8DAC04BCCDF}" type="presOf" srcId="{609C6D22-F694-4064-9059-07DBC2748B71}" destId="{6398DF2A-BE35-4ABA-950B-35A3E0862592}" srcOrd="0" destOrd="0" presId="urn:microsoft.com/office/officeart/2005/8/layout/target3"/>
    <dgm:cxn modelId="{613AC07F-73A5-42A8-9A95-2FFCE0396C72}" type="presOf" srcId="{F43EFF68-638E-4B18-9707-71CD4F3EA487}" destId="{22E65CE2-A8A9-47B4-A31A-1A3D3C7323A2}" srcOrd="0" destOrd="0" presId="urn:microsoft.com/office/officeart/2005/8/layout/target3"/>
    <dgm:cxn modelId="{08D5F7F1-D875-4A1D-A4D1-AAA15394CE80}" type="presOf" srcId="{9828F6A8-949D-4BA3-BB09-A33932743BB4}" destId="{91EBE108-DE0F-4166-B867-1D4BB98353ED}" srcOrd="1" destOrd="0" presId="urn:microsoft.com/office/officeart/2005/8/layout/target3"/>
    <dgm:cxn modelId="{6AF1885A-B3AE-43C7-83D3-D410196276BD}" srcId="{609C6D22-F694-4064-9059-07DBC2748B71}" destId="{825B1FF5-EF89-4ABE-8B14-D0D083D8BBDF}" srcOrd="1" destOrd="0" parTransId="{5F1E9DED-381A-455B-8DD5-48117C8228DC}" sibTransId="{2B94480F-BD81-41C0-BD30-48735FC38599}"/>
    <dgm:cxn modelId="{B2F53945-B2EC-4CC4-B501-87958E073923}" type="presOf" srcId="{9828F6A8-949D-4BA3-BB09-A33932743BB4}" destId="{ABBF5513-8AAE-4BD6-898C-715D73D3DCD7}" srcOrd="0" destOrd="0" presId="urn:microsoft.com/office/officeart/2005/8/layout/target3"/>
    <dgm:cxn modelId="{D5662DD3-14CE-4D85-AB83-8BF482A8B583}" type="presOf" srcId="{825B1FF5-EF89-4ABE-8B14-D0D083D8BBDF}" destId="{665ED61C-7D1A-40FD-B1EE-C064020DEC0E}" srcOrd="0" destOrd="0" presId="urn:microsoft.com/office/officeart/2005/8/layout/target3"/>
    <dgm:cxn modelId="{6556B858-EE51-4891-A115-A1C96EB34F6E}" srcId="{609C6D22-F694-4064-9059-07DBC2748B71}" destId="{F43EFF68-638E-4B18-9707-71CD4F3EA487}" srcOrd="3" destOrd="0" parTransId="{E7056775-5B82-48F6-AA98-84951066A1AC}" sibTransId="{1AD7EF35-64F4-4335-9F36-AC27D329E1C6}"/>
    <dgm:cxn modelId="{CF9D1723-C3ED-4E91-A0D9-44FCB927BC6D}" type="presOf" srcId="{825B1FF5-EF89-4ABE-8B14-D0D083D8BBDF}" destId="{8A8AF9F6-492A-4CF4-BAA7-E8094E0C1619}" srcOrd="1" destOrd="0" presId="urn:microsoft.com/office/officeart/2005/8/layout/target3"/>
    <dgm:cxn modelId="{39CC2EF3-92C8-4729-B6CA-7D12D7FF8C2A}" type="presOf" srcId="{DDD04A41-2550-4AED-8882-A721EB6CB648}" destId="{BCC07529-6209-4E43-ABE4-E7A649EC0B26}" srcOrd="1" destOrd="0" presId="urn:microsoft.com/office/officeart/2005/8/layout/target3"/>
    <dgm:cxn modelId="{B6A19670-2CEF-4EEE-B263-4B50E2297653}" type="presParOf" srcId="{6398DF2A-BE35-4ABA-950B-35A3E0862592}" destId="{263A7CEE-FEFB-4E06-BF1A-5EF552098C63}" srcOrd="0" destOrd="0" presId="urn:microsoft.com/office/officeart/2005/8/layout/target3"/>
    <dgm:cxn modelId="{5E820666-23D3-48AE-9E81-61CCF05ECAF1}" type="presParOf" srcId="{6398DF2A-BE35-4ABA-950B-35A3E0862592}" destId="{A32A9012-AA3E-45A7-88A6-0EC68A9428B5}" srcOrd="1" destOrd="0" presId="urn:microsoft.com/office/officeart/2005/8/layout/target3"/>
    <dgm:cxn modelId="{40B08C36-8436-4776-BD81-0B4ADF2BFDAE}" type="presParOf" srcId="{6398DF2A-BE35-4ABA-950B-35A3E0862592}" destId="{ABBF5513-8AAE-4BD6-898C-715D73D3DCD7}" srcOrd="2" destOrd="0" presId="urn:microsoft.com/office/officeart/2005/8/layout/target3"/>
    <dgm:cxn modelId="{109BE9B8-EBE8-4AEF-A566-945FD073A682}" type="presParOf" srcId="{6398DF2A-BE35-4ABA-950B-35A3E0862592}" destId="{A36A14C2-78A4-435D-9AE8-00A5FED0CD7E}" srcOrd="3" destOrd="0" presId="urn:microsoft.com/office/officeart/2005/8/layout/target3"/>
    <dgm:cxn modelId="{1D53FD46-86AE-4476-AE6F-D9269774FF10}" type="presParOf" srcId="{6398DF2A-BE35-4ABA-950B-35A3E0862592}" destId="{2CA20DFF-5E38-48A0-A607-2E9C1C663640}" srcOrd="4" destOrd="0" presId="urn:microsoft.com/office/officeart/2005/8/layout/target3"/>
    <dgm:cxn modelId="{262C4E8C-21CD-4A4C-8CDA-152DC846FE68}" type="presParOf" srcId="{6398DF2A-BE35-4ABA-950B-35A3E0862592}" destId="{665ED61C-7D1A-40FD-B1EE-C064020DEC0E}" srcOrd="5" destOrd="0" presId="urn:microsoft.com/office/officeart/2005/8/layout/target3"/>
    <dgm:cxn modelId="{7D013A38-7E3D-4A12-AB7A-914A40457F0B}" type="presParOf" srcId="{6398DF2A-BE35-4ABA-950B-35A3E0862592}" destId="{0DCD300C-44CF-4106-9874-50AA524EA42F}" srcOrd="6" destOrd="0" presId="urn:microsoft.com/office/officeart/2005/8/layout/target3"/>
    <dgm:cxn modelId="{D27F348A-A293-4042-B631-78F1153B340A}" type="presParOf" srcId="{6398DF2A-BE35-4ABA-950B-35A3E0862592}" destId="{AA1E8158-1074-42D2-8E2B-E87162F8F773}" srcOrd="7" destOrd="0" presId="urn:microsoft.com/office/officeart/2005/8/layout/target3"/>
    <dgm:cxn modelId="{02C7BD5D-6DA0-49C7-98BB-49E8BC662B24}" type="presParOf" srcId="{6398DF2A-BE35-4ABA-950B-35A3E0862592}" destId="{0362B31E-DD7F-4671-A804-FCB4B5E1447B}" srcOrd="8" destOrd="0" presId="urn:microsoft.com/office/officeart/2005/8/layout/target3"/>
    <dgm:cxn modelId="{7B69CB74-A482-4EF9-9147-619A836FC7B7}" type="presParOf" srcId="{6398DF2A-BE35-4ABA-950B-35A3E0862592}" destId="{1BFC1E27-B412-4095-8741-8B7F39B66B1B}" srcOrd="9" destOrd="0" presId="urn:microsoft.com/office/officeart/2005/8/layout/target3"/>
    <dgm:cxn modelId="{3ED75826-2267-43CE-9E1B-76BA2B7E83E1}" type="presParOf" srcId="{6398DF2A-BE35-4ABA-950B-35A3E0862592}" destId="{8E988ED6-F763-44D8-BF4C-90BB5EE38BF3}" srcOrd="10" destOrd="0" presId="urn:microsoft.com/office/officeart/2005/8/layout/target3"/>
    <dgm:cxn modelId="{DF7734C8-ED6A-4668-BE4B-8B2FB7DF1ABE}" type="presParOf" srcId="{6398DF2A-BE35-4ABA-950B-35A3E0862592}" destId="{22E65CE2-A8A9-47B4-A31A-1A3D3C7323A2}" srcOrd="11" destOrd="0" presId="urn:microsoft.com/office/officeart/2005/8/layout/target3"/>
    <dgm:cxn modelId="{1D64313D-0BD1-40A2-B8F1-46DC398938FB}" type="presParOf" srcId="{6398DF2A-BE35-4ABA-950B-35A3E0862592}" destId="{91EBE108-DE0F-4166-B867-1D4BB98353ED}" srcOrd="12" destOrd="0" presId="urn:microsoft.com/office/officeart/2005/8/layout/target3"/>
    <dgm:cxn modelId="{9904802A-18DF-4511-B59F-0F570DD50BFC}" type="presParOf" srcId="{6398DF2A-BE35-4ABA-950B-35A3E0862592}" destId="{8A8AF9F6-492A-4CF4-BAA7-E8094E0C1619}" srcOrd="13" destOrd="0" presId="urn:microsoft.com/office/officeart/2005/8/layout/target3"/>
    <dgm:cxn modelId="{F825DC45-8FE4-4BF7-8A01-CBD703E136DF}" type="presParOf" srcId="{6398DF2A-BE35-4ABA-950B-35A3E0862592}" destId="{BCC07529-6209-4E43-ABE4-E7A649EC0B26}" srcOrd="14" destOrd="0" presId="urn:microsoft.com/office/officeart/2005/8/layout/target3"/>
    <dgm:cxn modelId="{A3483E6C-737C-4203-98C4-0DE781A19871}" type="presParOf" srcId="{6398DF2A-BE35-4ABA-950B-35A3E0862592}" destId="{7B22C919-F94B-4E7D-B2A4-AC928FA34AA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17B3F7-D3AF-45FC-A89D-CA3DC969404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D70DC9F-34E1-4D0A-8184-70CF57757037}">
      <dgm:prSet phldrT="[文字]" custT="1"/>
      <dgm:spPr/>
      <dgm:t>
        <a:bodyPr/>
        <a:lstStyle/>
        <a:p>
          <a:r>
            <a:rPr lang="en-US" altLang="zh-TW" sz="2000" b="1" dirty="0"/>
            <a:t>1</a:t>
          </a:r>
          <a:endParaRPr lang="zh-TW" altLang="en-US" sz="2000" b="1" dirty="0"/>
        </a:p>
      </dgm:t>
    </dgm:pt>
    <dgm:pt modelId="{AE90962C-BC17-4A78-A86C-C204F05BEE05}" type="parTrans" cxnId="{D45E31DF-04F3-4A68-B1F2-D8BE1B7FDA15}">
      <dgm:prSet/>
      <dgm:spPr/>
      <dgm:t>
        <a:bodyPr/>
        <a:lstStyle/>
        <a:p>
          <a:endParaRPr lang="zh-TW" altLang="en-US" sz="2000" b="1"/>
        </a:p>
      </dgm:t>
    </dgm:pt>
    <dgm:pt modelId="{73B8A04D-A8BE-4BC9-8F3D-DFC6210D4213}" type="sibTrans" cxnId="{D45E31DF-04F3-4A68-B1F2-D8BE1B7FDA15}">
      <dgm:prSet/>
      <dgm:spPr/>
      <dgm:t>
        <a:bodyPr/>
        <a:lstStyle/>
        <a:p>
          <a:endParaRPr lang="zh-TW" altLang="en-US" sz="2000" b="1"/>
        </a:p>
      </dgm:t>
    </dgm:pt>
    <dgm:pt modelId="{BE8FBD03-CF42-4F67-933F-F5026DDDE339}">
      <dgm:prSet phldrT="[文字]" custT="1"/>
      <dgm:spPr/>
      <dgm:t>
        <a:bodyPr/>
        <a:lstStyle/>
        <a:p>
          <a:r>
            <a:rPr lang="en-US" altLang="zh-TW" sz="2000" b="1" dirty="0"/>
            <a:t>2</a:t>
          </a:r>
          <a:endParaRPr lang="zh-TW" altLang="en-US" sz="2000" b="1" dirty="0"/>
        </a:p>
      </dgm:t>
    </dgm:pt>
    <dgm:pt modelId="{F79CA491-F81A-40A3-B527-E7E630E91A7C}" type="parTrans" cxnId="{6295B46F-BD23-482C-975C-EDAB80468CC4}">
      <dgm:prSet/>
      <dgm:spPr/>
      <dgm:t>
        <a:bodyPr/>
        <a:lstStyle/>
        <a:p>
          <a:endParaRPr lang="zh-TW" altLang="en-US" sz="2000" b="1"/>
        </a:p>
      </dgm:t>
    </dgm:pt>
    <dgm:pt modelId="{E26EA321-0C40-4F3B-AA33-41C517E8FD02}" type="sibTrans" cxnId="{6295B46F-BD23-482C-975C-EDAB80468CC4}">
      <dgm:prSet/>
      <dgm:spPr/>
      <dgm:t>
        <a:bodyPr/>
        <a:lstStyle/>
        <a:p>
          <a:endParaRPr lang="zh-TW" altLang="en-US" sz="2000" b="1"/>
        </a:p>
      </dgm:t>
    </dgm:pt>
    <dgm:pt modelId="{5519FEA5-3AA7-4280-96AE-2C56E541D0BF}">
      <dgm:prSet custT="1"/>
      <dgm:spPr/>
      <dgm:t>
        <a:bodyPr/>
        <a:lstStyle/>
        <a:p>
          <a:r>
            <a:rPr lang="zh-TW" altLang="en-US" sz="2000" b="1" dirty="0">
              <a:ea typeface="標楷體" pitchFamily="65" charset="-120"/>
            </a:rPr>
            <a:t>實用技能學程以</a:t>
          </a:r>
          <a:r>
            <a:rPr lang="zh-TW" altLang="en-US" sz="2000" b="1" dirty="0">
              <a:solidFill>
                <a:srgbClr val="FF0000"/>
              </a:solidFill>
              <a:ea typeface="標楷體" pitchFamily="65" charset="-120"/>
            </a:rPr>
            <a:t>就業</a:t>
          </a:r>
          <a:r>
            <a:rPr lang="zh-TW" altLang="en-US" sz="2000" b="1" dirty="0">
              <a:ea typeface="標楷體" pitchFamily="65" charset="-120"/>
            </a:rPr>
            <a:t>為導向，可學得一技之長</a:t>
          </a:r>
          <a:endParaRPr lang="zh-TW" altLang="en-US" sz="2000" b="1" dirty="0"/>
        </a:p>
      </dgm:t>
    </dgm:pt>
    <dgm:pt modelId="{27705526-FD98-4940-8627-337A46329A52}" type="parTrans" cxnId="{1622D775-A2DF-4128-928A-6C14978F0ECE}">
      <dgm:prSet/>
      <dgm:spPr/>
      <dgm:t>
        <a:bodyPr/>
        <a:lstStyle/>
        <a:p>
          <a:endParaRPr lang="zh-TW" altLang="en-US" sz="2000" b="1"/>
        </a:p>
      </dgm:t>
    </dgm:pt>
    <dgm:pt modelId="{C57D0BDE-BBBC-4CDB-9451-5AB9783B62C1}" type="sibTrans" cxnId="{1622D775-A2DF-4128-928A-6C14978F0ECE}">
      <dgm:prSet/>
      <dgm:spPr/>
      <dgm:t>
        <a:bodyPr/>
        <a:lstStyle/>
        <a:p>
          <a:endParaRPr lang="zh-TW" altLang="en-US" sz="2000" b="1"/>
        </a:p>
      </dgm:t>
    </dgm:pt>
    <dgm:pt modelId="{45BC2F63-EAFE-4BC7-B292-5712ADDA3C3B}">
      <dgm:prSet custT="1"/>
      <dgm:spPr/>
      <dgm:t>
        <a:bodyPr/>
        <a:lstStyle/>
        <a:p>
          <a:r>
            <a:rPr lang="zh-TW" altLang="en-US" sz="2000" b="1" dirty="0">
              <a:ea typeface="標楷體" pitchFamily="65" charset="-120"/>
            </a:rPr>
            <a:t>三年</a:t>
          </a:r>
          <a:r>
            <a:rPr lang="zh-TW" altLang="en-US" sz="2000" b="1" dirty="0">
              <a:solidFill>
                <a:srgbClr val="FF0000"/>
              </a:solidFill>
              <a:ea typeface="標楷體" pitchFamily="65" charset="-120"/>
            </a:rPr>
            <a:t>免學雜費</a:t>
          </a:r>
          <a:r>
            <a:rPr lang="zh-TW" altLang="en-US" sz="2000" b="1" dirty="0">
              <a:ea typeface="標楷體" pitchFamily="65" charset="-120"/>
            </a:rPr>
            <a:t>，減低學生負擔</a:t>
          </a:r>
          <a:endParaRPr lang="zh-TW" altLang="en-US" sz="2000" b="1" dirty="0"/>
        </a:p>
      </dgm:t>
    </dgm:pt>
    <dgm:pt modelId="{DBB8FD87-9831-4C4D-A172-FAE2812BC80A}" type="parTrans" cxnId="{18DC42E5-A755-4560-9982-9BDEA28CAB21}">
      <dgm:prSet/>
      <dgm:spPr/>
      <dgm:t>
        <a:bodyPr/>
        <a:lstStyle/>
        <a:p>
          <a:endParaRPr lang="zh-TW" altLang="en-US" sz="2000" b="1"/>
        </a:p>
      </dgm:t>
    </dgm:pt>
    <dgm:pt modelId="{E5A0B4DF-6D18-40CA-A259-ADBAEC1656ED}" type="sibTrans" cxnId="{18DC42E5-A755-4560-9982-9BDEA28CAB21}">
      <dgm:prSet/>
      <dgm:spPr/>
      <dgm:t>
        <a:bodyPr/>
        <a:lstStyle/>
        <a:p>
          <a:endParaRPr lang="zh-TW" altLang="en-US" sz="2000" b="1"/>
        </a:p>
      </dgm:t>
    </dgm:pt>
    <dgm:pt modelId="{12598DC0-1D64-4255-82C9-32000E9C6A2D}">
      <dgm:prSet custT="1"/>
      <dgm:spPr/>
      <dgm:t>
        <a:bodyPr/>
        <a:lstStyle/>
        <a:p>
          <a:r>
            <a:rPr lang="zh-TW" altLang="en-US" sz="2000" b="1" dirty="0">
              <a:ea typeface="標楷體" pitchFamily="65" charset="-120"/>
            </a:rPr>
            <a:t>規劃</a:t>
          </a:r>
          <a:r>
            <a:rPr lang="zh-TW" altLang="en-US" sz="2000" b="1" dirty="0">
              <a:solidFill>
                <a:srgbClr val="FF0000"/>
              </a:solidFill>
              <a:ea typeface="標楷體" pitchFamily="65" charset="-120"/>
            </a:rPr>
            <a:t>職涯體驗</a:t>
          </a:r>
          <a:r>
            <a:rPr lang="zh-TW" altLang="en-US" sz="2000" b="1" dirty="0">
              <a:ea typeface="標楷體" pitchFamily="65" charset="-120"/>
            </a:rPr>
            <a:t>課程，增強與業界連結，強化實務能力</a:t>
          </a:r>
          <a:endParaRPr lang="zh-TW" altLang="en-US" sz="2000" b="1" dirty="0"/>
        </a:p>
      </dgm:t>
    </dgm:pt>
    <dgm:pt modelId="{B9AC17C4-5748-4F10-8DC3-F294199EB56A}" type="parTrans" cxnId="{ECFE86F1-948F-49F6-9CD2-5C40B2264B53}">
      <dgm:prSet/>
      <dgm:spPr/>
      <dgm:t>
        <a:bodyPr/>
        <a:lstStyle/>
        <a:p>
          <a:endParaRPr lang="zh-TW" altLang="en-US" sz="2000" b="1"/>
        </a:p>
      </dgm:t>
    </dgm:pt>
    <dgm:pt modelId="{BA441EC1-0F6C-4687-A1D5-DB90A82A3621}" type="sibTrans" cxnId="{ECFE86F1-948F-49F6-9CD2-5C40B2264B53}">
      <dgm:prSet/>
      <dgm:spPr/>
      <dgm:t>
        <a:bodyPr/>
        <a:lstStyle/>
        <a:p>
          <a:endParaRPr lang="zh-TW" altLang="en-US" sz="2000" b="1"/>
        </a:p>
      </dgm:t>
    </dgm:pt>
    <dgm:pt modelId="{9A58D133-4D0E-435C-9D30-A632D489FAF1}">
      <dgm:prSet phldrT="[文字]" custT="1"/>
      <dgm:spPr/>
      <dgm:t>
        <a:bodyPr/>
        <a:lstStyle/>
        <a:p>
          <a:r>
            <a:rPr lang="en-US" altLang="zh-TW" sz="2000" b="1" dirty="0"/>
            <a:t>3</a:t>
          </a:r>
          <a:endParaRPr lang="zh-TW" altLang="en-US" sz="2000" b="1" dirty="0"/>
        </a:p>
      </dgm:t>
    </dgm:pt>
    <dgm:pt modelId="{8980F499-8648-4935-831B-167CDE34C22F}" type="sibTrans" cxnId="{8ACA23C6-C738-43FE-A76F-8153389C912A}">
      <dgm:prSet/>
      <dgm:spPr/>
      <dgm:t>
        <a:bodyPr/>
        <a:lstStyle/>
        <a:p>
          <a:endParaRPr lang="zh-TW" altLang="en-US" sz="2000" b="1"/>
        </a:p>
      </dgm:t>
    </dgm:pt>
    <dgm:pt modelId="{2F12128C-B55F-4DAC-A12B-1345F61A0FCC}" type="parTrans" cxnId="{8ACA23C6-C738-43FE-A76F-8153389C912A}">
      <dgm:prSet/>
      <dgm:spPr/>
      <dgm:t>
        <a:bodyPr/>
        <a:lstStyle/>
        <a:p>
          <a:endParaRPr lang="zh-TW" altLang="en-US" sz="2000" b="1"/>
        </a:p>
      </dgm:t>
    </dgm:pt>
    <dgm:pt modelId="{CB90737B-1913-416A-A703-21B5672DB5DA}">
      <dgm:prSet custT="1"/>
      <dgm:spPr/>
      <dgm:t>
        <a:bodyPr/>
        <a:lstStyle/>
        <a:p>
          <a:r>
            <a:rPr lang="en-US" altLang="zh-TW" sz="2000" b="1" dirty="0"/>
            <a:t>4</a:t>
          </a:r>
          <a:endParaRPr lang="zh-TW" altLang="en-US" sz="2000" b="1" dirty="0"/>
        </a:p>
      </dgm:t>
    </dgm:pt>
    <dgm:pt modelId="{B9D068C8-052D-4A85-9B7B-29FBD17BB784}" type="parTrans" cxnId="{6C77D227-A8A8-4D41-982A-5522E16FDB12}">
      <dgm:prSet/>
      <dgm:spPr/>
      <dgm:t>
        <a:bodyPr/>
        <a:lstStyle/>
        <a:p>
          <a:endParaRPr lang="zh-TW" altLang="en-US" sz="2000" b="1"/>
        </a:p>
      </dgm:t>
    </dgm:pt>
    <dgm:pt modelId="{50213596-A499-4328-9B31-787289E1E1C9}" type="sibTrans" cxnId="{6C77D227-A8A8-4D41-982A-5522E16FDB12}">
      <dgm:prSet/>
      <dgm:spPr/>
      <dgm:t>
        <a:bodyPr/>
        <a:lstStyle/>
        <a:p>
          <a:endParaRPr lang="zh-TW" altLang="en-US" sz="2000" b="1"/>
        </a:p>
      </dgm:t>
    </dgm:pt>
    <dgm:pt modelId="{5863DFD3-23DC-4D2B-9D17-E1F268B70B51}">
      <dgm:prSet custT="1"/>
      <dgm:spPr/>
      <dgm:t>
        <a:bodyPr/>
        <a:lstStyle/>
        <a:p>
          <a:r>
            <a:rPr lang="zh-TW" altLang="en-US" sz="2000" b="1" dirty="0">
              <a:ea typeface="標楷體" pitchFamily="65" charset="-120"/>
            </a:rPr>
            <a:t>採</a:t>
          </a:r>
          <a:r>
            <a:rPr lang="zh-TW" altLang="en-US" sz="2000" b="1" dirty="0">
              <a:solidFill>
                <a:srgbClr val="FF0000"/>
              </a:solidFill>
              <a:ea typeface="標楷體" pitchFamily="65" charset="-120"/>
            </a:rPr>
            <a:t>年段式課程</a:t>
          </a:r>
          <a:r>
            <a:rPr lang="zh-TW" altLang="en-US" sz="2000" b="1" dirty="0">
              <a:ea typeface="標楷體" pitchFamily="65" charset="-120"/>
            </a:rPr>
            <a:t>設計，輔導參加技能檢定，取得技術士證照</a:t>
          </a:r>
          <a:endParaRPr lang="zh-TW" altLang="en-US" sz="2000" b="1" dirty="0"/>
        </a:p>
      </dgm:t>
    </dgm:pt>
    <dgm:pt modelId="{0E6A29DC-A24B-4216-BE4E-3BA480AD4FDC}" type="parTrans" cxnId="{347DE0D3-74B4-4A0E-B761-13F39DBD42CE}">
      <dgm:prSet/>
      <dgm:spPr/>
      <dgm:t>
        <a:bodyPr/>
        <a:lstStyle/>
        <a:p>
          <a:endParaRPr lang="zh-TW" altLang="en-US" sz="2000" b="1"/>
        </a:p>
      </dgm:t>
    </dgm:pt>
    <dgm:pt modelId="{CA231CAD-0E48-4642-BF61-B0BB1AEB58A9}" type="sibTrans" cxnId="{347DE0D3-74B4-4A0E-B761-13F39DBD42CE}">
      <dgm:prSet/>
      <dgm:spPr/>
      <dgm:t>
        <a:bodyPr/>
        <a:lstStyle/>
        <a:p>
          <a:endParaRPr lang="zh-TW" altLang="en-US" sz="2000" b="1"/>
        </a:p>
      </dgm:t>
    </dgm:pt>
    <dgm:pt modelId="{0EDF4DDD-4E22-4300-8628-5C12FBB811FF}" type="pres">
      <dgm:prSet presAssocID="{5917B3F7-D3AF-45FC-A89D-CA3DC96940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A301799-6718-43E5-ABDE-0F8EAD3A8A87}" type="pres">
      <dgm:prSet presAssocID="{6D70DC9F-34E1-4D0A-8184-70CF57757037}" presName="parentLin" presStyleCnt="0"/>
      <dgm:spPr/>
    </dgm:pt>
    <dgm:pt modelId="{352CDF80-94B1-4FC9-A07F-8CA660C468C0}" type="pres">
      <dgm:prSet presAssocID="{6D70DC9F-34E1-4D0A-8184-70CF57757037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2820FD1C-4F24-4525-9C42-1F9728C91175}" type="pres">
      <dgm:prSet presAssocID="{6D70DC9F-34E1-4D0A-8184-70CF57757037}" presName="parentText" presStyleLbl="node1" presStyleIdx="0" presStyleCnt="4" custFlipHor="1" custScaleX="11648" custScaleY="11064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0FFA26-F06A-4CA2-A6FB-498A87ED422E}" type="pres">
      <dgm:prSet presAssocID="{6D70DC9F-34E1-4D0A-8184-70CF57757037}" presName="negativeSpace" presStyleCnt="0"/>
      <dgm:spPr/>
    </dgm:pt>
    <dgm:pt modelId="{B3146991-041F-4C82-8F22-CAA90CF5EDA5}" type="pres">
      <dgm:prSet presAssocID="{6D70DC9F-34E1-4D0A-8184-70CF5775703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9A9FBA-126C-48D8-BE9A-4A40EBD7D949}" type="pres">
      <dgm:prSet presAssocID="{73B8A04D-A8BE-4BC9-8F3D-DFC6210D4213}" presName="spaceBetweenRectangles" presStyleCnt="0"/>
      <dgm:spPr/>
    </dgm:pt>
    <dgm:pt modelId="{4BA42582-B0B7-4D57-9D3C-E792B89D0898}" type="pres">
      <dgm:prSet presAssocID="{BE8FBD03-CF42-4F67-933F-F5026DDDE339}" presName="parentLin" presStyleCnt="0"/>
      <dgm:spPr/>
    </dgm:pt>
    <dgm:pt modelId="{D587FFF9-29FA-4615-9CDA-4EB0F6A73BD6}" type="pres">
      <dgm:prSet presAssocID="{BE8FBD03-CF42-4F67-933F-F5026DDDE339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656B2768-5460-4A22-BC68-9BB30385996D}" type="pres">
      <dgm:prSet presAssocID="{BE8FBD03-CF42-4F67-933F-F5026DDDE339}" presName="parentText" presStyleLbl="node1" presStyleIdx="1" presStyleCnt="4" custFlipHor="1" custScaleX="11631" custScaleY="110473" custLinFactNeighborX="3093" custLinFactNeighborY="1058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103CE7-60AE-4D9C-95EB-94833F0F736C}" type="pres">
      <dgm:prSet presAssocID="{BE8FBD03-CF42-4F67-933F-F5026DDDE339}" presName="negativeSpace" presStyleCnt="0"/>
      <dgm:spPr/>
    </dgm:pt>
    <dgm:pt modelId="{762D0460-B200-4912-8EDA-A2394E294220}" type="pres">
      <dgm:prSet presAssocID="{BE8FBD03-CF42-4F67-933F-F5026DDDE33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E86578-2A94-4A86-A605-D9A3E12B1D14}" type="pres">
      <dgm:prSet presAssocID="{E26EA321-0C40-4F3B-AA33-41C517E8FD02}" presName="spaceBetweenRectangles" presStyleCnt="0"/>
      <dgm:spPr/>
    </dgm:pt>
    <dgm:pt modelId="{B3981999-177F-4EDD-88ED-EB4F7FDB8190}" type="pres">
      <dgm:prSet presAssocID="{9A58D133-4D0E-435C-9D30-A632D489FAF1}" presName="parentLin" presStyleCnt="0"/>
      <dgm:spPr/>
    </dgm:pt>
    <dgm:pt modelId="{EF9F9335-D971-4F88-9F71-DE006FB70599}" type="pres">
      <dgm:prSet presAssocID="{9A58D133-4D0E-435C-9D30-A632D489FAF1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9D6598FC-C22E-4FE9-B6C9-85B762FDA722}" type="pres">
      <dgm:prSet presAssocID="{9A58D133-4D0E-435C-9D30-A632D489FAF1}" presName="parentText" presStyleLbl="node1" presStyleIdx="2" presStyleCnt="4" custScaleX="11631" custScaleY="11047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E574BC-5E53-4290-9329-B66D06F583B8}" type="pres">
      <dgm:prSet presAssocID="{9A58D133-4D0E-435C-9D30-A632D489FAF1}" presName="negativeSpace" presStyleCnt="0"/>
      <dgm:spPr/>
    </dgm:pt>
    <dgm:pt modelId="{85A3C60A-A98C-4EB0-86E4-1E7591A781CE}" type="pres">
      <dgm:prSet presAssocID="{9A58D133-4D0E-435C-9D30-A632D489FAF1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47AEE9-A204-42B6-94C3-C49F636DE6C4}" type="pres">
      <dgm:prSet presAssocID="{8980F499-8648-4935-831B-167CDE34C22F}" presName="spaceBetweenRectangles" presStyleCnt="0"/>
      <dgm:spPr/>
    </dgm:pt>
    <dgm:pt modelId="{9CDDEA0E-B846-413E-9924-60717B29C7E8}" type="pres">
      <dgm:prSet presAssocID="{CB90737B-1913-416A-A703-21B5672DB5DA}" presName="parentLin" presStyleCnt="0"/>
      <dgm:spPr/>
    </dgm:pt>
    <dgm:pt modelId="{A24CF2AC-E5FB-427C-A9B4-97A75051E84B}" type="pres">
      <dgm:prSet presAssocID="{CB90737B-1913-416A-A703-21B5672DB5DA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5AD794A3-62CB-4370-B42B-175DFB0102BB}" type="pres">
      <dgm:prSet presAssocID="{CB90737B-1913-416A-A703-21B5672DB5DA}" presName="parentText" presStyleLbl="node1" presStyleIdx="3" presStyleCnt="4" custScaleX="11631" custScaleY="11047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2DF35D-3C4D-4DFB-8D1B-43D88D988475}" type="pres">
      <dgm:prSet presAssocID="{CB90737B-1913-416A-A703-21B5672DB5DA}" presName="negativeSpace" presStyleCnt="0"/>
      <dgm:spPr/>
    </dgm:pt>
    <dgm:pt modelId="{1051E631-4837-4755-ACC9-E46F152723CF}" type="pres">
      <dgm:prSet presAssocID="{CB90737B-1913-416A-A703-21B5672DB5DA}" presName="childText" presStyleLbl="conFgAcc1" presStyleIdx="3" presStyleCnt="4" custLinFactNeighborY="-11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70CCAEC-2699-40F6-90EE-48A1CB60117D}" type="presOf" srcId="{5863DFD3-23DC-4D2B-9D17-E1F268B70B51}" destId="{1051E631-4837-4755-ACC9-E46F152723CF}" srcOrd="0" destOrd="0" presId="urn:microsoft.com/office/officeart/2005/8/layout/list1"/>
    <dgm:cxn modelId="{24F6A497-029F-4734-8245-CC950DCF9C28}" type="presOf" srcId="{CB90737B-1913-416A-A703-21B5672DB5DA}" destId="{5AD794A3-62CB-4370-B42B-175DFB0102BB}" srcOrd="1" destOrd="0" presId="urn:microsoft.com/office/officeart/2005/8/layout/list1"/>
    <dgm:cxn modelId="{8ACA23C6-C738-43FE-A76F-8153389C912A}" srcId="{5917B3F7-D3AF-45FC-A89D-CA3DC9694040}" destId="{9A58D133-4D0E-435C-9D30-A632D489FAF1}" srcOrd="2" destOrd="0" parTransId="{2F12128C-B55F-4DAC-A12B-1345F61A0FCC}" sibTransId="{8980F499-8648-4935-831B-167CDE34C22F}"/>
    <dgm:cxn modelId="{ECFE86F1-948F-49F6-9CD2-5C40B2264B53}" srcId="{9A58D133-4D0E-435C-9D30-A632D489FAF1}" destId="{12598DC0-1D64-4255-82C9-32000E9C6A2D}" srcOrd="0" destOrd="0" parTransId="{B9AC17C4-5748-4F10-8DC3-F294199EB56A}" sibTransId="{BA441EC1-0F6C-4687-A1D5-DB90A82A3621}"/>
    <dgm:cxn modelId="{6C77D227-A8A8-4D41-982A-5522E16FDB12}" srcId="{5917B3F7-D3AF-45FC-A89D-CA3DC9694040}" destId="{CB90737B-1913-416A-A703-21B5672DB5DA}" srcOrd="3" destOrd="0" parTransId="{B9D068C8-052D-4A85-9B7B-29FBD17BB784}" sibTransId="{50213596-A499-4328-9B31-787289E1E1C9}"/>
    <dgm:cxn modelId="{D45E31DF-04F3-4A68-B1F2-D8BE1B7FDA15}" srcId="{5917B3F7-D3AF-45FC-A89D-CA3DC9694040}" destId="{6D70DC9F-34E1-4D0A-8184-70CF57757037}" srcOrd="0" destOrd="0" parTransId="{AE90962C-BC17-4A78-A86C-C204F05BEE05}" sibTransId="{73B8A04D-A8BE-4BC9-8F3D-DFC6210D4213}"/>
    <dgm:cxn modelId="{18DC42E5-A755-4560-9982-9BDEA28CAB21}" srcId="{BE8FBD03-CF42-4F67-933F-F5026DDDE339}" destId="{45BC2F63-EAFE-4BC7-B292-5712ADDA3C3B}" srcOrd="0" destOrd="0" parTransId="{DBB8FD87-9831-4C4D-A172-FAE2812BC80A}" sibTransId="{E5A0B4DF-6D18-40CA-A259-ADBAEC1656ED}"/>
    <dgm:cxn modelId="{13D5EBAA-4BB1-4C44-A700-0299579897C0}" type="presOf" srcId="{45BC2F63-EAFE-4BC7-B292-5712ADDA3C3B}" destId="{762D0460-B200-4912-8EDA-A2394E294220}" srcOrd="0" destOrd="0" presId="urn:microsoft.com/office/officeart/2005/8/layout/list1"/>
    <dgm:cxn modelId="{5702EB60-459F-4263-83BF-1C1A7067FC23}" type="presOf" srcId="{9A58D133-4D0E-435C-9D30-A632D489FAF1}" destId="{EF9F9335-D971-4F88-9F71-DE006FB70599}" srcOrd="0" destOrd="0" presId="urn:microsoft.com/office/officeart/2005/8/layout/list1"/>
    <dgm:cxn modelId="{76519CD9-3A9E-4D8F-915E-116A1FB57564}" type="presOf" srcId="{5519FEA5-3AA7-4280-96AE-2C56E541D0BF}" destId="{B3146991-041F-4C82-8F22-CAA90CF5EDA5}" srcOrd="0" destOrd="0" presId="urn:microsoft.com/office/officeart/2005/8/layout/list1"/>
    <dgm:cxn modelId="{347DE0D3-74B4-4A0E-B761-13F39DBD42CE}" srcId="{CB90737B-1913-416A-A703-21B5672DB5DA}" destId="{5863DFD3-23DC-4D2B-9D17-E1F268B70B51}" srcOrd="0" destOrd="0" parTransId="{0E6A29DC-A24B-4216-BE4E-3BA480AD4FDC}" sibTransId="{CA231CAD-0E48-4642-BF61-B0BB1AEB58A9}"/>
    <dgm:cxn modelId="{ABC64028-C421-4580-883C-A98217AD0A11}" type="presOf" srcId="{BE8FBD03-CF42-4F67-933F-F5026DDDE339}" destId="{D587FFF9-29FA-4615-9CDA-4EB0F6A73BD6}" srcOrd="0" destOrd="0" presId="urn:microsoft.com/office/officeart/2005/8/layout/list1"/>
    <dgm:cxn modelId="{429F26D1-E1AE-4BF6-A5E1-3B912A7B78D1}" type="presOf" srcId="{BE8FBD03-CF42-4F67-933F-F5026DDDE339}" destId="{656B2768-5460-4A22-BC68-9BB30385996D}" srcOrd="1" destOrd="0" presId="urn:microsoft.com/office/officeart/2005/8/layout/list1"/>
    <dgm:cxn modelId="{45603581-4DA4-4AEB-8543-BEB298DE65D2}" type="presOf" srcId="{6D70DC9F-34E1-4D0A-8184-70CF57757037}" destId="{352CDF80-94B1-4FC9-A07F-8CA660C468C0}" srcOrd="0" destOrd="0" presId="urn:microsoft.com/office/officeart/2005/8/layout/list1"/>
    <dgm:cxn modelId="{E5B8E8FE-70F2-49B4-86E7-D7FCAA448FA4}" type="presOf" srcId="{6D70DC9F-34E1-4D0A-8184-70CF57757037}" destId="{2820FD1C-4F24-4525-9C42-1F9728C91175}" srcOrd="1" destOrd="0" presId="urn:microsoft.com/office/officeart/2005/8/layout/list1"/>
    <dgm:cxn modelId="{2CB8E0DC-D238-432E-A393-43294F568D59}" type="presOf" srcId="{12598DC0-1D64-4255-82C9-32000E9C6A2D}" destId="{85A3C60A-A98C-4EB0-86E4-1E7591A781CE}" srcOrd="0" destOrd="0" presId="urn:microsoft.com/office/officeart/2005/8/layout/list1"/>
    <dgm:cxn modelId="{1622D775-A2DF-4128-928A-6C14978F0ECE}" srcId="{6D70DC9F-34E1-4D0A-8184-70CF57757037}" destId="{5519FEA5-3AA7-4280-96AE-2C56E541D0BF}" srcOrd="0" destOrd="0" parTransId="{27705526-FD98-4940-8627-337A46329A52}" sibTransId="{C57D0BDE-BBBC-4CDB-9451-5AB9783B62C1}"/>
    <dgm:cxn modelId="{9DC16928-E0A1-426F-A55C-F09C5C282C5F}" type="presOf" srcId="{5917B3F7-D3AF-45FC-A89D-CA3DC9694040}" destId="{0EDF4DDD-4E22-4300-8628-5C12FBB811FF}" srcOrd="0" destOrd="0" presId="urn:microsoft.com/office/officeart/2005/8/layout/list1"/>
    <dgm:cxn modelId="{CED91803-90A8-48E3-8E01-FE85D03EC8F1}" type="presOf" srcId="{CB90737B-1913-416A-A703-21B5672DB5DA}" destId="{A24CF2AC-E5FB-427C-A9B4-97A75051E84B}" srcOrd="0" destOrd="0" presId="urn:microsoft.com/office/officeart/2005/8/layout/list1"/>
    <dgm:cxn modelId="{6295B46F-BD23-482C-975C-EDAB80468CC4}" srcId="{5917B3F7-D3AF-45FC-A89D-CA3DC9694040}" destId="{BE8FBD03-CF42-4F67-933F-F5026DDDE339}" srcOrd="1" destOrd="0" parTransId="{F79CA491-F81A-40A3-B527-E7E630E91A7C}" sibTransId="{E26EA321-0C40-4F3B-AA33-41C517E8FD02}"/>
    <dgm:cxn modelId="{87A15C10-92BF-4463-965D-1DE43624B2F1}" type="presOf" srcId="{9A58D133-4D0E-435C-9D30-A632D489FAF1}" destId="{9D6598FC-C22E-4FE9-B6C9-85B762FDA722}" srcOrd="1" destOrd="0" presId="urn:microsoft.com/office/officeart/2005/8/layout/list1"/>
    <dgm:cxn modelId="{C3C5EFD7-6558-483C-8309-89FFA9801910}" type="presParOf" srcId="{0EDF4DDD-4E22-4300-8628-5C12FBB811FF}" destId="{FA301799-6718-43E5-ABDE-0F8EAD3A8A87}" srcOrd="0" destOrd="0" presId="urn:microsoft.com/office/officeart/2005/8/layout/list1"/>
    <dgm:cxn modelId="{D7166DC1-FCE6-4B19-A1FC-43C495118A73}" type="presParOf" srcId="{FA301799-6718-43E5-ABDE-0F8EAD3A8A87}" destId="{352CDF80-94B1-4FC9-A07F-8CA660C468C0}" srcOrd="0" destOrd="0" presId="urn:microsoft.com/office/officeart/2005/8/layout/list1"/>
    <dgm:cxn modelId="{97D508E4-C358-4533-A957-A5CF2AB61260}" type="presParOf" srcId="{FA301799-6718-43E5-ABDE-0F8EAD3A8A87}" destId="{2820FD1C-4F24-4525-9C42-1F9728C91175}" srcOrd="1" destOrd="0" presId="urn:microsoft.com/office/officeart/2005/8/layout/list1"/>
    <dgm:cxn modelId="{8C48406C-5683-46B1-A10B-99A2C4217955}" type="presParOf" srcId="{0EDF4DDD-4E22-4300-8628-5C12FBB811FF}" destId="{710FFA26-F06A-4CA2-A6FB-498A87ED422E}" srcOrd="1" destOrd="0" presId="urn:microsoft.com/office/officeart/2005/8/layout/list1"/>
    <dgm:cxn modelId="{3EF4583E-E684-42AE-9111-1CA9AE1B30D3}" type="presParOf" srcId="{0EDF4DDD-4E22-4300-8628-5C12FBB811FF}" destId="{B3146991-041F-4C82-8F22-CAA90CF5EDA5}" srcOrd="2" destOrd="0" presId="urn:microsoft.com/office/officeart/2005/8/layout/list1"/>
    <dgm:cxn modelId="{5EF8E26B-3F72-486D-B353-7175E09F1A63}" type="presParOf" srcId="{0EDF4DDD-4E22-4300-8628-5C12FBB811FF}" destId="{169A9FBA-126C-48D8-BE9A-4A40EBD7D949}" srcOrd="3" destOrd="0" presId="urn:microsoft.com/office/officeart/2005/8/layout/list1"/>
    <dgm:cxn modelId="{C02BEBA9-EF75-443A-81F9-2EDFE13531A4}" type="presParOf" srcId="{0EDF4DDD-4E22-4300-8628-5C12FBB811FF}" destId="{4BA42582-B0B7-4D57-9D3C-E792B89D0898}" srcOrd="4" destOrd="0" presId="urn:microsoft.com/office/officeart/2005/8/layout/list1"/>
    <dgm:cxn modelId="{B5753EA8-45F3-44D5-AB87-59130A6863D9}" type="presParOf" srcId="{4BA42582-B0B7-4D57-9D3C-E792B89D0898}" destId="{D587FFF9-29FA-4615-9CDA-4EB0F6A73BD6}" srcOrd="0" destOrd="0" presId="urn:microsoft.com/office/officeart/2005/8/layout/list1"/>
    <dgm:cxn modelId="{80146952-0BB9-40AF-9D78-AE88A079EDD8}" type="presParOf" srcId="{4BA42582-B0B7-4D57-9D3C-E792B89D0898}" destId="{656B2768-5460-4A22-BC68-9BB30385996D}" srcOrd="1" destOrd="0" presId="urn:microsoft.com/office/officeart/2005/8/layout/list1"/>
    <dgm:cxn modelId="{756E39CB-D67E-47BC-877A-BCDE03202C42}" type="presParOf" srcId="{0EDF4DDD-4E22-4300-8628-5C12FBB811FF}" destId="{5D103CE7-60AE-4D9C-95EB-94833F0F736C}" srcOrd="5" destOrd="0" presId="urn:microsoft.com/office/officeart/2005/8/layout/list1"/>
    <dgm:cxn modelId="{E1F89CFF-81BD-4E4F-BE5B-0922FDC9A0FD}" type="presParOf" srcId="{0EDF4DDD-4E22-4300-8628-5C12FBB811FF}" destId="{762D0460-B200-4912-8EDA-A2394E294220}" srcOrd="6" destOrd="0" presId="urn:microsoft.com/office/officeart/2005/8/layout/list1"/>
    <dgm:cxn modelId="{18A156B2-C41C-44A1-B6BB-0EC0D5DD78E2}" type="presParOf" srcId="{0EDF4DDD-4E22-4300-8628-5C12FBB811FF}" destId="{17E86578-2A94-4A86-A605-D9A3E12B1D14}" srcOrd="7" destOrd="0" presId="urn:microsoft.com/office/officeart/2005/8/layout/list1"/>
    <dgm:cxn modelId="{2656D3A7-20F5-40D7-B905-B5F5BD895B70}" type="presParOf" srcId="{0EDF4DDD-4E22-4300-8628-5C12FBB811FF}" destId="{B3981999-177F-4EDD-88ED-EB4F7FDB8190}" srcOrd="8" destOrd="0" presId="urn:microsoft.com/office/officeart/2005/8/layout/list1"/>
    <dgm:cxn modelId="{B8B6F9FF-F741-4E9C-9DFD-DB941B6C0091}" type="presParOf" srcId="{B3981999-177F-4EDD-88ED-EB4F7FDB8190}" destId="{EF9F9335-D971-4F88-9F71-DE006FB70599}" srcOrd="0" destOrd="0" presId="urn:microsoft.com/office/officeart/2005/8/layout/list1"/>
    <dgm:cxn modelId="{7F11B1C7-F9C2-4CAF-8B87-D08973A34791}" type="presParOf" srcId="{B3981999-177F-4EDD-88ED-EB4F7FDB8190}" destId="{9D6598FC-C22E-4FE9-B6C9-85B762FDA722}" srcOrd="1" destOrd="0" presId="urn:microsoft.com/office/officeart/2005/8/layout/list1"/>
    <dgm:cxn modelId="{8A6EF4DA-6AD2-48E7-A360-0E198E6875DB}" type="presParOf" srcId="{0EDF4DDD-4E22-4300-8628-5C12FBB811FF}" destId="{C8E574BC-5E53-4290-9329-B66D06F583B8}" srcOrd="9" destOrd="0" presId="urn:microsoft.com/office/officeart/2005/8/layout/list1"/>
    <dgm:cxn modelId="{7CF36FD9-9E9C-46E1-8934-E6F51B80F1B7}" type="presParOf" srcId="{0EDF4DDD-4E22-4300-8628-5C12FBB811FF}" destId="{85A3C60A-A98C-4EB0-86E4-1E7591A781CE}" srcOrd="10" destOrd="0" presId="urn:microsoft.com/office/officeart/2005/8/layout/list1"/>
    <dgm:cxn modelId="{972E8EAC-3A4F-4837-861B-AB840B49EC7C}" type="presParOf" srcId="{0EDF4DDD-4E22-4300-8628-5C12FBB811FF}" destId="{2647AEE9-A204-42B6-94C3-C49F636DE6C4}" srcOrd="11" destOrd="0" presId="urn:microsoft.com/office/officeart/2005/8/layout/list1"/>
    <dgm:cxn modelId="{DD9E1A6B-949F-442B-AE5A-44E39D872F7E}" type="presParOf" srcId="{0EDF4DDD-4E22-4300-8628-5C12FBB811FF}" destId="{9CDDEA0E-B846-413E-9924-60717B29C7E8}" srcOrd="12" destOrd="0" presId="urn:microsoft.com/office/officeart/2005/8/layout/list1"/>
    <dgm:cxn modelId="{1A60718F-BE45-4A57-88A9-56B66E769137}" type="presParOf" srcId="{9CDDEA0E-B846-413E-9924-60717B29C7E8}" destId="{A24CF2AC-E5FB-427C-A9B4-97A75051E84B}" srcOrd="0" destOrd="0" presId="urn:microsoft.com/office/officeart/2005/8/layout/list1"/>
    <dgm:cxn modelId="{B2C7446E-4820-4268-A495-2987F0449437}" type="presParOf" srcId="{9CDDEA0E-B846-413E-9924-60717B29C7E8}" destId="{5AD794A3-62CB-4370-B42B-175DFB0102BB}" srcOrd="1" destOrd="0" presId="urn:microsoft.com/office/officeart/2005/8/layout/list1"/>
    <dgm:cxn modelId="{218699D8-36E1-43D9-BF70-976FEADEBC6C}" type="presParOf" srcId="{0EDF4DDD-4E22-4300-8628-5C12FBB811FF}" destId="{372DF35D-3C4D-4DFB-8D1B-43D88D988475}" srcOrd="13" destOrd="0" presId="urn:microsoft.com/office/officeart/2005/8/layout/list1"/>
    <dgm:cxn modelId="{0A70DD28-0BCC-46DF-AEB4-36DB65A25BAB}" type="presParOf" srcId="{0EDF4DDD-4E22-4300-8628-5C12FBB811FF}" destId="{1051E631-4837-4755-ACC9-E46F152723C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42B9D-3A25-4483-BC3B-CF0323D25F39}">
      <dsp:nvSpPr>
        <dsp:cNvPr id="0" name=""/>
        <dsp:cNvSpPr/>
      </dsp:nvSpPr>
      <dsp:spPr>
        <a:xfrm>
          <a:off x="-5078383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21254-A834-4285-AC8C-7E2D7809703D}">
      <dsp:nvSpPr>
        <dsp:cNvPr id="0" name=""/>
        <dsp:cNvSpPr/>
      </dsp:nvSpPr>
      <dsp:spPr>
        <a:xfrm>
          <a:off x="831985" y="646579"/>
          <a:ext cx="6139260" cy="12929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6301" tIns="124460" rIns="124460" bIns="124460" numCol="1" spcCol="1270" anchor="ctr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900" b="1" kern="1200" dirty="0">
              <a:latin typeface="標楷體" pitchFamily="65" charset="-120"/>
              <a:ea typeface="標楷體" pitchFamily="65" charset="-120"/>
            </a:rPr>
            <a:t>實用技能學程簡介</a:t>
          </a:r>
          <a:endParaRPr lang="zh-TW" altLang="en-US" sz="4900" b="1" kern="1200" dirty="0"/>
        </a:p>
      </dsp:txBody>
      <dsp:txXfrm>
        <a:off x="831985" y="646579"/>
        <a:ext cx="6139260" cy="1292977"/>
      </dsp:txXfrm>
    </dsp:sp>
    <dsp:sp modelId="{BD696531-C30B-4046-9F57-41FA55A0001E}">
      <dsp:nvSpPr>
        <dsp:cNvPr id="0" name=""/>
        <dsp:cNvSpPr/>
      </dsp:nvSpPr>
      <dsp:spPr>
        <a:xfrm>
          <a:off x="23874" y="484956"/>
          <a:ext cx="1616221" cy="16162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3867EA-B682-4A85-B693-81F2D1E387C1}">
      <dsp:nvSpPr>
        <dsp:cNvPr id="0" name=""/>
        <dsp:cNvSpPr/>
      </dsp:nvSpPr>
      <dsp:spPr>
        <a:xfrm>
          <a:off x="831985" y="2586406"/>
          <a:ext cx="6139260" cy="12929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6301" tIns="124460" rIns="124460" bIns="1244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4900" b="1" kern="1200" dirty="0">
              <a:latin typeface="標楷體" pitchFamily="65" charset="-120"/>
              <a:ea typeface="標楷體" pitchFamily="65" charset="-120"/>
            </a:rPr>
            <a:t>學生進路發展</a:t>
          </a:r>
          <a:endParaRPr lang="zh-TW" altLang="en-US" sz="4900" b="1" kern="1200" dirty="0"/>
        </a:p>
      </dsp:txBody>
      <dsp:txXfrm>
        <a:off x="831985" y="2586406"/>
        <a:ext cx="6139260" cy="1292977"/>
      </dsp:txXfrm>
    </dsp:sp>
    <dsp:sp modelId="{F521DE86-7642-4661-AFE2-C19FE26B16CB}">
      <dsp:nvSpPr>
        <dsp:cNvPr id="0" name=""/>
        <dsp:cNvSpPr/>
      </dsp:nvSpPr>
      <dsp:spPr>
        <a:xfrm>
          <a:off x="23874" y="2424784"/>
          <a:ext cx="1616221" cy="16162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A7CEE-FEFB-4E06-BF1A-5EF552098C63}">
      <dsp:nvSpPr>
        <dsp:cNvPr id="0" name=""/>
        <dsp:cNvSpPr/>
      </dsp:nvSpPr>
      <dsp:spPr>
        <a:xfrm>
          <a:off x="-216024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F5513-8AAE-4BD6-898C-715D73D3DCD7}">
      <dsp:nvSpPr>
        <dsp:cNvPr id="0" name=""/>
        <dsp:cNvSpPr/>
      </dsp:nvSpPr>
      <dsp:spPr>
        <a:xfrm>
          <a:off x="2017553" y="0"/>
          <a:ext cx="6305970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標楷體" pitchFamily="65" charset="-120"/>
              <a:ea typeface="標楷體" pitchFamily="65" charset="-120"/>
            </a:rPr>
            <a:t>熟練各職群之專業基礎知能，加深對未來職涯發展之試探。</a:t>
          </a:r>
        </a:p>
      </dsp:txBody>
      <dsp:txXfrm>
        <a:off x="2017553" y="0"/>
        <a:ext cx="6305970" cy="961767"/>
      </dsp:txXfrm>
    </dsp:sp>
    <dsp:sp modelId="{2CA20DFF-5E38-48A0-A607-2E9C1C663640}">
      <dsp:nvSpPr>
        <dsp:cNvPr id="0" name=""/>
        <dsp:cNvSpPr/>
      </dsp:nvSpPr>
      <dsp:spPr>
        <a:xfrm>
          <a:off x="406509" y="936098"/>
          <a:ext cx="3337897" cy="33378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ED61C-7D1A-40FD-B1EE-C064020DEC0E}">
      <dsp:nvSpPr>
        <dsp:cNvPr id="0" name=""/>
        <dsp:cNvSpPr/>
      </dsp:nvSpPr>
      <dsp:spPr>
        <a:xfrm>
          <a:off x="2013958" y="961767"/>
          <a:ext cx="6305970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習得各行職業之相關職場崗位技能，培養以謀職為主，繼續進修為輔之能力。</a:t>
          </a:r>
        </a:p>
      </dsp:txBody>
      <dsp:txXfrm>
        <a:off x="2013958" y="961767"/>
        <a:ext cx="6305970" cy="961767"/>
      </dsp:txXfrm>
    </dsp:sp>
    <dsp:sp modelId="{AA1E8158-1074-42D2-8E2B-E87162F8F773}">
      <dsp:nvSpPr>
        <dsp:cNvPr id="0" name=""/>
        <dsp:cNvSpPr/>
      </dsp:nvSpPr>
      <dsp:spPr>
        <a:xfrm>
          <a:off x="1008102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2B31E-DD7F-4671-A804-FCB4B5E1447B}">
      <dsp:nvSpPr>
        <dsp:cNvPr id="0" name=""/>
        <dsp:cNvSpPr/>
      </dsp:nvSpPr>
      <dsp:spPr>
        <a:xfrm>
          <a:off x="2013958" y="1923534"/>
          <a:ext cx="6305970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標楷體" pitchFamily="65" charset="-120"/>
              <a:ea typeface="標楷體" pitchFamily="65" charset="-120"/>
            </a:rPr>
            <a:t>養成敬業及終身學習之態度，因應職場工作需要。</a:t>
          </a:r>
        </a:p>
      </dsp:txBody>
      <dsp:txXfrm>
        <a:off x="2013958" y="1923534"/>
        <a:ext cx="6305970" cy="961767"/>
      </dsp:txXfrm>
    </dsp:sp>
    <dsp:sp modelId="{8E988ED6-F763-44D8-BF4C-90BB5EE38BF3}">
      <dsp:nvSpPr>
        <dsp:cNvPr id="0" name=""/>
        <dsp:cNvSpPr/>
      </dsp:nvSpPr>
      <dsp:spPr>
        <a:xfrm>
          <a:off x="1558515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65CE2-A8A9-47B4-A31A-1A3D3C7323A2}">
      <dsp:nvSpPr>
        <dsp:cNvPr id="0" name=""/>
        <dsp:cNvSpPr/>
      </dsp:nvSpPr>
      <dsp:spPr>
        <a:xfrm>
          <a:off x="2013958" y="2861064"/>
          <a:ext cx="6305970" cy="1010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綜合培養自我發展、創造思考及適應變遷之能力，厚實生涯發展基礎</a:t>
          </a:r>
          <a:r>
            <a:rPr lang="zh-TW" altLang="en-US" sz="2800" b="1" kern="1200" dirty="0">
              <a:solidFill>
                <a:schemeClr val="tx1"/>
              </a:solidFill>
            </a:rPr>
            <a:t>。</a:t>
          </a:r>
        </a:p>
      </dsp:txBody>
      <dsp:txXfrm>
        <a:off x="2013958" y="2861064"/>
        <a:ext cx="6305970" cy="101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46991-041F-4C82-8F22-CAA90CF5EDA5}">
      <dsp:nvSpPr>
        <dsp:cNvPr id="0" name=""/>
        <dsp:cNvSpPr/>
      </dsp:nvSpPr>
      <dsp:spPr>
        <a:xfrm>
          <a:off x="0" y="348395"/>
          <a:ext cx="7560840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54076" rIns="58680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ea typeface="標楷體" pitchFamily="65" charset="-120"/>
            </a:rPr>
            <a:t>實用技能學程以</a:t>
          </a:r>
          <a:r>
            <a:rPr lang="zh-TW" altLang="en-US" sz="2000" b="1" kern="1200" dirty="0">
              <a:solidFill>
                <a:srgbClr val="FF0000"/>
              </a:solidFill>
              <a:ea typeface="標楷體" pitchFamily="65" charset="-120"/>
            </a:rPr>
            <a:t>就業</a:t>
          </a:r>
          <a:r>
            <a:rPr lang="zh-TW" altLang="en-US" sz="2000" b="1" kern="1200" dirty="0">
              <a:ea typeface="標楷體" pitchFamily="65" charset="-120"/>
            </a:rPr>
            <a:t>為導向，可學得一技之長</a:t>
          </a:r>
          <a:endParaRPr lang="zh-TW" altLang="en-US" sz="2000" b="1" kern="1200" dirty="0"/>
        </a:p>
      </dsp:txBody>
      <dsp:txXfrm>
        <a:off x="0" y="348395"/>
        <a:ext cx="7560840" cy="803250"/>
      </dsp:txXfrm>
    </dsp:sp>
    <dsp:sp modelId="{2820FD1C-4F24-4525-9C42-1F9728C91175}">
      <dsp:nvSpPr>
        <dsp:cNvPr id="0" name=""/>
        <dsp:cNvSpPr/>
      </dsp:nvSpPr>
      <dsp:spPr>
        <a:xfrm flipH="1">
          <a:off x="378042" y="44039"/>
          <a:ext cx="616480" cy="555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/>
            <a:t>1</a:t>
          </a:r>
          <a:endParaRPr lang="zh-TW" altLang="en-US" sz="2000" b="1" kern="1200" dirty="0"/>
        </a:p>
      </dsp:txBody>
      <dsp:txXfrm>
        <a:off x="405148" y="71145"/>
        <a:ext cx="562268" cy="501063"/>
      </dsp:txXfrm>
    </dsp:sp>
    <dsp:sp modelId="{762D0460-B200-4912-8EDA-A2394E294220}">
      <dsp:nvSpPr>
        <dsp:cNvPr id="0" name=""/>
        <dsp:cNvSpPr/>
      </dsp:nvSpPr>
      <dsp:spPr>
        <a:xfrm>
          <a:off x="0" y="1546923"/>
          <a:ext cx="7560840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54076" rIns="58680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ea typeface="標楷體" pitchFamily="65" charset="-120"/>
            </a:rPr>
            <a:t>三年</a:t>
          </a:r>
          <a:r>
            <a:rPr lang="zh-TW" altLang="en-US" sz="2000" b="1" kern="1200" dirty="0">
              <a:solidFill>
                <a:srgbClr val="FF0000"/>
              </a:solidFill>
              <a:ea typeface="標楷體" pitchFamily="65" charset="-120"/>
            </a:rPr>
            <a:t>免學雜費</a:t>
          </a:r>
          <a:r>
            <a:rPr lang="zh-TW" altLang="en-US" sz="2000" b="1" kern="1200" dirty="0">
              <a:ea typeface="標楷體" pitchFamily="65" charset="-120"/>
            </a:rPr>
            <a:t>，減低學生負擔</a:t>
          </a:r>
          <a:endParaRPr lang="zh-TW" altLang="en-US" sz="2000" b="1" kern="1200" dirty="0"/>
        </a:p>
      </dsp:txBody>
      <dsp:txXfrm>
        <a:off x="0" y="1546923"/>
        <a:ext cx="7560840" cy="803250"/>
      </dsp:txXfrm>
    </dsp:sp>
    <dsp:sp modelId="{656B2768-5460-4A22-BC68-9BB30385996D}">
      <dsp:nvSpPr>
        <dsp:cNvPr id="0" name=""/>
        <dsp:cNvSpPr/>
      </dsp:nvSpPr>
      <dsp:spPr>
        <a:xfrm flipH="1">
          <a:off x="389734" y="1296580"/>
          <a:ext cx="615580" cy="5543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/>
            <a:t>2</a:t>
          </a:r>
          <a:endParaRPr lang="zh-TW" altLang="en-US" sz="2000" b="1" kern="1200" dirty="0"/>
        </a:p>
      </dsp:txBody>
      <dsp:txXfrm>
        <a:off x="416797" y="1323643"/>
        <a:ext cx="561454" cy="500271"/>
      </dsp:txXfrm>
    </dsp:sp>
    <dsp:sp modelId="{85A3C60A-A98C-4EB0-86E4-1E7591A781CE}">
      <dsp:nvSpPr>
        <dsp:cNvPr id="0" name=""/>
        <dsp:cNvSpPr/>
      </dsp:nvSpPr>
      <dsp:spPr>
        <a:xfrm>
          <a:off x="0" y="2745450"/>
          <a:ext cx="7560840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54076" rIns="58680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ea typeface="標楷體" pitchFamily="65" charset="-120"/>
            </a:rPr>
            <a:t>規劃</a:t>
          </a:r>
          <a:r>
            <a:rPr lang="zh-TW" altLang="en-US" sz="2000" b="1" kern="1200" dirty="0">
              <a:solidFill>
                <a:srgbClr val="FF0000"/>
              </a:solidFill>
              <a:ea typeface="標楷體" pitchFamily="65" charset="-120"/>
            </a:rPr>
            <a:t>職涯體驗</a:t>
          </a:r>
          <a:r>
            <a:rPr lang="zh-TW" altLang="en-US" sz="2000" b="1" kern="1200" dirty="0">
              <a:ea typeface="標楷體" pitchFamily="65" charset="-120"/>
            </a:rPr>
            <a:t>課程，增強與業界連結，強化實務能力</a:t>
          </a:r>
          <a:endParaRPr lang="zh-TW" altLang="en-US" sz="2000" b="1" kern="1200" dirty="0"/>
        </a:p>
      </dsp:txBody>
      <dsp:txXfrm>
        <a:off x="0" y="2745450"/>
        <a:ext cx="7560840" cy="803250"/>
      </dsp:txXfrm>
    </dsp:sp>
    <dsp:sp modelId="{9D6598FC-C22E-4FE9-B6C9-85B762FDA722}">
      <dsp:nvSpPr>
        <dsp:cNvPr id="0" name=""/>
        <dsp:cNvSpPr/>
      </dsp:nvSpPr>
      <dsp:spPr>
        <a:xfrm>
          <a:off x="378042" y="2441973"/>
          <a:ext cx="615580" cy="5543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/>
            <a:t>3</a:t>
          </a:r>
          <a:endParaRPr lang="zh-TW" altLang="en-US" sz="2000" b="1" kern="1200" dirty="0"/>
        </a:p>
      </dsp:txBody>
      <dsp:txXfrm>
        <a:off x="405105" y="2469036"/>
        <a:ext cx="561454" cy="500271"/>
      </dsp:txXfrm>
    </dsp:sp>
    <dsp:sp modelId="{1051E631-4837-4755-ACC9-E46F152723CF}">
      <dsp:nvSpPr>
        <dsp:cNvPr id="0" name=""/>
        <dsp:cNvSpPr/>
      </dsp:nvSpPr>
      <dsp:spPr>
        <a:xfrm>
          <a:off x="0" y="3941045"/>
          <a:ext cx="7560840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805" tIns="354076" rIns="58680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ea typeface="標楷體" pitchFamily="65" charset="-120"/>
            </a:rPr>
            <a:t>採</a:t>
          </a:r>
          <a:r>
            <a:rPr lang="zh-TW" altLang="en-US" sz="2000" b="1" kern="1200" dirty="0">
              <a:solidFill>
                <a:srgbClr val="FF0000"/>
              </a:solidFill>
              <a:ea typeface="標楷體" pitchFamily="65" charset="-120"/>
            </a:rPr>
            <a:t>年段式課程</a:t>
          </a:r>
          <a:r>
            <a:rPr lang="zh-TW" altLang="en-US" sz="2000" b="1" kern="1200" dirty="0">
              <a:ea typeface="標楷體" pitchFamily="65" charset="-120"/>
            </a:rPr>
            <a:t>設計，輔導參加技能檢定，取得技術士證照</a:t>
          </a:r>
          <a:endParaRPr lang="zh-TW" altLang="en-US" sz="2000" b="1" kern="1200" dirty="0"/>
        </a:p>
      </dsp:txBody>
      <dsp:txXfrm>
        <a:off x="0" y="3941045"/>
        <a:ext cx="7560840" cy="1124550"/>
      </dsp:txXfrm>
    </dsp:sp>
    <dsp:sp modelId="{5AD794A3-62CB-4370-B42B-175DFB0102BB}">
      <dsp:nvSpPr>
        <dsp:cNvPr id="0" name=""/>
        <dsp:cNvSpPr/>
      </dsp:nvSpPr>
      <dsp:spPr>
        <a:xfrm>
          <a:off x="378042" y="3640500"/>
          <a:ext cx="615580" cy="5543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047" tIns="0" rIns="20004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/>
            <a:t>4</a:t>
          </a:r>
          <a:endParaRPr lang="zh-TW" altLang="en-US" sz="2000" b="1" kern="1200" dirty="0"/>
        </a:p>
      </dsp:txBody>
      <dsp:txXfrm>
        <a:off x="405105" y="3667563"/>
        <a:ext cx="561454" cy="500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BD3BF110-8F48-4988-89A4-3DD867EADD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062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4C7FFA70-9186-440B-8E4F-2A79903E88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7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6AFF54-8465-4884-916B-285A3324B86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48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8F7F4-348F-4F7A-972F-166058B52B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396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9C6B0-5977-44F6-913F-31B40163EE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028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823437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11EDF0-53E0-4AEF-BE57-18633EAC24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13062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765403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08478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4764A-BBFA-445D-96DE-B06491F7383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734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81EF4-EC01-44C5-8CB4-FD6BF61D1D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8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534013-4A0A-4F87-BF79-661CD092EED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65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5989B4-B8A1-4C82-BD7B-76B9677D86F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802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38" descr="3">
            <a:extLst>
              <a:ext uri="{FF2B5EF4-FFF2-40B4-BE49-F238E27FC236}">
                <a16:creationId xmlns:a16="http://schemas.microsoft.com/office/drawing/2014/main" id="{FA6273EE-F1FA-4E43-B8A5-85F7A72018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43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827584" y="2708920"/>
            <a:ext cx="7488832" cy="864095"/>
          </a:xfrm>
        </p:spPr>
        <p:txBody>
          <a:bodyPr/>
          <a:lstStyle/>
          <a:p>
            <a:pPr algn="ctr"/>
            <a:r>
              <a:rPr lang="zh-TW" altLang="en-US" dirty="0">
                <a:ea typeface="標楷體" pitchFamily="65" charset="-120"/>
              </a:rPr>
              <a:t>實用技能學程宣導</a:t>
            </a:r>
            <a:endParaRPr lang="en-US" altLang="zh-TW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478772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2B1601-A954-4237-B554-B5382F52288D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10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graphicFrame>
        <p:nvGraphicFramePr>
          <p:cNvPr id="5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377600"/>
              </p:ext>
            </p:extLst>
          </p:nvPr>
        </p:nvGraphicFramePr>
        <p:xfrm>
          <a:off x="1187624" y="692696"/>
          <a:ext cx="7272808" cy="6065370"/>
        </p:xfrm>
        <a:graphic>
          <a:graphicData uri="http://schemas.openxmlformats.org/drawingml/2006/table">
            <a:tbl>
              <a:tblPr/>
              <a:tblGrid>
                <a:gridCol w="1728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5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群別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科           別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一、機械群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機械板金科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模具技術科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機械加工科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機械修護科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鑄造技術科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電腦繪圖科*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二、動力機械群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汽車修護科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機車修護科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塗裝技術科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汽車電機科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三、電機與電子群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水電技術科 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家電技術科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視聽電子修護科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電機修護科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微電腦修護科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冷凍空調技術科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四、土木與建築群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營造技術科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電腦繪圖科*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五、化工群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化工技術科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染整技術科*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六、商業群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文書處理科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商業事務科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銷售事務科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商用資訊科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會計實務科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廣告技術科*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多媒體技術科*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七、設計群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金銀珠寶加工科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金屬工藝科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廣告技術科*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服裝製作科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流行飾品製作科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裝潢技術科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竹木工藝科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8.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多媒體技術科*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9.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染整技術科*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八、農業群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農業技術科 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園藝技術科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造園技術科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寵物經營科 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畜產加工科*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休閒農業科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7.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茶葉技術科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九、食品群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烘焙食品科*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食品經營科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水產食品加工科*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畜產加工科*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十、美容造型群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美髮技術科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美顏技術科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美容造型科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美髮造型科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十一、餐旅群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觀光事務科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餐飲技術科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旅遊事務科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烹調技術科 </a:t>
                      </a:r>
                      <a:endParaRPr kumimoji="0" lang="en-US" altLang="zh-TW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5.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中餐廚師科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6.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烘焙食品科 *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十二、水產群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水產養殖技術科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漁具製作科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休閒漁業科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水產食品加工科*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十三、海事群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船舶機電科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海事資訊處理科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十四、藝術群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影劇技術科 </a:t>
                      </a:r>
                      <a:r>
                        <a:rPr kumimoji="0" lang="en-US" altLang="zh-TW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kumimoji="0" lang="zh-TW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表演技術科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black">
          <a:xfrm>
            <a:off x="1041424" y="-9939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實用技能學程群別與科別對照</a:t>
            </a:r>
          </a:p>
        </p:txBody>
      </p:sp>
    </p:spTree>
    <p:extLst>
      <p:ext uri="{BB962C8B-B14F-4D97-AF65-F5344CB8AC3E}">
        <p14:creationId xmlns:p14="http://schemas.microsoft.com/office/powerpoint/2010/main" val="1044773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0293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4409D72-4FAF-44BE-ACC1-31AAD26B5356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11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532656" y="1412875"/>
            <a:ext cx="2743200" cy="4419600"/>
          </a:xfrm>
          <a:prstGeom prst="rightArrow">
            <a:avLst>
              <a:gd name="adj1" fmla="val 62787"/>
              <a:gd name="adj2" fmla="val 41259"/>
            </a:avLst>
          </a:prstGeom>
          <a:gradFill rotWithShape="1">
            <a:gsLst>
              <a:gs pos="0">
                <a:schemeClr val="bg2">
                  <a:gamma/>
                  <a:tint val="0"/>
                  <a:invGamma/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en-US">
              <a:latin typeface="Arial" charset="0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black">
          <a:xfrm>
            <a:off x="755353" y="3213100"/>
            <a:ext cx="2376487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 algn="ctr" eaLnBrk="0" hangingPunct="0">
              <a:buFont typeface="Wingdings" pitchFamily="2" charset="2"/>
              <a:buNone/>
            </a:pPr>
            <a:r>
              <a:rPr kumimoji="0" lang="zh-TW" altLang="en-US" sz="2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en-US" sz="26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實用技能學程課程目標</a:t>
            </a:r>
            <a:endParaRPr kumimoji="0" lang="zh-TW" altLang="en-US" sz="26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6" name="AutoShape 4"/>
          <p:cNvSpPr>
            <a:spLocks noChangeArrowheads="1"/>
          </p:cNvSpPr>
          <p:nvPr/>
        </p:nvSpPr>
        <p:spPr bwMode="auto">
          <a:xfrm>
            <a:off x="3217863" y="836613"/>
            <a:ext cx="5133975" cy="5616575"/>
          </a:xfrm>
          <a:prstGeom prst="roundRect">
            <a:avLst>
              <a:gd name="adj" fmla="val 3481"/>
            </a:avLst>
          </a:prstGeom>
          <a:noFill/>
          <a:ln w="19050" cap="rnd">
            <a:solidFill>
              <a:schemeClr val="bg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/>
          </a:p>
        </p:txBody>
      </p:sp>
      <p:grpSp>
        <p:nvGrpSpPr>
          <p:cNvPr id="15367" name="Group 5"/>
          <p:cNvGrpSpPr>
            <a:grpSpLocks/>
          </p:cNvGrpSpPr>
          <p:nvPr/>
        </p:nvGrpSpPr>
        <p:grpSpPr bwMode="auto">
          <a:xfrm>
            <a:off x="3238500" y="981075"/>
            <a:ext cx="4924425" cy="647700"/>
            <a:chOff x="2304" y="1200"/>
            <a:chExt cx="3102" cy="774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94" name="AutoShape 7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3238500" y="1773238"/>
            <a:ext cx="4924425" cy="647700"/>
            <a:chOff x="2304" y="2058"/>
            <a:chExt cx="3102" cy="774"/>
          </a:xfrm>
        </p:grpSpPr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2334" y="2058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92" name="AutoShape 10"/>
            <p:cNvSpPr>
              <a:spLocks noChangeArrowheads="1"/>
            </p:cNvSpPr>
            <p:nvPr/>
          </p:nvSpPr>
          <p:spPr bwMode="gray"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grpSp>
        <p:nvGrpSpPr>
          <p:cNvPr id="15369" name="Group 11"/>
          <p:cNvGrpSpPr>
            <a:grpSpLocks/>
          </p:cNvGrpSpPr>
          <p:nvPr/>
        </p:nvGrpSpPr>
        <p:grpSpPr bwMode="auto">
          <a:xfrm>
            <a:off x="3238500" y="4797425"/>
            <a:ext cx="4924425" cy="796925"/>
            <a:chOff x="2304" y="2880"/>
            <a:chExt cx="3102" cy="774"/>
          </a:xfrm>
        </p:grpSpPr>
        <p:sp>
          <p:nvSpPr>
            <p:cNvPr id="15" name="AutoShape 12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90" name="AutoShape 13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0" name="Text Box 14"/>
          <p:cNvSpPr txBox="1">
            <a:spLocks noChangeArrowheads="1"/>
          </p:cNvSpPr>
          <p:nvPr/>
        </p:nvSpPr>
        <p:spPr bwMode="gray">
          <a:xfrm>
            <a:off x="3887788" y="4797425"/>
            <a:ext cx="4103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C1C1C"/>
              </a:buClr>
            </a:pPr>
            <a:r>
              <a:rPr kumimoji="0" lang="zh-TW" altLang="en-US" b="1">
                <a:ea typeface="標楷體" pitchFamily="65" charset="-120"/>
              </a:rPr>
              <a:t>技能實作課程職場化，以技能實習為主，輔以必要之理論科目</a:t>
            </a:r>
            <a:endParaRPr kumimoji="0" lang="en-US" altLang="zh-TW" b="1">
              <a:ea typeface="標楷體" pitchFamily="65" charset="-120"/>
            </a:endParaRPr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gray">
          <a:xfrm>
            <a:off x="3851920" y="191770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強調技能學習，建立學生學習信心</a:t>
            </a: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gray">
          <a:xfrm>
            <a:off x="3814763" y="9810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kumimoji="0"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規劃</a:t>
            </a:r>
            <a:r>
              <a:rPr kumimoji="0"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以就業為導向課程</a:t>
            </a:r>
            <a:r>
              <a:rPr kumimoji="0"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，確立實用技能學程之特色與功能</a:t>
            </a:r>
            <a:r>
              <a:rPr kumimoji="0"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pSp>
        <p:nvGrpSpPr>
          <p:cNvPr id="15373" name="Group 17"/>
          <p:cNvGrpSpPr>
            <a:grpSpLocks/>
          </p:cNvGrpSpPr>
          <p:nvPr/>
        </p:nvGrpSpPr>
        <p:grpSpPr bwMode="auto">
          <a:xfrm>
            <a:off x="3203848" y="5661025"/>
            <a:ext cx="4960937" cy="723900"/>
            <a:chOff x="2281" y="1200"/>
            <a:chExt cx="3125" cy="774"/>
          </a:xfrm>
        </p:grpSpPr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8" name="AutoShape 19"/>
            <p:cNvSpPr>
              <a:spLocks noChangeArrowheads="1"/>
            </p:cNvSpPr>
            <p:nvPr/>
          </p:nvSpPr>
          <p:spPr bwMode="gray">
            <a:xfrm>
              <a:off x="2281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4" name="Text Box 20"/>
          <p:cNvSpPr txBox="1">
            <a:spLocks noChangeArrowheads="1"/>
          </p:cNvSpPr>
          <p:nvPr/>
        </p:nvSpPr>
        <p:spPr bwMode="gray">
          <a:xfrm>
            <a:off x="3887788" y="5661025"/>
            <a:ext cx="439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kumimoji="0" lang="zh-TW" altLang="en-US" b="1" dirty="0">
                <a:ea typeface="標楷體" pitchFamily="65" charset="-120"/>
              </a:rPr>
              <a:t>降低夜間上課畢業學分門檻，俾利修足畢業學分，順利取得畢業證書</a:t>
            </a:r>
          </a:p>
        </p:txBody>
      </p:sp>
      <p:grpSp>
        <p:nvGrpSpPr>
          <p:cNvPr id="15375" name="Group 22"/>
          <p:cNvGrpSpPr>
            <a:grpSpLocks/>
          </p:cNvGrpSpPr>
          <p:nvPr/>
        </p:nvGrpSpPr>
        <p:grpSpPr bwMode="auto">
          <a:xfrm>
            <a:off x="3238500" y="2492375"/>
            <a:ext cx="4924425" cy="647700"/>
            <a:chOff x="2304" y="1200"/>
            <a:chExt cx="3102" cy="77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6" name="AutoShape 24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6" name="Text Box 25"/>
          <p:cNvSpPr txBox="1">
            <a:spLocks noChangeArrowheads="1"/>
          </p:cNvSpPr>
          <p:nvPr/>
        </p:nvSpPr>
        <p:spPr bwMode="gray">
          <a:xfrm>
            <a:off x="3852118" y="24923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簡化</a:t>
            </a:r>
            <a:r>
              <a:rPr kumimoji="0"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課程架構</a:t>
            </a: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，明確劃分課程類別，俾利校本課程規劃</a:t>
            </a:r>
            <a:r>
              <a:rPr kumimoji="0" lang="zh-TW" altLang="en-US" dirty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grpSp>
        <p:nvGrpSpPr>
          <p:cNvPr id="15377" name="Group 26"/>
          <p:cNvGrpSpPr>
            <a:grpSpLocks/>
          </p:cNvGrpSpPr>
          <p:nvPr/>
        </p:nvGrpSpPr>
        <p:grpSpPr bwMode="auto">
          <a:xfrm>
            <a:off x="3238500" y="3213100"/>
            <a:ext cx="4924425" cy="647700"/>
            <a:chOff x="2304" y="1200"/>
            <a:chExt cx="3102" cy="774"/>
          </a:xfrm>
        </p:grpSpPr>
        <p:sp>
          <p:nvSpPr>
            <p:cNvPr id="29" name="AutoShape 27"/>
            <p:cNvSpPr>
              <a:spLocks noChangeArrowheads="1"/>
            </p:cNvSpPr>
            <p:nvPr/>
          </p:nvSpPr>
          <p:spPr bwMode="gray"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4" name="AutoShape 28"/>
            <p:cNvSpPr>
              <a:spLocks noChangeArrowheads="1"/>
            </p:cNvSpPr>
            <p:nvPr/>
          </p:nvSpPr>
          <p:spPr bwMode="gray"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78" name="Text Box 29"/>
          <p:cNvSpPr txBox="1">
            <a:spLocks noChangeArrowheads="1"/>
          </p:cNvSpPr>
          <p:nvPr/>
        </p:nvSpPr>
        <p:spPr bwMode="gray">
          <a:xfrm>
            <a:off x="3887788" y="3353594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F3F5F"/>
              </a:buClr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以「群科」統整各行職業專業領域 </a:t>
            </a:r>
          </a:p>
        </p:txBody>
      </p:sp>
      <p:grpSp>
        <p:nvGrpSpPr>
          <p:cNvPr id="15379" name="Group 30"/>
          <p:cNvGrpSpPr>
            <a:grpSpLocks/>
          </p:cNvGrpSpPr>
          <p:nvPr/>
        </p:nvGrpSpPr>
        <p:grpSpPr bwMode="auto">
          <a:xfrm>
            <a:off x="3248025" y="3913188"/>
            <a:ext cx="4924425" cy="796925"/>
            <a:chOff x="2304" y="2880"/>
            <a:chExt cx="3102" cy="774"/>
          </a:xfrm>
        </p:grpSpPr>
        <p:sp>
          <p:nvSpPr>
            <p:cNvPr id="33" name="AutoShape 31"/>
            <p:cNvSpPr>
              <a:spLocks noChangeArrowheads="1"/>
            </p:cNvSpPr>
            <p:nvPr/>
          </p:nvSpPr>
          <p:spPr bwMode="gray">
            <a:xfrm>
              <a:off x="2334" y="288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endParaRPr kumimoji="0" lang="zh-TW" altLang="en-US"/>
            </a:p>
          </p:txBody>
        </p:sp>
        <p:sp>
          <p:nvSpPr>
            <p:cNvPr id="15382" name="AutoShape 32"/>
            <p:cNvSpPr>
              <a:spLocks noChangeArrowheads="1"/>
            </p:cNvSpPr>
            <p:nvPr/>
          </p:nvSpPr>
          <p:spPr bwMode="gray"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/>
            </a:p>
          </p:txBody>
        </p:sp>
      </p:grpSp>
      <p:sp>
        <p:nvSpPr>
          <p:cNvPr id="15380" name="Text Box 33"/>
          <p:cNvSpPr txBox="1">
            <a:spLocks noChangeArrowheads="1"/>
          </p:cNvSpPr>
          <p:nvPr/>
        </p:nvSpPr>
        <p:spPr bwMode="gray">
          <a:xfrm>
            <a:off x="3897313" y="3984625"/>
            <a:ext cx="4103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1C1C1C"/>
              </a:buClr>
            </a:pPr>
            <a:r>
              <a:rPr kumimoji="0" lang="zh-TW" altLang="en-US" b="1" dirty="0">
                <a:latin typeface="標楷體" pitchFamily="65" charset="-120"/>
                <a:ea typeface="標楷體" pitchFamily="65" charset="-120"/>
              </a:rPr>
              <a:t>減少第三年段之部定必修科目，賦予各校辦理職涯體驗等課程，</a:t>
            </a:r>
            <a:r>
              <a:rPr kumimoji="0" lang="zh-TW" altLang="en-US" b="1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提升就業能力</a:t>
            </a:r>
            <a:r>
              <a:rPr kumimoji="0" lang="zh-TW" altLang="en-US" u="sng" dirty="0">
                <a:solidFill>
                  <a:srgbClr val="A5002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kumimoji="0" lang="en-US" altLang="zh-TW" u="sng" dirty="0">
              <a:solidFill>
                <a:srgbClr val="A5002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標題 1"/>
          <p:cNvSpPr txBox="1">
            <a:spLocks/>
          </p:cNvSpPr>
          <p:nvPr/>
        </p:nvSpPr>
        <p:spPr bwMode="black">
          <a:xfrm>
            <a:off x="1041424" y="11663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實用技能學程課程目標及內涵</a:t>
            </a:r>
            <a:r>
              <a:rPr kumimoji="0" lang="en-US" altLang="zh-TW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(1/4)</a:t>
            </a:r>
            <a:endParaRPr kumimoji="0" lang="zh-TW" altLang="en-U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701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8E538E-4073-47A0-96D4-743D669548D3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12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3203575" y="2276475"/>
            <a:ext cx="2808288" cy="3240088"/>
            <a:chOff x="1824" y="633"/>
            <a:chExt cx="2834" cy="2849"/>
          </a:xfrm>
        </p:grpSpPr>
        <p:sp>
          <p:nvSpPr>
            <p:cNvPr id="16393" name="Puzzle3"/>
            <p:cNvSpPr>
              <a:spLocks noEditPoints="1" noChangeArrowheads="1"/>
            </p:cNvSpPr>
            <p:nvPr/>
          </p:nvSpPr>
          <p:spPr bwMode="gray">
            <a:xfrm>
              <a:off x="3203" y="633"/>
              <a:ext cx="1115" cy="1515"/>
            </a:xfrm>
            <a:custGeom>
              <a:avLst/>
              <a:gdLst>
                <a:gd name="T0" fmla="*/ 536 w 21600"/>
                <a:gd name="T1" fmla="*/ 1109 h 21600"/>
                <a:gd name="T2" fmla="*/ 1061 w 21600"/>
                <a:gd name="T3" fmla="*/ 1479 h 21600"/>
                <a:gd name="T4" fmla="*/ 680 w 21600"/>
                <a:gd name="T5" fmla="*/ 968 h 21600"/>
                <a:gd name="T6" fmla="*/ 1061 w 21600"/>
                <a:gd name="T7" fmla="*/ 493 h 21600"/>
                <a:gd name="T8" fmla="*/ 542 w 21600"/>
                <a:gd name="T9" fmla="*/ 4 h 21600"/>
                <a:gd name="T10" fmla="*/ 36 w 21600"/>
                <a:gd name="T11" fmla="*/ 477 h 21600"/>
                <a:gd name="T12" fmla="*/ 416 w 21600"/>
                <a:gd name="T13" fmla="*/ 949 h 21600"/>
                <a:gd name="T14" fmla="*/ 36 w 21600"/>
                <a:gd name="T15" fmla="*/ 14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7 w 21600"/>
                <a:gd name="T25" fmla="*/ 7713 h 21600"/>
                <a:gd name="T26" fmla="*/ 19140 w 21600"/>
                <a:gd name="T27" fmla="*/ 2023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9955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94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 w 21600"/>
                <a:gd name="T1" fmla="*/ 855 h 21600"/>
                <a:gd name="T2" fmla="*/ 346 w 21600"/>
                <a:gd name="T3" fmla="*/ 1351 h 21600"/>
                <a:gd name="T4" fmla="*/ 856 w 21600"/>
                <a:gd name="T5" fmla="*/ 888 h 21600"/>
                <a:gd name="T6" fmla="*/ 1385 w 21600"/>
                <a:gd name="T7" fmla="*/ 1353 h 21600"/>
                <a:gd name="T8" fmla="*/ 1778 w 21600"/>
                <a:gd name="T9" fmla="*/ 963 h 21600"/>
                <a:gd name="T10" fmla="*/ 1390 w 21600"/>
                <a:gd name="T11" fmla="*/ 366 h 21600"/>
                <a:gd name="T12" fmla="*/ 889 w 21600"/>
                <a:gd name="T13" fmla="*/ 2 h 21600"/>
                <a:gd name="T14" fmla="*/ 346 w 21600"/>
                <a:gd name="T15" fmla="*/ 3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E374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395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20AE3E"/>
                </a:gs>
                <a:gs pos="100000">
                  <a:srgbClr val="8CD59C"/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1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72549"/>
                    <a:invGamma/>
                  </a:schemeClr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kumimoji="0" lang="zh-TW" altLang="en-US">
                <a:latin typeface="Arial" charset="0"/>
                <a:ea typeface="+mn-ea"/>
              </a:endParaRPr>
            </a:p>
          </p:txBody>
        </p:sp>
      </p:grp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5940425" y="4808538"/>
            <a:ext cx="2663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 b="1" dirty="0">
                <a:ea typeface="標楷體" pitchFamily="65" charset="-120"/>
              </a:rPr>
              <a:t>設置</a:t>
            </a:r>
            <a:r>
              <a:rPr kumimoji="0" lang="en-US" altLang="zh-TW" sz="2000" b="1" u="sng" dirty="0">
                <a:solidFill>
                  <a:srgbClr val="CC0000"/>
                </a:solidFill>
                <a:ea typeface="標楷體" pitchFamily="65" charset="-120"/>
              </a:rPr>
              <a:t>14</a:t>
            </a:r>
            <a:r>
              <a:rPr kumimoji="0" lang="zh-TW" altLang="en-US" sz="2000" b="1" u="sng" dirty="0">
                <a:solidFill>
                  <a:srgbClr val="CC0000"/>
                </a:solidFill>
                <a:ea typeface="標楷體" pitchFamily="65" charset="-120"/>
              </a:rPr>
              <a:t>群</a:t>
            </a:r>
            <a:r>
              <a:rPr kumimoji="0" lang="zh-TW" altLang="en-US" sz="2000" b="1" dirty="0">
                <a:ea typeface="標楷體" pitchFamily="65" charset="-120"/>
              </a:rPr>
              <a:t>（未設置外語群）</a:t>
            </a:r>
            <a:endParaRPr kumimoji="0" lang="en-US" altLang="zh-TW" sz="2000" b="1" dirty="0">
              <a:ea typeface="標楷體" pitchFamily="65" charset="-120"/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006475" y="1960563"/>
            <a:ext cx="2270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 b="1" dirty="0">
                <a:ea typeface="標楷體" pitchFamily="65" charset="-120"/>
              </a:rPr>
              <a:t>一般科目</a:t>
            </a:r>
            <a:r>
              <a:rPr kumimoji="0" lang="zh-TW" altLang="en-US" sz="2000" b="1" u="sng" dirty="0">
                <a:solidFill>
                  <a:srgbClr val="CC0000"/>
                </a:solidFill>
                <a:ea typeface="標楷體" pitchFamily="65" charset="-120"/>
              </a:rPr>
              <a:t>國語文、英語文、數學</a:t>
            </a:r>
            <a:r>
              <a:rPr kumimoji="0" lang="zh-TW" altLang="en-US" sz="2000" b="1" dirty="0">
                <a:ea typeface="標楷體" pitchFamily="65" charset="-120"/>
              </a:rPr>
              <a:t>課綱內涵生活化，力求生動淺易</a:t>
            </a:r>
            <a:endParaRPr kumimoji="0" lang="en-US" altLang="zh-TW" sz="2000" b="1" dirty="0">
              <a:ea typeface="標楷體" pitchFamily="65" charset="-120"/>
            </a:endParaRP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gray">
          <a:xfrm>
            <a:off x="1041424" y="4587875"/>
            <a:ext cx="22335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zh-TW" altLang="en-US" sz="2000" b="1" dirty="0">
                <a:ea typeface="標楷體" pitchFamily="65" charset="-120"/>
              </a:rPr>
              <a:t>輔導學生參加</a:t>
            </a:r>
            <a:r>
              <a:rPr kumimoji="0" lang="zh-TW" altLang="en-US" sz="2000" b="1" u="sng" dirty="0">
                <a:solidFill>
                  <a:srgbClr val="CC0000"/>
                </a:solidFill>
                <a:ea typeface="標楷體" pitchFamily="65" charset="-120"/>
              </a:rPr>
              <a:t>技能檢定</a:t>
            </a:r>
            <a:r>
              <a:rPr kumimoji="0" lang="zh-TW" altLang="en-US" sz="2000" b="1" dirty="0">
                <a:ea typeface="標楷體" pitchFamily="65" charset="-120"/>
              </a:rPr>
              <a:t>取得「技術士證照」</a:t>
            </a:r>
            <a:endParaRPr kumimoji="0" lang="en-US" altLang="zh-TW" sz="2000" b="1" dirty="0">
              <a:ea typeface="標楷體" pitchFamily="65" charset="-120"/>
            </a:endParaRP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5859463" y="1474788"/>
            <a:ext cx="2411412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zh-TW" altLang="en-US" sz="2000" b="1" dirty="0">
                <a:ea typeface="標楷體" pitchFamily="65" charset="-120"/>
              </a:rPr>
              <a:t>校訂科目</a:t>
            </a:r>
            <a:r>
              <a:rPr kumimoji="0" lang="zh-TW" altLang="en-US" sz="2000" b="1" u="sng" dirty="0">
                <a:solidFill>
                  <a:srgbClr val="CC0000"/>
                </a:solidFill>
                <a:ea typeface="標楷體" pitchFamily="65" charset="-120"/>
              </a:rPr>
              <a:t>規劃職涯體驗及專題實作</a:t>
            </a:r>
            <a:r>
              <a:rPr kumimoji="0" lang="zh-TW" altLang="en-US" sz="2000" b="1" dirty="0">
                <a:ea typeface="標楷體" pitchFamily="65" charset="-120"/>
              </a:rPr>
              <a:t>為必修科目，旨在增加就業能力，並利於與職場結合，落實就業導向之課程目標</a:t>
            </a:r>
            <a:endParaRPr kumimoji="0" lang="en-US" altLang="zh-TW" sz="2000" b="1" dirty="0">
              <a:ea typeface="標楷體" pitchFamily="65" charset="-120"/>
            </a:endParaRPr>
          </a:p>
        </p:txBody>
      </p:sp>
      <p:sp>
        <p:nvSpPr>
          <p:cNvPr id="13" name="標題 1"/>
          <p:cNvSpPr txBox="1">
            <a:spLocks/>
          </p:cNvSpPr>
          <p:nvPr/>
        </p:nvSpPr>
        <p:spPr bwMode="black">
          <a:xfrm>
            <a:off x="1041424" y="11663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實用技能學程課程目標及內涵</a:t>
            </a:r>
            <a:r>
              <a:rPr kumimoji="0" lang="en-US" altLang="zh-TW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(2/4)</a:t>
            </a:r>
            <a:endParaRPr kumimoji="0" lang="zh-TW" altLang="en-U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321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A54C75-5CE2-401E-87F1-CE3746A15207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13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1116013" y="5156200"/>
            <a:ext cx="428625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kumimoji="0" lang="en-US" altLang="zh-TW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單一年段強調專精技能的習得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kumimoji="0" lang="en-US" altLang="zh-TW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各年段逐級加深加廣（先專後廣）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kumimoji="0" lang="en-US" altLang="zh-TW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 sz="2000" b="1" kern="0" dirty="0">
                <a:solidFill>
                  <a:srgbClr val="3366CC"/>
                </a:solidFill>
                <a:latin typeface="標楷體" pitchFamily="65" charset="-120"/>
                <a:ea typeface="標楷體" pitchFamily="65" charset="-120"/>
              </a:rPr>
              <a:t>學生可分段升讀</a:t>
            </a:r>
          </a:p>
        </p:txBody>
      </p:sp>
      <p:grpSp>
        <p:nvGrpSpPr>
          <p:cNvPr id="17412" name="Group 107"/>
          <p:cNvGrpSpPr>
            <a:grpSpLocks noChangeAspect="1"/>
          </p:cNvGrpSpPr>
          <p:nvPr/>
        </p:nvGrpSpPr>
        <p:grpSpPr bwMode="auto">
          <a:xfrm>
            <a:off x="1115616" y="1340768"/>
            <a:ext cx="7381252" cy="3816895"/>
            <a:chOff x="2362" y="3763"/>
            <a:chExt cx="7847" cy="4147"/>
          </a:xfrm>
        </p:grpSpPr>
        <p:sp>
          <p:nvSpPr>
            <p:cNvPr id="17415" name="AutoShape 108"/>
            <p:cNvSpPr>
              <a:spLocks noChangeAspect="1" noChangeArrowheads="1"/>
            </p:cNvSpPr>
            <p:nvPr/>
          </p:nvSpPr>
          <p:spPr bwMode="auto">
            <a:xfrm>
              <a:off x="2362" y="3763"/>
              <a:ext cx="7847" cy="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  <a:ea typeface="標楷體" pitchFamily="65" charset="-120"/>
              </a:endParaRPr>
            </a:p>
          </p:txBody>
        </p:sp>
        <p:sp>
          <p:nvSpPr>
            <p:cNvPr id="17416" name="Rectangle 109"/>
            <p:cNvSpPr>
              <a:spLocks noChangeArrowheads="1"/>
            </p:cNvSpPr>
            <p:nvPr/>
          </p:nvSpPr>
          <p:spPr bwMode="auto">
            <a:xfrm>
              <a:off x="2519" y="6950"/>
              <a:ext cx="1874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</a:endParaRPr>
            </a:p>
          </p:txBody>
        </p:sp>
        <p:sp>
          <p:nvSpPr>
            <p:cNvPr id="17417" name="Rectangle 110"/>
            <p:cNvSpPr>
              <a:spLocks noChangeArrowheads="1"/>
            </p:cNvSpPr>
            <p:nvPr/>
          </p:nvSpPr>
          <p:spPr bwMode="auto">
            <a:xfrm>
              <a:off x="4397" y="5830"/>
              <a:ext cx="1876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</a:endParaRPr>
            </a:p>
          </p:txBody>
        </p:sp>
        <p:sp>
          <p:nvSpPr>
            <p:cNvPr id="17418" name="Rectangle 111"/>
            <p:cNvSpPr>
              <a:spLocks noChangeArrowheads="1"/>
            </p:cNvSpPr>
            <p:nvPr/>
          </p:nvSpPr>
          <p:spPr bwMode="auto">
            <a:xfrm>
              <a:off x="6432" y="4710"/>
              <a:ext cx="1877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 b="1">
                <a:latin typeface="Arial Narrow" pitchFamily="34" charset="0"/>
              </a:endParaRPr>
            </a:p>
          </p:txBody>
        </p:sp>
        <p:cxnSp>
          <p:nvCxnSpPr>
            <p:cNvPr id="17419" name="AutoShape 112"/>
            <p:cNvCxnSpPr>
              <a:cxnSpLocks noChangeShapeType="1"/>
              <a:stCxn id="17416" idx="0"/>
              <a:endCxn id="17417" idx="1"/>
            </p:cNvCxnSpPr>
            <p:nvPr/>
          </p:nvCxnSpPr>
          <p:spPr bwMode="auto">
            <a:xfrm rot="-5400000">
              <a:off x="3567" y="6120"/>
              <a:ext cx="720" cy="94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0" name="AutoShape 113"/>
            <p:cNvCxnSpPr>
              <a:cxnSpLocks noChangeShapeType="1"/>
              <a:stCxn id="17417" idx="0"/>
              <a:endCxn id="17418" idx="1"/>
            </p:cNvCxnSpPr>
            <p:nvPr/>
          </p:nvCxnSpPr>
          <p:spPr bwMode="auto">
            <a:xfrm rot="-5400000">
              <a:off x="5524" y="4921"/>
              <a:ext cx="720" cy="109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1" name="AutoShape 114"/>
            <p:cNvCxnSpPr>
              <a:cxnSpLocks noChangeShapeType="1"/>
            </p:cNvCxnSpPr>
            <p:nvPr/>
          </p:nvCxnSpPr>
          <p:spPr bwMode="auto">
            <a:xfrm flipV="1">
              <a:off x="7058" y="4230"/>
              <a:ext cx="624" cy="48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422" name="AutoShape 115"/>
            <p:cNvCxnSpPr>
              <a:cxnSpLocks noChangeShapeType="1"/>
              <a:stCxn id="17416" idx="3"/>
            </p:cNvCxnSpPr>
            <p:nvPr/>
          </p:nvCxnSpPr>
          <p:spPr bwMode="auto">
            <a:xfrm flipV="1">
              <a:off x="4393" y="7347"/>
              <a:ext cx="317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23" name="Line 116"/>
            <p:cNvSpPr>
              <a:spLocks noChangeShapeType="1"/>
            </p:cNvSpPr>
            <p:nvPr/>
          </p:nvSpPr>
          <p:spPr bwMode="auto">
            <a:xfrm>
              <a:off x="4710" y="7110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4" name="Line 117"/>
            <p:cNvSpPr>
              <a:spLocks noChangeShapeType="1"/>
            </p:cNvSpPr>
            <p:nvPr/>
          </p:nvSpPr>
          <p:spPr bwMode="auto">
            <a:xfrm>
              <a:off x="4710" y="7110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5" name="Line 118"/>
            <p:cNvSpPr>
              <a:spLocks noChangeShapeType="1"/>
            </p:cNvSpPr>
            <p:nvPr/>
          </p:nvSpPr>
          <p:spPr bwMode="auto">
            <a:xfrm>
              <a:off x="4710" y="7590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17426" name="AutoShape 119"/>
            <p:cNvCxnSpPr>
              <a:cxnSpLocks noChangeShapeType="1"/>
            </p:cNvCxnSpPr>
            <p:nvPr/>
          </p:nvCxnSpPr>
          <p:spPr bwMode="auto">
            <a:xfrm flipV="1">
              <a:off x="6272" y="6226"/>
              <a:ext cx="317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27" name="Line 120"/>
            <p:cNvSpPr>
              <a:spLocks noChangeShapeType="1"/>
            </p:cNvSpPr>
            <p:nvPr/>
          </p:nvSpPr>
          <p:spPr bwMode="auto">
            <a:xfrm>
              <a:off x="6588" y="5989"/>
              <a:ext cx="0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8" name="Line 121"/>
            <p:cNvSpPr>
              <a:spLocks noChangeShapeType="1"/>
            </p:cNvSpPr>
            <p:nvPr/>
          </p:nvSpPr>
          <p:spPr bwMode="auto">
            <a:xfrm>
              <a:off x="6588" y="5989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9" name="Line 122"/>
            <p:cNvSpPr>
              <a:spLocks noChangeShapeType="1"/>
            </p:cNvSpPr>
            <p:nvPr/>
          </p:nvSpPr>
          <p:spPr bwMode="auto">
            <a:xfrm>
              <a:off x="6588" y="6469"/>
              <a:ext cx="3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0" name="Text Box 123"/>
            <p:cNvSpPr txBox="1">
              <a:spLocks noChangeArrowheads="1"/>
            </p:cNvSpPr>
            <p:nvPr/>
          </p:nvSpPr>
          <p:spPr bwMode="auto">
            <a:xfrm>
              <a:off x="4397" y="5830"/>
              <a:ext cx="1878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第二年段</a:t>
              </a:r>
            </a:p>
            <a:p>
              <a:pPr algn="ctr"/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飲料調製技術</a:t>
              </a:r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)</a:t>
              </a:r>
            </a:p>
          </p:txBody>
        </p:sp>
        <p:sp>
          <p:nvSpPr>
            <p:cNvPr id="17431" name="Text Box 124"/>
            <p:cNvSpPr txBox="1">
              <a:spLocks noChangeArrowheads="1"/>
            </p:cNvSpPr>
            <p:nvPr/>
          </p:nvSpPr>
          <p:spPr bwMode="auto">
            <a:xfrm>
              <a:off x="2519" y="6950"/>
              <a:ext cx="1879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第一年段</a:t>
              </a:r>
            </a:p>
            <a:p>
              <a:pPr algn="ctr"/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餐飲服務技術</a:t>
              </a:r>
              <a:r>
                <a:rPr lang="zh-TW" altLang="en-US" sz="1600" b="1" dirty="0"/>
                <a:t> </a:t>
              </a:r>
              <a:r>
                <a:rPr lang="en-US" altLang="zh-TW" sz="1600" b="1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7432" name="Text Box 125"/>
            <p:cNvSpPr txBox="1">
              <a:spLocks noChangeArrowheads="1"/>
            </p:cNvSpPr>
            <p:nvPr/>
          </p:nvSpPr>
          <p:spPr bwMode="auto">
            <a:xfrm>
              <a:off x="6432" y="4710"/>
              <a:ext cx="2060" cy="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第三年段</a:t>
              </a:r>
            </a:p>
            <a:p>
              <a:pPr algn="ctr"/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(</a:t>
              </a:r>
              <a:r>
                <a:rPr lang="zh-TW" altLang="en-US" sz="1600" b="1" dirty="0">
                  <a:latin typeface="標楷體" pitchFamily="65" charset="-120"/>
                  <a:ea typeface="標楷體" pitchFamily="65" charset="-120"/>
                </a:rPr>
                <a:t>中西式餐飲技術</a:t>
              </a:r>
              <a:r>
                <a:rPr lang="en-US" altLang="zh-TW" sz="1600" b="1" dirty="0">
                  <a:latin typeface="標楷體" pitchFamily="65" charset="-120"/>
                  <a:ea typeface="標楷體" pitchFamily="65" charset="-120"/>
                </a:rPr>
                <a:t>) </a:t>
              </a:r>
            </a:p>
          </p:txBody>
        </p:sp>
        <p:sp>
          <p:nvSpPr>
            <p:cNvPr id="17433" name="Text Box 126"/>
            <p:cNvSpPr txBox="1">
              <a:spLocks noChangeArrowheads="1"/>
            </p:cNvSpPr>
            <p:nvPr/>
          </p:nvSpPr>
          <p:spPr bwMode="auto">
            <a:xfrm>
              <a:off x="7694" y="4010"/>
              <a:ext cx="1157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高中畢業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cxnSp>
          <p:nvCxnSpPr>
            <p:cNvPr id="17434" name="AutoShape 127"/>
            <p:cNvCxnSpPr>
              <a:cxnSpLocks noChangeShapeType="1"/>
            </p:cNvCxnSpPr>
            <p:nvPr/>
          </p:nvCxnSpPr>
          <p:spPr bwMode="auto">
            <a:xfrm flipV="1">
              <a:off x="8780" y="4230"/>
              <a:ext cx="316" cy="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7435" name="Line 128"/>
            <p:cNvSpPr>
              <a:spLocks noChangeShapeType="1"/>
            </p:cNvSpPr>
            <p:nvPr/>
          </p:nvSpPr>
          <p:spPr bwMode="auto">
            <a:xfrm>
              <a:off x="9085" y="3995"/>
              <a:ext cx="1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6" name="Line 129"/>
            <p:cNvSpPr>
              <a:spLocks noChangeShapeType="1"/>
            </p:cNvSpPr>
            <p:nvPr/>
          </p:nvSpPr>
          <p:spPr bwMode="auto">
            <a:xfrm>
              <a:off x="9085" y="3995"/>
              <a:ext cx="3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7" name="Line 130"/>
            <p:cNvSpPr>
              <a:spLocks noChangeShapeType="1"/>
            </p:cNvSpPr>
            <p:nvPr/>
          </p:nvSpPr>
          <p:spPr bwMode="auto">
            <a:xfrm>
              <a:off x="9085" y="4475"/>
              <a:ext cx="3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38" name="Text Box 131"/>
            <p:cNvSpPr txBox="1">
              <a:spLocks noChangeArrowheads="1"/>
            </p:cNvSpPr>
            <p:nvPr/>
          </p:nvSpPr>
          <p:spPr bwMode="auto">
            <a:xfrm>
              <a:off x="4978" y="6932"/>
              <a:ext cx="106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就業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39" name="Text Box 132"/>
            <p:cNvSpPr txBox="1">
              <a:spLocks noChangeArrowheads="1"/>
            </p:cNvSpPr>
            <p:nvPr/>
          </p:nvSpPr>
          <p:spPr bwMode="auto">
            <a:xfrm>
              <a:off x="4978" y="7372"/>
              <a:ext cx="106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技能檢定</a:t>
              </a:r>
              <a:endParaRPr lang="zh-TW" altLang="en-US" sz="1400" b="1">
                <a:ea typeface="標楷體" pitchFamily="65" charset="-120"/>
              </a:endParaRPr>
            </a:p>
          </p:txBody>
        </p:sp>
        <p:sp>
          <p:nvSpPr>
            <p:cNvPr id="17440" name="Text Box 133"/>
            <p:cNvSpPr txBox="1">
              <a:spLocks noChangeArrowheads="1"/>
            </p:cNvSpPr>
            <p:nvPr/>
          </p:nvSpPr>
          <p:spPr bwMode="auto">
            <a:xfrm>
              <a:off x="3515" y="5781"/>
              <a:ext cx="721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升讀</a:t>
              </a:r>
              <a:endParaRPr lang="zh-TW" altLang="en-US" sz="1400" b="1">
                <a:ea typeface="標楷體" pitchFamily="65" charset="-120"/>
              </a:endParaRPr>
            </a:p>
          </p:txBody>
        </p:sp>
        <p:sp>
          <p:nvSpPr>
            <p:cNvPr id="17441" name="Text Box 134"/>
            <p:cNvSpPr txBox="1">
              <a:spLocks noChangeArrowheads="1"/>
            </p:cNvSpPr>
            <p:nvPr/>
          </p:nvSpPr>
          <p:spPr bwMode="auto">
            <a:xfrm>
              <a:off x="5464" y="4681"/>
              <a:ext cx="721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升讀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42" name="Text Box 135"/>
            <p:cNvSpPr txBox="1">
              <a:spLocks noChangeArrowheads="1"/>
            </p:cNvSpPr>
            <p:nvPr/>
          </p:nvSpPr>
          <p:spPr bwMode="auto">
            <a:xfrm>
              <a:off x="6843" y="5868"/>
              <a:ext cx="85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就業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43" name="Text Box 136"/>
            <p:cNvSpPr txBox="1">
              <a:spLocks noChangeArrowheads="1"/>
            </p:cNvSpPr>
            <p:nvPr/>
          </p:nvSpPr>
          <p:spPr bwMode="auto">
            <a:xfrm>
              <a:off x="6857" y="6286"/>
              <a:ext cx="1063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技能檢定</a:t>
              </a:r>
              <a:endParaRPr lang="zh-TW" altLang="en-US" sz="1400" b="1">
                <a:ea typeface="標楷體" pitchFamily="65" charset="-120"/>
              </a:endParaRPr>
            </a:p>
          </p:txBody>
        </p:sp>
        <p:sp>
          <p:nvSpPr>
            <p:cNvPr id="17444" name="Text Box 137"/>
            <p:cNvSpPr txBox="1">
              <a:spLocks noChangeArrowheads="1"/>
            </p:cNvSpPr>
            <p:nvPr/>
          </p:nvSpPr>
          <p:spPr bwMode="auto">
            <a:xfrm>
              <a:off x="9325" y="4234"/>
              <a:ext cx="720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升學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  <p:sp>
          <p:nvSpPr>
            <p:cNvPr id="17445" name="Text Box 138"/>
            <p:cNvSpPr txBox="1">
              <a:spLocks noChangeArrowheads="1"/>
            </p:cNvSpPr>
            <p:nvPr/>
          </p:nvSpPr>
          <p:spPr bwMode="auto">
            <a:xfrm>
              <a:off x="9324" y="3847"/>
              <a:ext cx="721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就業</a:t>
              </a:r>
              <a:endParaRPr lang="zh-TW" altLang="en-US" sz="1400" b="1" dirty="0">
                <a:ea typeface="標楷體" pitchFamily="65" charset="-120"/>
              </a:endParaRPr>
            </a:p>
          </p:txBody>
        </p:sp>
      </p:grpSp>
      <p:sp>
        <p:nvSpPr>
          <p:cNvPr id="17413" name="AutoShape 36"/>
          <p:cNvSpPr>
            <a:spLocks noChangeArrowheads="1"/>
          </p:cNvSpPr>
          <p:nvPr/>
        </p:nvSpPr>
        <p:spPr bwMode="auto">
          <a:xfrm>
            <a:off x="1027113" y="982662"/>
            <a:ext cx="4464050" cy="503238"/>
          </a:xfrm>
          <a:prstGeom prst="roundRect">
            <a:avLst>
              <a:gd name="adj" fmla="val 16667"/>
            </a:avLst>
          </a:prstGeom>
          <a:noFill/>
          <a:ln w="19050" cap="rnd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2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年段式課程意涵</a:t>
            </a:r>
            <a:r>
              <a:rPr kumimoji="0" lang="en-US" altLang="zh-TW" sz="22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22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以餐飲技術科為例</a:t>
            </a:r>
          </a:p>
        </p:txBody>
      </p:sp>
      <p:sp>
        <p:nvSpPr>
          <p:cNvPr id="38" name="標題 1"/>
          <p:cNvSpPr txBox="1">
            <a:spLocks/>
          </p:cNvSpPr>
          <p:nvPr/>
        </p:nvSpPr>
        <p:spPr bwMode="black">
          <a:xfrm>
            <a:off x="1041424" y="11663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實用技能學程課程目標及內涵</a:t>
            </a:r>
            <a:r>
              <a:rPr kumimoji="0" lang="en-US" altLang="zh-TW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(3/4)</a:t>
            </a:r>
            <a:endParaRPr kumimoji="0" lang="zh-TW" altLang="en-U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527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8CF3FB-4169-4A5F-868D-3B71FB097629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14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8435" name="AutoShape 27"/>
          <p:cNvSpPr>
            <a:spLocks noChangeArrowheads="1"/>
          </p:cNvSpPr>
          <p:nvPr/>
        </p:nvSpPr>
        <p:spPr bwMode="auto">
          <a:xfrm>
            <a:off x="1039972" y="1225550"/>
            <a:ext cx="2592387" cy="503238"/>
          </a:xfrm>
          <a:prstGeom prst="roundRect">
            <a:avLst>
              <a:gd name="adj" fmla="val 16667"/>
            </a:avLst>
          </a:prstGeom>
          <a:noFill/>
          <a:ln w="19050" cap="rnd">
            <a:solidFill>
              <a:schemeClr val="accent3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r>
              <a:rPr kumimoji="0" lang="zh-TW" altLang="en-US" sz="22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就業導向課程意涵</a:t>
            </a: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invGray">
          <a:xfrm rot="39573186">
            <a:off x="4768056" y="26868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invGray">
          <a:xfrm rot="3465783">
            <a:off x="4768057" y="48506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invGray">
          <a:xfrm rot="35969022">
            <a:off x="3548856" y="27630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invGray">
          <a:xfrm rot="7535209">
            <a:off x="3510756" y="48172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invGray">
          <a:xfrm>
            <a:off x="5346700" y="38147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invGray">
          <a:xfrm rot="-10800000">
            <a:off x="2936875" y="38084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zh-TW" altLang="en-US"/>
          </a:p>
        </p:txBody>
      </p:sp>
      <p:sp>
        <p:nvSpPr>
          <p:cNvPr id="18443" name="Oval 8"/>
          <p:cNvSpPr>
            <a:spLocks noChangeArrowheads="1"/>
          </p:cNvSpPr>
          <p:nvPr/>
        </p:nvSpPr>
        <p:spPr bwMode="gray">
          <a:xfrm>
            <a:off x="2682875" y="2046288"/>
            <a:ext cx="3743325" cy="3744912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kumimoji="0" lang="zh-TW" altLang="en-US">
              <a:ea typeface="標楷體" pitchFamily="65" charset="-120"/>
            </a:endParaRPr>
          </a:p>
        </p:txBody>
      </p:sp>
      <p:grpSp>
        <p:nvGrpSpPr>
          <p:cNvPr id="18444" name="Group 9"/>
          <p:cNvGrpSpPr>
            <a:grpSpLocks/>
          </p:cNvGrpSpPr>
          <p:nvPr/>
        </p:nvGrpSpPr>
        <p:grpSpPr bwMode="auto">
          <a:xfrm>
            <a:off x="3419475" y="2924175"/>
            <a:ext cx="2160588" cy="2160588"/>
            <a:chOff x="2238" y="1769"/>
            <a:chExt cx="1361" cy="1361"/>
          </a:xfrm>
        </p:grpSpPr>
        <p:sp>
          <p:nvSpPr>
            <p:cNvPr id="18451" name="Oval 10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93D4E9"/>
                </a:gs>
                <a:gs pos="50000">
                  <a:srgbClr val="0099CC"/>
                </a:gs>
                <a:gs pos="100000">
                  <a:srgbClr val="93D4E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kumimoji="0" lang="zh-TW" altLang="en-US">
                <a:ea typeface="標楷體" pitchFamily="65" charset="-120"/>
              </a:endParaRPr>
            </a:p>
          </p:txBody>
        </p:sp>
        <p:sp>
          <p:nvSpPr>
            <p:cNvPr id="18452" name="Oval 11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536E"/>
                </a:gs>
                <a:gs pos="50000">
                  <a:srgbClr val="0099CC"/>
                </a:gs>
                <a:gs pos="100000">
                  <a:srgbClr val="00536E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ea typeface="標楷體" pitchFamily="65" charset="-120"/>
              </a:endParaRPr>
            </a:p>
          </p:txBody>
        </p:sp>
        <p:sp>
          <p:nvSpPr>
            <p:cNvPr id="18453" name="Oval 12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6182"/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ea typeface="標楷體" pitchFamily="65" charset="-120"/>
              </a:endParaRPr>
            </a:p>
          </p:txBody>
        </p:sp>
        <p:sp>
          <p:nvSpPr>
            <p:cNvPr id="18454" name="Oval 13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kumimoji="0" lang="zh-TW" altLang="en-US">
                <a:ea typeface="標楷體" pitchFamily="65" charset="-120"/>
              </a:endParaRPr>
            </a:p>
          </p:txBody>
        </p:sp>
        <p:grpSp>
          <p:nvGrpSpPr>
            <p:cNvPr id="18455" name="Group 14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18457" name="Oval 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ea typeface="標楷體" pitchFamily="65" charset="-120"/>
                </a:endParaRPr>
              </a:p>
            </p:txBody>
          </p:sp>
          <p:sp>
            <p:nvSpPr>
              <p:cNvPr id="18458" name="Oval 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ea typeface="標楷體" pitchFamily="65" charset="-120"/>
                </a:endParaRPr>
              </a:p>
            </p:txBody>
          </p:sp>
          <p:sp>
            <p:nvSpPr>
              <p:cNvPr id="18459" name="Oval 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ea typeface="標楷體" pitchFamily="65" charset="-120"/>
                </a:endParaRPr>
              </a:p>
            </p:txBody>
          </p:sp>
          <p:sp>
            <p:nvSpPr>
              <p:cNvPr id="18460" name="Oval 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kumimoji="0" lang="zh-TW" altLang="en-US">
                  <a:ea typeface="標楷體" pitchFamily="65" charset="-120"/>
                </a:endParaRPr>
              </a:p>
            </p:txBody>
          </p:sp>
        </p:grpSp>
        <p:sp>
          <p:nvSpPr>
            <p:cNvPr id="18456" name="Text Box 19"/>
            <p:cNvSpPr txBox="1">
              <a:spLocks noChangeArrowheads="1"/>
            </p:cNvSpPr>
            <p:nvPr/>
          </p:nvSpPr>
          <p:spPr bwMode="gray">
            <a:xfrm>
              <a:off x="2343" y="2242"/>
              <a:ext cx="11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kumimoji="0" lang="zh-TW" altLang="en-US" sz="2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實用技能學程</a:t>
              </a:r>
            </a:p>
            <a:p>
              <a:pPr algn="ctr" eaLnBrk="0" hangingPunct="0"/>
              <a:r>
                <a:rPr kumimoji="0" lang="zh-TW" altLang="en-US" sz="22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課程</a:t>
              </a:r>
            </a:p>
          </p:txBody>
        </p:sp>
      </p:grpSp>
      <p:sp>
        <p:nvSpPr>
          <p:cNvPr id="18445" name="AutoShape 20"/>
          <p:cNvSpPr>
            <a:spLocks noChangeArrowheads="1"/>
          </p:cNvSpPr>
          <p:nvPr/>
        </p:nvSpPr>
        <p:spPr bwMode="gray">
          <a:xfrm>
            <a:off x="179388" y="3733800"/>
            <a:ext cx="2716212" cy="4572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>
                <a:solidFill>
                  <a:srgbClr val="000066"/>
                </a:solidFill>
                <a:ea typeface="標楷體" pitchFamily="65" charset="-120"/>
              </a:rPr>
              <a:t>學習內涵強調實務操作</a:t>
            </a:r>
            <a:endParaRPr kumimoji="0" lang="en-US" altLang="zh-TW" sz="20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8446" name="AutoShape 21"/>
          <p:cNvSpPr>
            <a:spLocks noChangeArrowheads="1"/>
          </p:cNvSpPr>
          <p:nvPr/>
        </p:nvSpPr>
        <p:spPr bwMode="gray">
          <a:xfrm>
            <a:off x="900113" y="2133600"/>
            <a:ext cx="2681287" cy="503238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 dirty="0">
                <a:solidFill>
                  <a:srgbClr val="000066"/>
                </a:solidFill>
                <a:ea typeface="標楷體" pitchFamily="65" charset="-120"/>
              </a:rPr>
              <a:t>訓練重點融入技能檢定</a:t>
            </a:r>
            <a:endParaRPr kumimoji="0" lang="en-US" altLang="zh-TW" sz="2000" dirty="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8447" name="AutoShape 22"/>
          <p:cNvSpPr>
            <a:spLocks noChangeArrowheads="1"/>
          </p:cNvSpPr>
          <p:nvPr/>
        </p:nvSpPr>
        <p:spPr bwMode="gray">
          <a:xfrm>
            <a:off x="827088" y="5181600"/>
            <a:ext cx="2754312" cy="4572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>
                <a:solidFill>
                  <a:srgbClr val="000066"/>
                </a:solidFill>
                <a:ea typeface="標楷體" pitchFamily="65" charset="-120"/>
              </a:rPr>
              <a:t>技能目標對應開設科目</a:t>
            </a:r>
            <a:endParaRPr kumimoji="0" lang="en-US" altLang="zh-TW" sz="20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8448" name="AutoShape 23"/>
          <p:cNvSpPr>
            <a:spLocks noChangeArrowheads="1"/>
          </p:cNvSpPr>
          <p:nvPr/>
        </p:nvSpPr>
        <p:spPr bwMode="gray">
          <a:xfrm>
            <a:off x="6178550" y="3716338"/>
            <a:ext cx="2895600" cy="47466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>
                <a:solidFill>
                  <a:srgbClr val="000066"/>
                </a:solidFill>
                <a:ea typeface="標楷體" pitchFamily="65" charset="-120"/>
              </a:rPr>
              <a:t>技能項目配合社區產業</a:t>
            </a:r>
            <a:endParaRPr kumimoji="0" lang="en-US" altLang="zh-TW" sz="20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8449" name="AutoShape 24"/>
          <p:cNvSpPr>
            <a:spLocks noChangeArrowheads="1"/>
          </p:cNvSpPr>
          <p:nvPr/>
        </p:nvSpPr>
        <p:spPr bwMode="gray">
          <a:xfrm>
            <a:off x="5486400" y="2133600"/>
            <a:ext cx="2830513" cy="4572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>
                <a:solidFill>
                  <a:srgbClr val="000066"/>
                </a:solidFill>
                <a:ea typeface="標楷體" pitchFamily="65" charset="-120"/>
              </a:rPr>
              <a:t>技能水準符應職場需求</a:t>
            </a:r>
            <a:endParaRPr kumimoji="0" lang="en-US" altLang="zh-TW" sz="200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18450" name="AutoShape 25"/>
          <p:cNvSpPr>
            <a:spLocks noChangeArrowheads="1"/>
          </p:cNvSpPr>
          <p:nvPr/>
        </p:nvSpPr>
        <p:spPr bwMode="gray">
          <a:xfrm>
            <a:off x="5486400" y="5229225"/>
            <a:ext cx="2973388" cy="4095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kumimoji="0" lang="zh-TW" altLang="en-US" sz="2000" dirty="0">
                <a:solidFill>
                  <a:srgbClr val="000066"/>
                </a:solidFill>
                <a:ea typeface="標楷體" pitchFamily="65" charset="-120"/>
              </a:rPr>
              <a:t>技能內容符合學校課程</a:t>
            </a:r>
            <a:endParaRPr kumimoji="0" lang="en-US" altLang="zh-TW" sz="2000" dirty="0">
              <a:solidFill>
                <a:srgbClr val="000066"/>
              </a:solidFill>
              <a:ea typeface="標楷體" pitchFamily="65" charset="-120"/>
            </a:endParaRPr>
          </a:p>
        </p:txBody>
      </p:sp>
      <p:sp>
        <p:nvSpPr>
          <p:cNvPr id="29" name="標題 1"/>
          <p:cNvSpPr txBox="1">
            <a:spLocks/>
          </p:cNvSpPr>
          <p:nvPr/>
        </p:nvSpPr>
        <p:spPr bwMode="black">
          <a:xfrm>
            <a:off x="1041424" y="116632"/>
            <a:ext cx="8102576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實用技能學程課程目標及內涵</a:t>
            </a:r>
            <a:r>
              <a:rPr kumimoji="0" lang="en-US" altLang="zh-TW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(4/4)</a:t>
            </a:r>
            <a:endParaRPr kumimoji="0" lang="zh-TW" altLang="en-U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429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black">
          <a:xfrm>
            <a:off x="913234" y="344841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kumimoji="0" lang="zh-TW" altLang="en-US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實用技能學程課程目標及內涵</a:t>
            </a:r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gray">
          <a:xfrm rot="5400000">
            <a:off x="1049698" y="2918853"/>
            <a:ext cx="3660225" cy="3528391"/>
          </a:xfrm>
          <a:prstGeom prst="roundRect">
            <a:avLst>
              <a:gd name="adj" fmla="val 19894"/>
            </a:avLst>
          </a:prstGeom>
          <a:gradFill rotWithShape="0">
            <a:gsLst>
              <a:gs pos="0">
                <a:srgbClr val="FF9900"/>
              </a:gs>
              <a:gs pos="47000">
                <a:srgbClr val="FFFFFF"/>
              </a:gs>
              <a:gs pos="100000">
                <a:srgbClr val="FF9900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gray">
          <a:xfrm>
            <a:off x="1259632" y="3068960"/>
            <a:ext cx="316835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9388" indent="-1793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每週授課節數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35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節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每學期應修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30-32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學分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課程包括部定ㄧ般科目、部定必修專業及實習科目、校訂必修及選修科目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合計應修習學分數為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180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192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學分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不含團體活動時間及彈性學習時間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pSp>
        <p:nvGrpSpPr>
          <p:cNvPr id="19462" name="Group 15"/>
          <p:cNvGrpSpPr>
            <a:grpSpLocks/>
          </p:cNvGrpSpPr>
          <p:nvPr/>
        </p:nvGrpSpPr>
        <p:grpSpPr bwMode="auto">
          <a:xfrm>
            <a:off x="1753120" y="1572417"/>
            <a:ext cx="2382838" cy="538162"/>
            <a:chOff x="2251" y="1126"/>
            <a:chExt cx="1501" cy="339"/>
          </a:xfrm>
        </p:grpSpPr>
        <p:sp>
          <p:nvSpPr>
            <p:cNvPr id="19472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45454"/>
                </a:gs>
                <a:gs pos="50000">
                  <a:srgbClr val="EAEAEA"/>
                </a:gs>
                <a:gs pos="100000">
                  <a:srgbClr val="545454"/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/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9463" name="Rectangle 18"/>
          <p:cNvSpPr>
            <a:spLocks noChangeArrowheads="1"/>
          </p:cNvSpPr>
          <p:nvPr/>
        </p:nvSpPr>
        <p:spPr bwMode="gray">
          <a:xfrm>
            <a:off x="2042045" y="1557338"/>
            <a:ext cx="16208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日間上課</a:t>
            </a:r>
            <a:endParaRPr kumimoji="0"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9464" name="Group 19"/>
          <p:cNvGrpSpPr>
            <a:grpSpLocks/>
          </p:cNvGrpSpPr>
          <p:nvPr/>
        </p:nvGrpSpPr>
        <p:grpSpPr bwMode="auto">
          <a:xfrm>
            <a:off x="5449613" y="1538287"/>
            <a:ext cx="2384425" cy="538162"/>
            <a:chOff x="3969" y="1126"/>
            <a:chExt cx="1502" cy="339"/>
          </a:xfrm>
        </p:grpSpPr>
        <p:sp>
          <p:nvSpPr>
            <p:cNvPr id="19470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45454"/>
                </a:gs>
                <a:gs pos="50000">
                  <a:srgbClr val="EAEAEA"/>
                </a:gs>
                <a:gs pos="100000">
                  <a:srgbClr val="545454"/>
                </a:gs>
              </a:gsLst>
              <a:lin ang="5400000" scaled="1"/>
            </a:gradFill>
            <a:ln>
              <a:noFill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66CC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en-US" sz="1800"/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kumimoji="0" lang="zh-TW" altLang="en-US"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19465" name="Rectangle 22"/>
          <p:cNvSpPr>
            <a:spLocks noChangeArrowheads="1"/>
          </p:cNvSpPr>
          <p:nvPr/>
        </p:nvSpPr>
        <p:spPr bwMode="gray">
          <a:xfrm>
            <a:off x="5831408" y="1546224"/>
            <a:ext cx="16208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夜間上課</a:t>
            </a:r>
            <a:endParaRPr kumimoji="0"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gray">
          <a:xfrm flipV="1">
            <a:off x="1810270" y="2109788"/>
            <a:ext cx="2051050" cy="7445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gray">
          <a:xfrm flipV="1">
            <a:off x="5612333" y="2060846"/>
            <a:ext cx="1981200" cy="78415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gray">
          <a:xfrm rot="5400000">
            <a:off x="4906370" y="2878607"/>
            <a:ext cx="3660224" cy="3608884"/>
          </a:xfrm>
          <a:prstGeom prst="roundRect">
            <a:avLst>
              <a:gd name="adj" fmla="val 19894"/>
            </a:avLst>
          </a:prstGeom>
          <a:gradFill>
            <a:gsLst>
              <a:gs pos="0">
                <a:schemeClr val="folHlink">
                  <a:alpha val="89999"/>
                </a:schemeClr>
              </a:gs>
              <a:gs pos="5000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>
                  <a:alpha val="89999"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zh-TW" altLang="en-US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gray">
          <a:xfrm>
            <a:off x="5076056" y="2975461"/>
            <a:ext cx="332206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每週授課節數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25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節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每學期應修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23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學分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課程包括部定ㄧ般科目、部定必修專業及實習科目、校訂必修及選修科目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合計應修習學分數為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138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學分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不含團體活動時間</a:t>
            </a:r>
            <a:r>
              <a:rPr kumimoji="0" lang="en-US" altLang="zh-TW" sz="2000" b="1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kumimoji="0" lang="zh-TW" altLang="en-US" sz="2000" b="1" dirty="0">
                <a:latin typeface="標楷體" pitchFamily="65" charset="-120"/>
                <a:ea typeface="標楷體" pitchFamily="65" charset="-120"/>
              </a:rPr>
              <a:t>加強學生在學期間職場經驗與技能證照檢定，並得依學分採計相關要點採計學分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338-3D24-4E8A-A1DD-1CB1657A0948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18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4235450" cy="64770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課程架構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日間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8694FF4B-8B16-4DB6-932A-C07CFCBEE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740058"/>
              </p:ext>
            </p:extLst>
          </p:nvPr>
        </p:nvGraphicFramePr>
        <p:xfrm>
          <a:off x="1043608" y="1538298"/>
          <a:ext cx="7643368" cy="420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276829635"/>
                    </a:ext>
                  </a:extLst>
                </a:gridCol>
                <a:gridCol w="1356740">
                  <a:extLst>
                    <a:ext uri="{9D8B030D-6E8A-4147-A177-3AD203B41FA5}">
                      <a16:colId xmlns:a16="http://schemas.microsoft.com/office/drawing/2014/main" val="669753012"/>
                    </a:ext>
                  </a:extLst>
                </a:gridCol>
                <a:gridCol w="1423468">
                  <a:extLst>
                    <a:ext uri="{9D8B030D-6E8A-4147-A177-3AD203B41FA5}">
                      <a16:colId xmlns:a16="http://schemas.microsoft.com/office/drawing/2014/main" val="3247038931"/>
                    </a:ext>
                  </a:extLst>
                </a:gridCol>
                <a:gridCol w="1423468">
                  <a:extLst>
                    <a:ext uri="{9D8B030D-6E8A-4147-A177-3AD203B41FA5}">
                      <a16:colId xmlns:a16="http://schemas.microsoft.com/office/drawing/2014/main" val="644427072"/>
                    </a:ext>
                  </a:extLst>
                </a:gridCol>
                <a:gridCol w="1423468">
                  <a:extLst>
                    <a:ext uri="{9D8B030D-6E8A-4147-A177-3AD203B41FA5}">
                      <a16:colId xmlns:a16="http://schemas.microsoft.com/office/drawing/2014/main" val="3319013790"/>
                    </a:ext>
                  </a:extLst>
                </a:gridCol>
              </a:tblGrid>
              <a:tr h="42015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部定必修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校訂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必修、選修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611214"/>
                  </a:ext>
                </a:extLst>
              </a:tr>
              <a:tr h="4201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71319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一般科目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19.8%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122-138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63.5-71.9%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919625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專業及實習科目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16-20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8.3-10.4%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49616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54-58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28.1-30.2%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122-138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63.5-71.9%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247450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應修習學分數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180-192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99840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團體活動時間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12-18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不計學分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437384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彈性學習時間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4-12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162932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上課總節數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210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26908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畢業學分數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778016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338-3D24-4E8A-A1DD-1CB1657A0948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4724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4897437" cy="563562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課程架構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夜間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D338-3D24-4E8A-A1DD-1CB1657A0948}" type="slidenum">
              <a:rPr lang="en-US" altLang="zh-TW" smtClean="0"/>
              <a:pPr/>
              <a:t>17</a:t>
            </a:fld>
            <a:endParaRPr lang="en-US" altLang="zh-TW"/>
          </a:p>
        </p:txBody>
      </p:sp>
      <p:graphicFrame>
        <p:nvGraphicFramePr>
          <p:cNvPr id="7" name="內容版面配置區 4">
            <a:extLst>
              <a:ext uri="{FF2B5EF4-FFF2-40B4-BE49-F238E27FC236}">
                <a16:creationId xmlns:a16="http://schemas.microsoft.com/office/drawing/2014/main" id="{E0F9AC54-D866-496E-BAFA-FEC4073CF3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290148"/>
              </p:ext>
            </p:extLst>
          </p:nvPr>
        </p:nvGraphicFramePr>
        <p:xfrm>
          <a:off x="1115616" y="1538298"/>
          <a:ext cx="7632849" cy="378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4276829635"/>
                    </a:ext>
                  </a:extLst>
                </a:gridCol>
                <a:gridCol w="1352098">
                  <a:extLst>
                    <a:ext uri="{9D8B030D-6E8A-4147-A177-3AD203B41FA5}">
                      <a16:colId xmlns:a16="http://schemas.microsoft.com/office/drawing/2014/main" val="669753012"/>
                    </a:ext>
                  </a:extLst>
                </a:gridCol>
                <a:gridCol w="1421509">
                  <a:extLst>
                    <a:ext uri="{9D8B030D-6E8A-4147-A177-3AD203B41FA5}">
                      <a16:colId xmlns:a16="http://schemas.microsoft.com/office/drawing/2014/main" val="3247038931"/>
                    </a:ext>
                  </a:extLst>
                </a:gridCol>
                <a:gridCol w="1421509">
                  <a:extLst>
                    <a:ext uri="{9D8B030D-6E8A-4147-A177-3AD203B41FA5}">
                      <a16:colId xmlns:a16="http://schemas.microsoft.com/office/drawing/2014/main" val="644427072"/>
                    </a:ext>
                  </a:extLst>
                </a:gridCol>
                <a:gridCol w="1421509">
                  <a:extLst>
                    <a:ext uri="{9D8B030D-6E8A-4147-A177-3AD203B41FA5}">
                      <a16:colId xmlns:a16="http://schemas.microsoft.com/office/drawing/2014/main" val="3319013790"/>
                    </a:ext>
                  </a:extLst>
                </a:gridCol>
              </a:tblGrid>
              <a:tr h="420156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科目別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部定必修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校訂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必修、選修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611214"/>
                  </a:ext>
                </a:extLst>
              </a:tr>
              <a:tr h="42015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71319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一般科目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27.5%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80-84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58.0-60.9%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919625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專業及實習科目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16-20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11.6-14.5%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49616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54-58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39.1-42.0%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80-84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58.0-60.9%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247450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應修習學分數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138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99840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團體活動時間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不計學分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437384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上課總節數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2326908"/>
                  </a:ext>
                </a:extLst>
              </a:tr>
              <a:tr h="4201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畢業學分數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132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778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964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2BCDAA-7A76-4AE8-95B0-54E5F8D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4CA077E2-5EDF-4A62-B758-1A71867C6574}"/>
              </a:ext>
            </a:extLst>
          </p:cNvPr>
          <p:cNvSpPr txBox="1"/>
          <p:nvPr/>
        </p:nvSpPr>
        <p:spPr>
          <a:xfrm flipH="1">
            <a:off x="2195736" y="2780928"/>
            <a:ext cx="4752527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defTabSz="685800">
              <a:lnSpc>
                <a:spcPct val="89000"/>
              </a:lnSpc>
              <a:spcBef>
                <a:spcPct val="0"/>
              </a:spcBef>
              <a:buNone/>
              <a:defRPr sz="5500" b="1" baseline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defRPr>
            </a:lvl1pPr>
          </a:lstStyle>
          <a:p>
            <a:r>
              <a:rPr lang="zh-TW" altLang="en-US" sz="5400" dirty="0"/>
              <a:t>學生進路發展</a:t>
            </a:r>
            <a:endParaRPr lang="en-US" altLang="zh-CN" sz="5400" dirty="0"/>
          </a:p>
        </p:txBody>
      </p:sp>
    </p:spTree>
    <p:extLst>
      <p:ext uri="{BB962C8B-B14F-4D97-AF65-F5344CB8AC3E}">
        <p14:creationId xmlns:p14="http://schemas.microsoft.com/office/powerpoint/2010/main" val="80988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791468" y="188640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機械群職業發展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1340768"/>
            <a:ext cx="7344816" cy="1434920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機械工業、汽車工業、電機電子工業、民生工業、航空國防工業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3168352" cy="26688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04" y="2420888"/>
            <a:ext cx="44645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8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標楷體" pitchFamily="65" charset="-120"/>
                <a:ea typeface="標楷體" pitchFamily="65" charset="-120"/>
              </a:rPr>
              <a:t>大綱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547417"/>
              </p:ext>
            </p:extLst>
          </p:nvPr>
        </p:nvGraphicFramePr>
        <p:xfrm>
          <a:off x="961256" y="1351309"/>
          <a:ext cx="699512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0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F15A7D-B66F-4079-BBD8-F22228747AD6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2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4547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755576" y="188640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動力機械群職業發展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8455" y="1268760"/>
            <a:ext cx="7135953" cy="230425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汽機車設計、汽機車維修、汽機車美容、汽機車改良及改裝、汽車鈑金及噴漆、車輛測試、農業機械操作及維修、工業動力機械操作及維修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如：挖土機操作員、堆高機操作員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457200" cy="476250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55" y="3284984"/>
            <a:ext cx="4039609" cy="28816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56992"/>
            <a:ext cx="3744416" cy="288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30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87609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電機與電子群職業發展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72808" cy="1800200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半導體產業、電子產業、資訊產業、光電產業、通信產業、冷凍空調產業、自動控制產業、儀器產業及軟體產業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90" y="2780928"/>
            <a:ext cx="3394650" cy="36108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456384" cy="194084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97152"/>
            <a:ext cx="3456384" cy="15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80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94231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化工群職業發展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7128792" cy="2952328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石油化學工業、塑膠工業、橡膠工業、染整工業、人造纖維工業、紡織工業、成衣工業、染料製造工業、塗料工業、界面活性劑工業、化妝品工業、食品化學工業、冶金工業、製藥工業、肥料工業、造紙工業、清潔劑工業等，也可以從事精密陶瓷工業、半導體工業、高分子材料工業、生化科技領域、電子材料、影像顯示領域、精密化工製程領域、高值化科技產業等行業</a:t>
            </a: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06" y="3861048"/>
            <a:ext cx="4162298" cy="258026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02" y="3573016"/>
            <a:ext cx="2722622" cy="12961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62" y="4941168"/>
            <a:ext cx="2702062" cy="15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9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88640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土木與建築群職業發展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196752"/>
            <a:ext cx="7128792" cy="2232248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建築繪圖、室內設計、景觀規劃、營造、工程顧問、建設、測量、工程估價等行業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如：營建工程技術員、建築繪圖技術員、測量技術員、工程估價管理技術員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5" t="10202" r="16000"/>
          <a:stretch/>
        </p:blipFill>
        <p:spPr>
          <a:xfrm>
            <a:off x="1259632" y="3501008"/>
            <a:ext cx="4032448" cy="301434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01008"/>
            <a:ext cx="3106518" cy="30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30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27584" y="124792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商業群職業發展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7128792" cy="1656184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賣場服務、售貨及行銷、物流、證券、程式設計、貿易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等，也可以從事網路開業或商店經營等行業及自行創業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407229" y="6381328"/>
            <a:ext cx="1197219" cy="404614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9" t="4169" r="2664" b="7202"/>
          <a:stretch/>
        </p:blipFill>
        <p:spPr>
          <a:xfrm>
            <a:off x="1164227" y="4221088"/>
            <a:ext cx="3263677" cy="202475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943" y="2924944"/>
            <a:ext cx="1439097" cy="16555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00" y="2924944"/>
            <a:ext cx="3666590" cy="33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16632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設計群職業發展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64682" y="1196752"/>
            <a:ext cx="7079726" cy="2376264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廣告設計、包裝設計、展示設計、編輯設計、印刷設計、媒體設計、產品設計、家具設計、工藝設計、模型製作、建築設計、室內設計、景觀設計、展演（舞台、展示）設計、多媒體設計與應用等行業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3253" y="6309320"/>
            <a:ext cx="1197219" cy="404614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3763" r="12932" b="9892"/>
          <a:stretch/>
        </p:blipFill>
        <p:spPr>
          <a:xfrm>
            <a:off x="6372200" y="3625493"/>
            <a:ext cx="2452173" cy="267445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92" y="3645025"/>
            <a:ext cx="1907162" cy="13372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5025"/>
            <a:ext cx="3263302" cy="267445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92" y="5181289"/>
            <a:ext cx="1885022" cy="11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70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52897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農業群職業發展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196752"/>
            <a:ext cx="7128792" cy="2232248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農場經營、種苗場、園藝、造園景觀設計、生態保育、休閒農業、測量、環境評估、獸醫、畜牧養殖、動物園、寵物美容等行業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3253" y="6408762"/>
            <a:ext cx="1197219" cy="404614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40" y="3068960"/>
            <a:ext cx="3922640" cy="33843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581128"/>
            <a:ext cx="2808313" cy="19233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2708920"/>
            <a:ext cx="2808313" cy="173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8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16632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食品群職業發展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200800" cy="194421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食品製造業、食品檢驗與餐飲服務等行業，如：烘焙食品、乳品製造、罐頭食品、冷凍食品、脫水食品、醃漬食品、糖果製造、製油、製粉、調味品製造、飲料製造、食品安全檢驗等從業人員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388424" y="6337126"/>
            <a:ext cx="457200" cy="476250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3672408" cy="33639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3816423" cy="34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8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899592" y="115933"/>
            <a:ext cx="6985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美容造型群職業發展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90569" y="1268760"/>
            <a:ext cx="7081831" cy="1512168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服裝設計搭配、彩妝造型、整體造型、髮型設計、美容美甲等行業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23253" y="6309320"/>
            <a:ext cx="1197219" cy="404614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92896"/>
            <a:ext cx="3203415" cy="180089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3203415" cy="208735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31" y="4365104"/>
            <a:ext cx="3614915" cy="20553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30" y="2492896"/>
            <a:ext cx="3614917" cy="18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8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917498" y="116632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餐旅群職業發展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183082"/>
            <a:ext cx="7128792" cy="2016224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從事旅館業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如：旅館接待員、房務人員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、航空業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如：空服員、機場地勤服務員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、旅行業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如：觀光導遊、領隊、解說員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、餐飲業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如：廚師、餐飲服務員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等行業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35280" y="6309320"/>
            <a:ext cx="457200" cy="476250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2855718" cy="3173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91" y="3284984"/>
            <a:ext cx="2239781" cy="31732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2664296" cy="31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3531" y="2564904"/>
            <a:ext cx="5976937" cy="1080120"/>
          </a:xfrm>
        </p:spPr>
        <p:txBody>
          <a:bodyPr/>
          <a:lstStyle/>
          <a:p>
            <a:r>
              <a:rPr lang="zh-TW" altLang="en-US" sz="55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實用技能學程簡介</a:t>
            </a:r>
            <a:endParaRPr lang="zh-TW" altLang="en-US" sz="5500" b="1" dirty="0">
              <a:solidFill>
                <a:schemeClr val="accent3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512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24DBAC-1EBD-4583-A54F-2C04A182B4DA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3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9960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917498" y="116632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水產群職業發展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110886" cy="230425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水產養殖業、水產飼料業、水產藥品業、水產食品加工業、水族量販業等行業，也可以從事海洋漁業，例如：漁船航行人員、漁船船員、自營漁船，以及休閒漁業，例如：自營潛水、釣具行、生態旅遊導覽人員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457200" cy="476250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941168"/>
            <a:ext cx="2592288" cy="144143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284984"/>
            <a:ext cx="2592288" cy="15970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4281883" cy="308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4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917498" y="140503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海事群職業發展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110886" cy="2376264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海勤相關行業，例如船舶基層操作人員、操作級之船副、操作級之管輪、商船輪機員、造船廠技術人員、石化廠技術人員、港口裝卸公司技術人員等，也可以從事船用引擎或汽車引擎維修保養業、遊艇維修、漁船維修等行業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60432" y="6305550"/>
            <a:ext cx="457200" cy="476250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31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3284984"/>
            <a:ext cx="2504365" cy="16461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013176"/>
            <a:ext cx="2504365" cy="14491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23" y="3284984"/>
            <a:ext cx="4705249" cy="309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4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gray">
          <a:xfrm>
            <a:off x="917498" y="116632"/>
            <a:ext cx="7309004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0" lang="zh-TW" altLang="en-US" sz="3600" b="1" dirty="0">
                <a:solidFill>
                  <a:schemeClr val="accent4"/>
                </a:solidFill>
                <a:latin typeface="標楷體" pitchFamily="65" charset="-120"/>
                <a:ea typeface="標楷體" pitchFamily="65" charset="-120"/>
              </a:rPr>
              <a:t>藝術群職業發展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7038878" cy="3024336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藝術專業創作、管理，以及傳播、藝術與文化創意等相關行業，如：電影場務人員、電視台工作人員、劇場工作或管理人員、舞台設計助理、演員、歌手、樂團、攝影師、調音師、錄音師、剪接師、助理導演（播）人員、產品設計人員、室內設計人員、美術設計人員、漫畫家、藝術工作者、舞蹈工作者、音樂工作者、經紀人等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407229" y="6381328"/>
            <a:ext cx="1197219" cy="404614"/>
          </a:xfrm>
        </p:spPr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32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05064"/>
            <a:ext cx="3672408" cy="24008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05064"/>
            <a:ext cx="3672408" cy="24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74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invGray">
          <a:xfrm>
            <a:off x="1331640" y="1634490"/>
            <a:ext cx="3456062" cy="1081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28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感謝聆聽</a:t>
            </a: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invGray">
          <a:xfrm>
            <a:off x="1331640" y="3303270"/>
            <a:ext cx="3456062" cy="1150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3200" b="1" kern="10" dirty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標楷體"/>
                <a:ea typeface="標楷體"/>
              </a:rPr>
              <a:t>敬請指教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498080" cy="1143000"/>
          </a:xfrm>
        </p:spPr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前言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31640"/>
            <a:ext cx="8229600" cy="4977679"/>
          </a:xfrm>
        </p:spPr>
        <p:txBody>
          <a:bodyPr>
            <a:normAutofit/>
          </a:bodyPr>
          <a:lstStyle/>
          <a:p>
            <a:pPr marL="522288" lvl="1" indent="-342900">
              <a:buClrTx/>
              <a:buFontTx/>
              <a:buAutoNum type="arabicPeriod"/>
            </a:pPr>
            <a:r>
              <a:rPr lang="zh-TW" altLang="en-US" sz="30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實用技能學程是以學生為中心、學校為本位的教育，注重學生多元性向與適性發展，並配合職場需求、學生特質、結合學校師資、設備與社區資源，建置實務技能學習核心，發展學校特色的教育環境。</a:t>
            </a:r>
          </a:p>
          <a:p>
            <a:pPr marL="522288" lvl="1" indent="-342900">
              <a:buClrTx/>
              <a:buFontTx/>
              <a:buAutoNum type="arabicPeriod"/>
            </a:pPr>
            <a:r>
              <a:rPr lang="zh-TW" altLang="en-US" sz="3000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高中職實用技能學程，是因應十二年國教，延續國中技藝教育課程，為具技能傾向、就業意願強烈和想學習一技之長的學生所設計的學習環境。</a:t>
            </a:r>
            <a:r>
              <a:rPr lang="zh-TW" altLang="en-US" i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en-US" i="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E327F3-6DF3-46D2-B7E2-DB4574ACEF28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4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382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EA83-EE87-457E-B476-CF6E3E9420FC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graphicFrame>
        <p:nvGraphicFramePr>
          <p:cNvPr id="9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612762"/>
              </p:ext>
            </p:extLst>
          </p:nvPr>
        </p:nvGraphicFramePr>
        <p:xfrm>
          <a:off x="467544" y="1628800"/>
          <a:ext cx="85689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標題 1"/>
          <p:cNvSpPr txBox="1">
            <a:spLocks/>
          </p:cNvSpPr>
          <p:nvPr/>
        </p:nvSpPr>
        <p:spPr bwMode="black">
          <a:xfrm>
            <a:off x="1041424" y="260648"/>
            <a:ext cx="7563023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實用技能學程的教育目標</a:t>
            </a:r>
          </a:p>
        </p:txBody>
      </p:sp>
    </p:spTree>
    <p:extLst>
      <p:ext uri="{BB962C8B-B14F-4D97-AF65-F5344CB8AC3E}">
        <p14:creationId xmlns:p14="http://schemas.microsoft.com/office/powerpoint/2010/main" val="9955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147665-45B1-4192-959B-420E2A9F275D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6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graphicFrame>
        <p:nvGraphicFramePr>
          <p:cNvPr id="31" name="資料庫圖表 30"/>
          <p:cNvGraphicFramePr/>
          <p:nvPr>
            <p:extLst>
              <p:ext uri="{D42A27DB-BD31-4B8C-83A1-F6EECF244321}">
                <p14:modId xmlns:p14="http://schemas.microsoft.com/office/powerpoint/2010/main" val="1945683221"/>
              </p:ext>
            </p:extLst>
          </p:nvPr>
        </p:nvGraphicFramePr>
        <p:xfrm>
          <a:off x="1187624" y="1052736"/>
          <a:ext cx="7560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 bwMode="black">
          <a:xfrm>
            <a:off x="1041424" y="260648"/>
            <a:ext cx="7563023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實用技能學程辦理特色</a:t>
            </a:r>
          </a:p>
        </p:txBody>
      </p:sp>
    </p:spTree>
    <p:extLst>
      <p:ext uri="{BB962C8B-B14F-4D97-AF65-F5344CB8AC3E}">
        <p14:creationId xmlns:p14="http://schemas.microsoft.com/office/powerpoint/2010/main" val="71177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B598AD-C564-4215-809F-753B37B6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3C60D421-41E1-4109-B561-3728F64A4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3266982"/>
            <a:ext cx="583264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>
              <a:buClrTx/>
              <a:buSzTx/>
              <a:buNone/>
            </a:pPr>
            <a:r>
              <a:rPr lang="en-US" altLang="zh-TW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2.</a:t>
            </a:r>
            <a:r>
              <a:rPr lang="zh-TW" altLang="en-US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較具技能</a:t>
            </a:r>
            <a:r>
              <a:rPr lang="en-US" altLang="zh-TW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(</a:t>
            </a:r>
            <a:r>
              <a:rPr lang="zh-TW" altLang="en-US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實作</a:t>
            </a:r>
            <a:r>
              <a:rPr lang="en-US" altLang="zh-TW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)</a:t>
            </a:r>
            <a:r>
              <a:rPr lang="zh-TW" altLang="en-US" sz="3000" dirty="0">
                <a:solidFill>
                  <a:srgbClr val="660066"/>
                </a:solidFill>
                <a:latin typeface="標楷體" panose="03000509000000000000" pitchFamily="65" charset="-120"/>
              </a:rPr>
              <a:t>導向的同學</a:t>
            </a:r>
          </a:p>
        </p:txBody>
      </p:sp>
      <p:sp>
        <p:nvSpPr>
          <p:cNvPr id="6" name="Text Box 31">
            <a:extLst>
              <a:ext uri="{FF2B5EF4-FFF2-40B4-BE49-F238E27FC236}">
                <a16:creationId xmlns:a16="http://schemas.microsoft.com/office/drawing/2014/main" id="{F1E286C8-DED7-41BB-888C-BB492E9A7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166" y="2438481"/>
            <a:ext cx="59015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>
              <a:buClrTx/>
              <a:buSzTx/>
              <a:buNone/>
            </a:pPr>
            <a:r>
              <a:rPr lang="en-US" altLang="zh-TW" sz="3000" dirty="0">
                <a:solidFill>
                  <a:srgbClr val="000099"/>
                </a:solidFill>
                <a:latin typeface="標楷體" panose="03000509000000000000" pitchFamily="65" charset="-120"/>
              </a:rPr>
              <a:t>1.</a:t>
            </a:r>
            <a:r>
              <a:rPr lang="zh-TW" altLang="en-US" sz="3000" dirty="0">
                <a:solidFill>
                  <a:srgbClr val="000099"/>
                </a:solidFill>
                <a:latin typeface="標楷體" panose="03000509000000000000" pitchFamily="65" charset="-120"/>
              </a:rPr>
              <a:t>希望畢業後直接就業的同學</a:t>
            </a:r>
          </a:p>
        </p:txBody>
      </p:sp>
      <p:grpSp>
        <p:nvGrpSpPr>
          <p:cNvPr id="7" name="Group 65">
            <a:extLst>
              <a:ext uri="{FF2B5EF4-FFF2-40B4-BE49-F238E27FC236}">
                <a16:creationId xmlns:a16="http://schemas.microsoft.com/office/drawing/2014/main" id="{D19450D6-3F45-480E-A4DD-7D9DF0050FD4}"/>
              </a:ext>
            </a:extLst>
          </p:cNvPr>
          <p:cNvGrpSpPr>
            <a:grpSpLocks/>
          </p:cNvGrpSpPr>
          <p:nvPr/>
        </p:nvGrpSpPr>
        <p:grpSpPr bwMode="auto">
          <a:xfrm>
            <a:off x="611560" y="908495"/>
            <a:ext cx="8951865" cy="871539"/>
            <a:chOff x="581" y="179"/>
            <a:chExt cx="5047" cy="732"/>
          </a:xfrm>
        </p:grpSpPr>
        <p:grpSp>
          <p:nvGrpSpPr>
            <p:cNvPr id="8" name="Group 61">
              <a:extLst>
                <a:ext uri="{FF2B5EF4-FFF2-40B4-BE49-F238E27FC236}">
                  <a16:creationId xmlns:a16="http://schemas.microsoft.com/office/drawing/2014/main" id="{46587CA5-B35B-4F50-A740-7F05108C1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" y="203"/>
              <a:ext cx="4762" cy="708"/>
              <a:chOff x="389" y="1413"/>
              <a:chExt cx="5011" cy="2132"/>
            </a:xfrm>
          </p:grpSpPr>
          <p:sp>
            <p:nvSpPr>
              <p:cNvPr id="10" name="AutoShape 62">
                <a:extLst>
                  <a:ext uri="{FF2B5EF4-FFF2-40B4-BE49-F238E27FC236}">
                    <a16:creationId xmlns:a16="http://schemas.microsoft.com/office/drawing/2014/main" id="{15403B88-EAF1-4E7D-B3EC-801CC04D4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413"/>
                <a:ext cx="5011" cy="2132"/>
              </a:xfrm>
              <a:prstGeom prst="roundRect">
                <a:avLst>
                  <a:gd name="adj" fmla="val 16667"/>
                </a:avLst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lvl1pPr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1pPr>
                <a:lvl2pPr marL="742950" indent="-28575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3pPr>
                <a:lvl4pPr marL="16002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4pPr>
                <a:lvl5pPr marL="20574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9pPr>
              </a:lstStyle>
              <a:p>
                <a:pPr defTabSz="685800" eaLnBrk="1" hangingPunct="1">
                  <a:spcBef>
                    <a:spcPct val="20000"/>
                  </a:spcBef>
                  <a:buClrTx/>
                  <a:buSzTx/>
                  <a:buFont typeface="華康布丁體" pitchFamily="81" charset="-120"/>
                  <a:buChar char="◎"/>
                </a:pPr>
                <a:endParaRPr lang="zh-TW" altLang="en-US" b="1">
                  <a:solidFill>
                    <a:srgbClr val="FF6699"/>
                  </a:solidFill>
                  <a:latin typeface="標楷體" panose="03000509000000000000" pitchFamily="65" charset="-120"/>
                </a:endParaRPr>
              </a:p>
            </p:txBody>
          </p:sp>
          <p:sp>
            <p:nvSpPr>
              <p:cNvPr id="11" name="AutoShape 63">
                <a:extLst>
                  <a:ext uri="{FF2B5EF4-FFF2-40B4-BE49-F238E27FC236}">
                    <a16:creationId xmlns:a16="http://schemas.microsoft.com/office/drawing/2014/main" id="{20FF463B-4175-4C88-8482-495CD920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" y="1453"/>
                <a:ext cx="4974" cy="1129"/>
              </a:xfrm>
              <a:prstGeom prst="roundRect">
                <a:avLst>
                  <a:gd name="adj" fmla="val 31176"/>
                </a:avLst>
              </a:pr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4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1pPr>
                <a:lvl2pPr marL="742950" indent="-28575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2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2pPr>
                <a:lvl3pPr marL="11430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20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3pPr>
                <a:lvl4pPr marL="16002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4pPr>
                <a:lvl5pPr marL="2057400" indent="-228600" eaLnBrk="0" hangingPunct="0"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Symbol" pitchFamily="18" charset="2"/>
                  <a:buChar char=""/>
                  <a:defRPr sz="1600">
                    <a:solidFill>
                      <a:schemeClr val="tx2"/>
                    </a:solidFill>
                    <a:latin typeface="Candara" pitchFamily="34" charset="0"/>
                    <a:ea typeface="標楷體" pitchFamily="65" charset="-120"/>
                  </a:defRPr>
                </a:lvl9pPr>
              </a:lstStyle>
              <a:p>
                <a:pPr defTabSz="685800" eaLnBrk="1" hangingPunct="1">
                  <a:spcBef>
                    <a:spcPct val="20000"/>
                  </a:spcBef>
                  <a:buClrTx/>
                  <a:buSzTx/>
                  <a:buFont typeface="華康布丁體" pitchFamily="81" charset="-120"/>
                  <a:buChar char="◎"/>
                </a:pPr>
                <a:endParaRPr lang="zh-TW" altLang="en-US" b="1">
                  <a:solidFill>
                    <a:srgbClr val="FF6699"/>
                  </a:solidFill>
                  <a:latin typeface="標楷體" panose="03000509000000000000" pitchFamily="65" charset="-120"/>
                </a:endParaRPr>
              </a:p>
            </p:txBody>
          </p:sp>
        </p:grpSp>
        <p:sp>
          <p:nvSpPr>
            <p:cNvPr id="9" name="Rectangle 64">
              <a:extLst>
                <a:ext uri="{FF2B5EF4-FFF2-40B4-BE49-F238E27FC236}">
                  <a16:creationId xmlns:a16="http://schemas.microsoft.com/office/drawing/2014/main" id="{BE92B6A4-61C7-4C8A-8BDA-3987E16EB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" y="179"/>
              <a:ext cx="5034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1pPr>
              <a:lvl2pPr marL="742950" indent="-28575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2pPr>
              <a:lvl3pPr marL="1143000" indent="-22860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3pPr>
              <a:lvl4pPr marL="1600200" indent="-22860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4pPr>
              <a:lvl5pPr marL="2057400" indent="-228600" eaLnBrk="0" hangingPunct="0"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  <a:ea typeface="標楷體" pitchFamily="65" charset="-120"/>
                </a:defRPr>
              </a:lvl9pPr>
            </a:lstStyle>
            <a:p>
              <a:pPr defTabSz="685800">
                <a:buClrTx/>
                <a:buSzTx/>
                <a:buNone/>
              </a:pPr>
              <a:r>
                <a:rPr lang="zh-TW" altLang="en-US" sz="4950" dirty="0">
                  <a:solidFill>
                    <a:prstClr val="white"/>
                  </a:solidFill>
                  <a:latin typeface="標楷體" panose="03000509000000000000" pitchFamily="65" charset="-120"/>
                </a:rPr>
                <a:t>哪些學生適合讀實用技能學程</a:t>
              </a:r>
            </a:p>
          </p:txBody>
        </p:sp>
      </p:grpSp>
      <p:sp>
        <p:nvSpPr>
          <p:cNvPr id="12" name="Text Box 14">
            <a:extLst>
              <a:ext uri="{FF2B5EF4-FFF2-40B4-BE49-F238E27FC236}">
                <a16:creationId xmlns:a16="http://schemas.microsoft.com/office/drawing/2014/main" id="{AD98190E-6D86-49C7-AEF9-6F28C88D3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4095483"/>
            <a:ext cx="78463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>
              <a:buClrTx/>
              <a:buSzTx/>
              <a:buNone/>
            </a:pPr>
            <a:r>
              <a:rPr lang="en-US" altLang="zh-TW" sz="3000" dirty="0">
                <a:solidFill>
                  <a:srgbClr val="990099"/>
                </a:solidFill>
                <a:latin typeface="標楷體" panose="03000509000000000000" pitchFamily="65" charset="-120"/>
              </a:rPr>
              <a:t>3.</a:t>
            </a:r>
            <a:r>
              <a:rPr lang="zh-TW" altLang="en-US" sz="3000" dirty="0">
                <a:solidFill>
                  <a:srgbClr val="990099"/>
                </a:solidFill>
                <a:latin typeface="標楷體" panose="03000509000000000000" pitchFamily="65" charset="-120"/>
              </a:rPr>
              <a:t>對國文、英文、數學等學科較無興趣的同學</a:t>
            </a:r>
          </a:p>
        </p:txBody>
      </p:sp>
    </p:spTree>
    <p:extLst>
      <p:ext uri="{BB962C8B-B14F-4D97-AF65-F5344CB8AC3E}">
        <p14:creationId xmlns:p14="http://schemas.microsoft.com/office/powerpoint/2010/main" val="310105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13FF3BA-34B2-4BBC-BFF8-A2CA0665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AD8-1A7A-4061-8C16-9F6FC74BE8E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0F9844D9-739A-4CF3-90C8-4E46868A3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623" y="1910105"/>
            <a:ext cx="2881313" cy="55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 eaLnBrk="1" hangingPunct="1">
              <a:lnSpc>
                <a:spcPct val="140000"/>
              </a:lnSpc>
              <a:spcBef>
                <a:spcPct val="50000"/>
              </a:spcBef>
              <a:buClrTx/>
              <a:buSzTx/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</a:rPr>
              <a:t>檢視自己的</a:t>
            </a:r>
          </a:p>
        </p:txBody>
      </p:sp>
      <p:sp>
        <p:nvSpPr>
          <p:cNvPr id="6" name="Oval 28">
            <a:extLst>
              <a:ext uri="{FF2B5EF4-FFF2-40B4-BE49-F238E27FC236}">
                <a16:creationId xmlns:a16="http://schemas.microsoft.com/office/drawing/2014/main" id="{47F3E99C-3A7E-49C2-8770-0308732AA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1898444"/>
            <a:ext cx="1619250" cy="539354"/>
          </a:xfrm>
          <a:prstGeom prst="ellipse">
            <a:avLst/>
          </a:prstGeom>
          <a:solidFill>
            <a:srgbClr val="FFCC99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 defTabSz="685800" eaLnBrk="1" hangingPunct="1">
              <a:buClrTx/>
              <a:buSzTx/>
              <a:buNone/>
            </a:pPr>
            <a:r>
              <a:rPr lang="zh-TW" altLang="en-US" b="1" dirty="0">
                <a:solidFill>
                  <a:srgbClr val="990000"/>
                </a:solidFill>
                <a:latin typeface="標楷體" panose="03000509000000000000" pitchFamily="65" charset="-120"/>
              </a:rPr>
              <a:t>喜好</a:t>
            </a:r>
          </a:p>
        </p:txBody>
      </p:sp>
      <p:sp>
        <p:nvSpPr>
          <p:cNvPr id="7" name="Oval 29">
            <a:extLst>
              <a:ext uri="{FF2B5EF4-FFF2-40B4-BE49-F238E27FC236}">
                <a16:creationId xmlns:a16="http://schemas.microsoft.com/office/drawing/2014/main" id="{4AE85E92-B41B-4BD9-92E3-295506E42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2565797"/>
            <a:ext cx="2160240" cy="594122"/>
          </a:xfrm>
          <a:prstGeom prst="ellipse">
            <a:avLst/>
          </a:prstGeom>
          <a:solidFill>
            <a:srgbClr val="FFCC99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 defTabSz="685800" eaLnBrk="1" hangingPunct="1">
              <a:buClrTx/>
              <a:buSzTx/>
              <a:buNone/>
            </a:pPr>
            <a:r>
              <a:rPr lang="zh-TW" altLang="en-US" b="1">
                <a:solidFill>
                  <a:srgbClr val="990000"/>
                </a:solidFill>
                <a:latin typeface="標楷體" panose="03000509000000000000" pitchFamily="65" charset="-120"/>
              </a:rPr>
              <a:t>整體條件</a:t>
            </a:r>
          </a:p>
        </p:txBody>
      </p:sp>
      <p:sp>
        <p:nvSpPr>
          <p:cNvPr id="8" name="Text Box 33">
            <a:extLst>
              <a:ext uri="{FF2B5EF4-FFF2-40B4-BE49-F238E27FC236}">
                <a16:creationId xmlns:a16="http://schemas.microsoft.com/office/drawing/2014/main" id="{04F12A57-2CFD-40AC-AB41-22993D50F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6099"/>
            <a:ext cx="6192838" cy="6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 eaLnBrk="1" hangingPunct="1">
              <a:lnSpc>
                <a:spcPct val="140000"/>
              </a:lnSpc>
              <a:spcBef>
                <a:spcPct val="50000"/>
              </a:spcBef>
              <a:buClrTx/>
              <a:buSzTx/>
              <a:buNone/>
            </a:pPr>
            <a:r>
              <a:rPr lang="zh-TW" altLang="en-US" b="1">
                <a:solidFill>
                  <a:prstClr val="black"/>
                </a:solidFill>
                <a:latin typeface="標楷體" panose="03000509000000000000" pitchFamily="65" charset="-120"/>
              </a:rPr>
              <a:t>選擇出</a:t>
            </a:r>
            <a:r>
              <a:rPr lang="zh-TW" altLang="en-US" sz="3000" b="1">
                <a:solidFill>
                  <a:srgbClr val="990000"/>
                </a:solidFill>
                <a:latin typeface="標楷體" panose="03000509000000000000" pitchFamily="65" charset="-120"/>
              </a:rPr>
              <a:t>最恰當</a:t>
            </a:r>
            <a:r>
              <a:rPr lang="zh-TW" altLang="en-US" b="1">
                <a:solidFill>
                  <a:prstClr val="black"/>
                </a:solidFill>
                <a:latin typeface="標楷體" panose="03000509000000000000" pitchFamily="65" charset="-120"/>
              </a:rPr>
              <a:t>的科別就讀</a:t>
            </a:r>
          </a:p>
        </p:txBody>
      </p:sp>
      <p:sp>
        <p:nvSpPr>
          <p:cNvPr id="10" name="Text Box 37">
            <a:extLst>
              <a:ext uri="{FF2B5EF4-FFF2-40B4-BE49-F238E27FC236}">
                <a16:creationId xmlns:a16="http://schemas.microsoft.com/office/drawing/2014/main" id="{44ACDD8F-47A9-40CC-8744-EEA8A7B9D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9" y="4836643"/>
            <a:ext cx="4104849" cy="6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defTabSz="685800" eaLnBrk="1" hangingPunct="1">
              <a:lnSpc>
                <a:spcPct val="140000"/>
              </a:lnSpc>
              <a:spcBef>
                <a:spcPct val="50000"/>
              </a:spcBef>
              <a:buClrTx/>
              <a:buSzTx/>
              <a:buNone/>
            </a:pP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</a:rPr>
              <a:t>才能達到</a:t>
            </a:r>
            <a:r>
              <a:rPr lang="zh-TW" altLang="en-US" sz="3000" b="1" dirty="0">
                <a:solidFill>
                  <a:srgbClr val="990000"/>
                </a:solidFill>
                <a:latin typeface="標楷體" panose="03000509000000000000" pitchFamily="65" charset="-120"/>
              </a:rPr>
              <a:t>事半功倍</a:t>
            </a:r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</a:rPr>
              <a:t>的效果</a:t>
            </a:r>
          </a:p>
        </p:txBody>
      </p:sp>
      <p:sp>
        <p:nvSpPr>
          <p:cNvPr id="11" name="Oval 39">
            <a:extLst>
              <a:ext uri="{FF2B5EF4-FFF2-40B4-BE49-F238E27FC236}">
                <a16:creationId xmlns:a16="http://schemas.microsoft.com/office/drawing/2014/main" id="{92D3AE61-7C94-4951-9FC7-144C4D084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5" y="3430190"/>
            <a:ext cx="2592289" cy="689776"/>
          </a:xfrm>
          <a:prstGeom prst="ellipse">
            <a:avLst/>
          </a:prstGeom>
          <a:solidFill>
            <a:srgbClr val="FFCC99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 defTabSz="685800" eaLnBrk="1" hangingPunct="1">
              <a:buClrTx/>
              <a:buSzTx/>
              <a:buNone/>
            </a:pPr>
            <a:r>
              <a:rPr lang="zh-TW" altLang="en-US" b="1">
                <a:solidFill>
                  <a:srgbClr val="990000"/>
                </a:solidFill>
                <a:latin typeface="標楷體" panose="03000509000000000000" pitchFamily="65" charset="-120"/>
              </a:rPr>
              <a:t>參考家人意見</a:t>
            </a:r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D866BA14-FFEA-4B5A-A1B2-FAE1DC7D5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623" y="601862"/>
            <a:ext cx="4772783" cy="7540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buNone/>
            </a:pPr>
            <a:r>
              <a:rPr lang="zh-TW" alt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cs typeface="+mj-cs"/>
              </a:rPr>
              <a:t>如何選擇群科？</a:t>
            </a:r>
          </a:p>
        </p:txBody>
      </p:sp>
    </p:spTree>
    <p:extLst>
      <p:ext uri="{BB962C8B-B14F-4D97-AF65-F5344CB8AC3E}">
        <p14:creationId xmlns:p14="http://schemas.microsoft.com/office/powerpoint/2010/main" val="20582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8700" y="1772816"/>
            <a:ext cx="7719764" cy="3581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實用技能學程目前共設有</a:t>
            </a:r>
            <a:r>
              <a:rPr lang="en-US" altLang="zh-TW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群</a:t>
            </a:r>
            <a:r>
              <a:rPr lang="en-US" altLang="zh-TW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58</a:t>
            </a:r>
            <a:r>
              <a:rPr lang="zh-TW" altLang="en-US" sz="2800" b="1" dirty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科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實用技能學程與技術型高中群科歸屬之差異：實用技能學程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無外語群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，商業與管理群在實用技能學程為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商業群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、家政群為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美容造型群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實用技能學程群科如下表，表中有*標示者，表示該科別各校可自行視情況選擇所屬群別。</a:t>
            </a:r>
            <a:endParaRPr lang="en-US" altLang="zh-TW" sz="28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798FFC-C407-40E1-A294-BA8385A857EA}" type="slidenum">
              <a:rPr lang="en-US" altLang="zh-TW" smtClean="0">
                <a:latin typeface="Arial" pitchFamily="34" charset="0"/>
                <a:ea typeface="新細明體" pitchFamily="18" charset="-120"/>
              </a:rPr>
              <a:pPr/>
              <a:t>9</a:t>
            </a:fld>
            <a:endParaRPr lang="en-US" altLang="zh-TW"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black">
          <a:xfrm>
            <a:off x="1041424" y="260648"/>
            <a:ext cx="7563023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kumimoji="0" lang="zh-TW" alt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+mj-cs"/>
              </a:rPr>
              <a:t>實用技能學程群科有哪些</a:t>
            </a:r>
          </a:p>
        </p:txBody>
      </p:sp>
    </p:spTree>
    <p:extLst>
      <p:ext uri="{BB962C8B-B14F-4D97-AF65-F5344CB8AC3E}">
        <p14:creationId xmlns:p14="http://schemas.microsoft.com/office/powerpoint/2010/main" val="1170802455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6987</TotalTime>
  <Words>2271</Words>
  <Application>Microsoft Office PowerPoint</Application>
  <PresentationFormat>如螢幕大小 (4:3)</PresentationFormat>
  <Paragraphs>253</Paragraphs>
  <Slides>33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4" baseType="lpstr">
      <vt:lpstr>華康布丁體</vt:lpstr>
      <vt:lpstr>微軟正黑體</vt:lpstr>
      <vt:lpstr>新細明體</vt:lpstr>
      <vt:lpstr>標楷體</vt:lpstr>
      <vt:lpstr>Arial</vt:lpstr>
      <vt:lpstr>Arial Narrow</vt:lpstr>
      <vt:lpstr>Franklin Gothic Book</vt:lpstr>
      <vt:lpstr>Symbol</vt:lpstr>
      <vt:lpstr>Times New Roman</vt:lpstr>
      <vt:lpstr>Wingdings</vt:lpstr>
      <vt:lpstr>裁剪</vt:lpstr>
      <vt:lpstr>實用技能學程宣導</vt:lpstr>
      <vt:lpstr>大綱</vt:lpstr>
      <vt:lpstr>實用技能學程簡介</vt:lpstr>
      <vt:lpstr>前言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課程架構(日間)</vt:lpstr>
      <vt:lpstr>課程架構(夜間)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NTNU</dc:creator>
  <cp:lastModifiedBy>user</cp:lastModifiedBy>
  <cp:revision>363</cp:revision>
  <dcterms:created xsi:type="dcterms:W3CDTF">2013-04-18T01:42:14Z</dcterms:created>
  <dcterms:modified xsi:type="dcterms:W3CDTF">2022-04-21T01:58:16Z</dcterms:modified>
</cp:coreProperties>
</file>