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2" r:id="rId5"/>
    <p:sldId id="285" r:id="rId6"/>
    <p:sldId id="261" r:id="rId7"/>
    <p:sldId id="265" r:id="rId8"/>
    <p:sldId id="264" r:id="rId9"/>
    <p:sldId id="266" r:id="rId10"/>
    <p:sldId id="263" r:id="rId11"/>
    <p:sldId id="267" r:id="rId12"/>
    <p:sldId id="268" r:id="rId13"/>
    <p:sldId id="269" r:id="rId14"/>
    <p:sldId id="287" r:id="rId15"/>
    <p:sldId id="270" r:id="rId16"/>
    <p:sldId id="271" r:id="rId17"/>
    <p:sldId id="272" r:id="rId18"/>
    <p:sldId id="275" r:id="rId19"/>
    <p:sldId id="277" r:id="rId20"/>
    <p:sldId id="280" r:id="rId21"/>
    <p:sldId id="281" r:id="rId22"/>
    <p:sldId id="282" r:id="rId23"/>
    <p:sldId id="283" r:id="rId24"/>
    <p:sldId id="284" r:id="rId2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78191" autoAdjust="0"/>
  </p:normalViewPr>
  <p:slideViewPr>
    <p:cSldViewPr>
      <p:cViewPr>
        <p:scale>
          <a:sx n="90" d="100"/>
          <a:sy n="90" d="100"/>
        </p:scale>
        <p:origin x="-23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image" Target="../media/image48.jpg"/><Relationship Id="rId4" Type="http://schemas.openxmlformats.org/officeDocument/2006/relationships/image" Target="../media/image5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6E949B-E14B-43DB-A86F-FE7C7D15A777}" type="doc">
      <dgm:prSet loTypeId="urn:microsoft.com/office/officeart/2008/layout/BendingPictureCaption" loCatId="picture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64AD9CCE-8AF1-48B0-BC5A-05B5C14085DE}">
      <dgm:prSet phldrT="[文字]"/>
      <dgm:spPr/>
      <dgm:t>
        <a:bodyPr/>
        <a:lstStyle/>
        <a:p>
          <a:r>
            <a:rPr lang="zh-TW" dirty="0" smtClean="0"/>
            <a:t>全國技藝競賽「商業簡報職種」金手獎及優勝</a:t>
          </a:r>
          <a:endParaRPr lang="zh-TW" altLang="en-US" dirty="0"/>
        </a:p>
      </dgm:t>
    </dgm:pt>
    <dgm:pt modelId="{ACD557EF-F009-4D55-9FC9-0438ED513E0C}" type="parTrans" cxnId="{B7014640-22C1-4763-8F47-DAB94A3BC432}">
      <dgm:prSet/>
      <dgm:spPr/>
      <dgm:t>
        <a:bodyPr/>
        <a:lstStyle/>
        <a:p>
          <a:endParaRPr lang="zh-TW" altLang="en-US"/>
        </a:p>
      </dgm:t>
    </dgm:pt>
    <dgm:pt modelId="{0F6FE3D6-70F6-4AA1-9E17-92D9F370AA5C}" type="sibTrans" cxnId="{B7014640-22C1-4763-8F47-DAB94A3BC432}">
      <dgm:prSet/>
      <dgm:spPr/>
      <dgm:t>
        <a:bodyPr/>
        <a:lstStyle/>
        <a:p>
          <a:endParaRPr lang="zh-TW" altLang="en-US"/>
        </a:p>
      </dgm:t>
    </dgm:pt>
    <dgm:pt modelId="{2398809A-B91D-4883-9237-3686222628FF}">
      <dgm:prSet phldrT="[文字]"/>
      <dgm:spPr/>
      <dgm:t>
        <a:bodyPr/>
        <a:lstStyle/>
        <a:p>
          <a:r>
            <a:rPr lang="zh-TW" dirty="0" smtClean="0"/>
            <a:t>全國大專金融商品創意行銷競賽第一名</a:t>
          </a:r>
          <a:endParaRPr lang="zh-TW" altLang="en-US" dirty="0"/>
        </a:p>
      </dgm:t>
    </dgm:pt>
    <dgm:pt modelId="{1685800B-BAC9-46BB-AB4C-6BEF9B737F3B}" type="parTrans" cxnId="{72B9960C-6A59-44F8-BFB1-68652045FB68}">
      <dgm:prSet/>
      <dgm:spPr/>
      <dgm:t>
        <a:bodyPr/>
        <a:lstStyle/>
        <a:p>
          <a:endParaRPr lang="zh-TW" altLang="en-US"/>
        </a:p>
      </dgm:t>
    </dgm:pt>
    <dgm:pt modelId="{5C4FC06D-71A5-41B1-A44D-E1AA3646A8BC}" type="sibTrans" cxnId="{72B9960C-6A59-44F8-BFB1-68652045FB68}">
      <dgm:prSet/>
      <dgm:spPr/>
      <dgm:t>
        <a:bodyPr/>
        <a:lstStyle/>
        <a:p>
          <a:endParaRPr lang="zh-TW" altLang="en-US"/>
        </a:p>
      </dgm:t>
    </dgm:pt>
    <dgm:pt modelId="{253BB812-DC63-4D13-8746-2B81F9DDDD7C}">
      <dgm:prSet phldrT="[文字]"/>
      <dgm:spPr/>
      <dgm:t>
        <a:bodyPr/>
        <a:lstStyle/>
        <a:p>
          <a:r>
            <a:rPr lang="zh-TW" dirty="0" smtClean="0"/>
            <a:t>商經科行銷故事課程</a:t>
          </a:r>
          <a:endParaRPr lang="zh-TW" altLang="en-US" dirty="0"/>
        </a:p>
      </dgm:t>
    </dgm:pt>
    <dgm:pt modelId="{D1E7745F-5AFA-4559-9826-2446CE68573D}" type="parTrans" cxnId="{55B44F8E-0325-466B-B64A-E766DE4E9CA0}">
      <dgm:prSet/>
      <dgm:spPr/>
      <dgm:t>
        <a:bodyPr/>
        <a:lstStyle/>
        <a:p>
          <a:endParaRPr lang="zh-TW" altLang="en-US"/>
        </a:p>
      </dgm:t>
    </dgm:pt>
    <dgm:pt modelId="{3E317F9E-11C6-4DE6-A384-EE2972EA716F}" type="sibTrans" cxnId="{55B44F8E-0325-466B-B64A-E766DE4E9CA0}">
      <dgm:prSet/>
      <dgm:spPr/>
      <dgm:t>
        <a:bodyPr/>
        <a:lstStyle/>
        <a:p>
          <a:endParaRPr lang="zh-TW" altLang="en-US"/>
        </a:p>
      </dgm:t>
    </dgm:pt>
    <dgm:pt modelId="{66DCBCCA-CEFD-4B25-8E80-A528A25FA1DD}">
      <dgm:prSet phldrT="[文字]"/>
      <dgm:spPr/>
      <dgm:t>
        <a:bodyPr/>
        <a:lstStyle/>
        <a:p>
          <a:r>
            <a:rPr lang="zh-TW" smtClean="0"/>
            <a:t>全國專題製作競賽第三名及優勝</a:t>
          </a:r>
          <a:endParaRPr lang="zh-TW" altLang="en-US" dirty="0"/>
        </a:p>
      </dgm:t>
    </dgm:pt>
    <dgm:pt modelId="{944C6110-C559-4222-9C47-ADF44E5116B8}" type="parTrans" cxnId="{EA535875-601B-4316-9FB4-5A72910B02B2}">
      <dgm:prSet/>
      <dgm:spPr/>
      <dgm:t>
        <a:bodyPr/>
        <a:lstStyle/>
        <a:p>
          <a:endParaRPr lang="zh-TW" altLang="en-US"/>
        </a:p>
      </dgm:t>
    </dgm:pt>
    <dgm:pt modelId="{56303745-C8A9-4FD0-A957-80647A69EF48}" type="sibTrans" cxnId="{EA535875-601B-4316-9FB4-5A72910B02B2}">
      <dgm:prSet/>
      <dgm:spPr/>
      <dgm:t>
        <a:bodyPr/>
        <a:lstStyle/>
        <a:p>
          <a:endParaRPr lang="zh-TW" altLang="en-US"/>
        </a:p>
      </dgm:t>
    </dgm:pt>
    <dgm:pt modelId="{DF31224B-20B9-4189-BBEA-04E4CE1CA00F}" type="pres">
      <dgm:prSet presAssocID="{676E949B-E14B-43DB-A86F-FE7C7D15A777}" presName="diagram" presStyleCnt="0">
        <dgm:presLayoutVars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9D98D39B-0423-4C3D-8C51-80217FC430C6}" type="pres">
      <dgm:prSet presAssocID="{64AD9CCE-8AF1-48B0-BC5A-05B5C14085DE}" presName="composite" presStyleCnt="0"/>
      <dgm:spPr/>
    </dgm:pt>
    <dgm:pt modelId="{A094AA72-9642-43AB-81C1-2C90E7672C71}" type="pres">
      <dgm:prSet presAssocID="{64AD9CCE-8AF1-48B0-BC5A-05B5C14085DE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B8B07547-0612-4A51-AC1E-C9C858143331}" type="pres">
      <dgm:prSet presAssocID="{64AD9CCE-8AF1-48B0-BC5A-05B5C14085DE}" presName="Parent" presStyleLbl="node0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EEC927-7570-437D-A93F-70D5F51DBD47}" type="pres">
      <dgm:prSet presAssocID="{0F6FE3D6-70F6-4AA1-9E17-92D9F370AA5C}" presName="sibTrans" presStyleCnt="0"/>
      <dgm:spPr/>
    </dgm:pt>
    <dgm:pt modelId="{379D8C5B-8CB5-4A9D-8579-328AF01E126F}" type="pres">
      <dgm:prSet presAssocID="{2398809A-B91D-4883-9237-3686222628FF}" presName="composite" presStyleCnt="0"/>
      <dgm:spPr/>
    </dgm:pt>
    <dgm:pt modelId="{DD436DA7-097E-4F4F-9293-932EA0D7F05E}" type="pres">
      <dgm:prSet presAssocID="{2398809A-B91D-4883-9237-3686222628FF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E1B1AE8-2B4F-4957-A212-6E973EC388DA}" type="pres">
      <dgm:prSet presAssocID="{2398809A-B91D-4883-9237-3686222628FF}" presName="Parent" presStyleLbl="node0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9DB511-BD79-430D-A2C9-BDE20E250C35}" type="pres">
      <dgm:prSet presAssocID="{5C4FC06D-71A5-41B1-A44D-E1AA3646A8BC}" presName="sibTrans" presStyleCnt="0"/>
      <dgm:spPr/>
    </dgm:pt>
    <dgm:pt modelId="{FBE506C2-F37E-4936-948E-0A09712AEE7C}" type="pres">
      <dgm:prSet presAssocID="{253BB812-DC63-4D13-8746-2B81F9DDDD7C}" presName="composite" presStyleCnt="0"/>
      <dgm:spPr/>
    </dgm:pt>
    <dgm:pt modelId="{2276589A-6F65-42CE-9F8D-33BE62EDDD84}" type="pres">
      <dgm:prSet presAssocID="{253BB812-DC63-4D13-8746-2B81F9DDDD7C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5516218-5F46-408B-A11C-A3C52C1187DA}" type="pres">
      <dgm:prSet presAssocID="{253BB812-DC63-4D13-8746-2B81F9DDDD7C}" presName="Parent" presStyleLbl="node0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662AE4-D2C8-4B30-977C-14D40C8ABE56}" type="pres">
      <dgm:prSet presAssocID="{3E317F9E-11C6-4DE6-A384-EE2972EA716F}" presName="sibTrans" presStyleCnt="0"/>
      <dgm:spPr/>
    </dgm:pt>
    <dgm:pt modelId="{0661B141-D733-49A8-AE9C-29B772906815}" type="pres">
      <dgm:prSet presAssocID="{66DCBCCA-CEFD-4B25-8E80-A528A25FA1DD}" presName="composite" presStyleCnt="0"/>
      <dgm:spPr/>
    </dgm:pt>
    <dgm:pt modelId="{0B378214-2173-49DE-BF95-2FC9DCC54EF6}" type="pres">
      <dgm:prSet presAssocID="{66DCBCCA-CEFD-4B25-8E80-A528A25FA1DD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FEDEAFC-41AC-4997-BEC4-FCB8BA3785C2}" type="pres">
      <dgm:prSet presAssocID="{66DCBCCA-CEFD-4B25-8E80-A528A25FA1DD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A3B039-5C1F-4D50-80B4-BAA70660F3D9}" type="presOf" srcId="{66DCBCCA-CEFD-4B25-8E80-A528A25FA1DD}" destId="{DFEDEAFC-41AC-4997-BEC4-FCB8BA3785C2}" srcOrd="0" destOrd="0" presId="urn:microsoft.com/office/officeart/2008/layout/BendingPictureCaption"/>
    <dgm:cxn modelId="{B7014640-22C1-4763-8F47-DAB94A3BC432}" srcId="{676E949B-E14B-43DB-A86F-FE7C7D15A777}" destId="{64AD9CCE-8AF1-48B0-BC5A-05B5C14085DE}" srcOrd="0" destOrd="0" parTransId="{ACD557EF-F009-4D55-9FC9-0438ED513E0C}" sibTransId="{0F6FE3D6-70F6-4AA1-9E17-92D9F370AA5C}"/>
    <dgm:cxn modelId="{72B9960C-6A59-44F8-BFB1-68652045FB68}" srcId="{676E949B-E14B-43DB-A86F-FE7C7D15A777}" destId="{2398809A-B91D-4883-9237-3686222628FF}" srcOrd="1" destOrd="0" parTransId="{1685800B-BAC9-46BB-AB4C-6BEF9B737F3B}" sibTransId="{5C4FC06D-71A5-41B1-A44D-E1AA3646A8BC}"/>
    <dgm:cxn modelId="{1B45E36D-DE8E-49F4-BB10-BB6486562651}" type="presOf" srcId="{676E949B-E14B-43DB-A86F-FE7C7D15A777}" destId="{DF31224B-20B9-4189-BBEA-04E4CE1CA00F}" srcOrd="0" destOrd="0" presId="urn:microsoft.com/office/officeart/2008/layout/BendingPictureCaption"/>
    <dgm:cxn modelId="{55B44F8E-0325-466B-B64A-E766DE4E9CA0}" srcId="{676E949B-E14B-43DB-A86F-FE7C7D15A777}" destId="{253BB812-DC63-4D13-8746-2B81F9DDDD7C}" srcOrd="2" destOrd="0" parTransId="{D1E7745F-5AFA-4559-9826-2446CE68573D}" sibTransId="{3E317F9E-11C6-4DE6-A384-EE2972EA716F}"/>
    <dgm:cxn modelId="{4514A538-A817-4839-A28D-4D7F42962328}" type="presOf" srcId="{2398809A-B91D-4883-9237-3686222628FF}" destId="{FE1B1AE8-2B4F-4957-A212-6E973EC388DA}" srcOrd="0" destOrd="0" presId="urn:microsoft.com/office/officeart/2008/layout/BendingPictureCaption"/>
    <dgm:cxn modelId="{14A3CBCD-DE99-4C04-8579-4E2A62B3071F}" type="presOf" srcId="{64AD9CCE-8AF1-48B0-BC5A-05B5C14085DE}" destId="{B8B07547-0612-4A51-AC1E-C9C858143331}" srcOrd="0" destOrd="0" presId="urn:microsoft.com/office/officeart/2008/layout/BendingPictureCaption"/>
    <dgm:cxn modelId="{EA535875-601B-4316-9FB4-5A72910B02B2}" srcId="{676E949B-E14B-43DB-A86F-FE7C7D15A777}" destId="{66DCBCCA-CEFD-4B25-8E80-A528A25FA1DD}" srcOrd="3" destOrd="0" parTransId="{944C6110-C559-4222-9C47-ADF44E5116B8}" sibTransId="{56303745-C8A9-4FD0-A957-80647A69EF48}"/>
    <dgm:cxn modelId="{FC84CA80-B9B3-4757-92D3-40A13426995C}" type="presOf" srcId="{253BB812-DC63-4D13-8746-2B81F9DDDD7C}" destId="{85516218-5F46-408B-A11C-A3C52C1187DA}" srcOrd="0" destOrd="0" presId="urn:microsoft.com/office/officeart/2008/layout/BendingPictureCaption"/>
    <dgm:cxn modelId="{6FF4056C-B1C1-4542-BD9D-150F9ACCE942}" type="presParOf" srcId="{DF31224B-20B9-4189-BBEA-04E4CE1CA00F}" destId="{9D98D39B-0423-4C3D-8C51-80217FC430C6}" srcOrd="0" destOrd="0" presId="urn:microsoft.com/office/officeart/2008/layout/BendingPictureCaption"/>
    <dgm:cxn modelId="{FE6B9A89-823F-48F8-B8C1-25A5A3044E9A}" type="presParOf" srcId="{9D98D39B-0423-4C3D-8C51-80217FC430C6}" destId="{A094AA72-9642-43AB-81C1-2C90E7672C71}" srcOrd="0" destOrd="0" presId="urn:microsoft.com/office/officeart/2008/layout/BendingPictureCaption"/>
    <dgm:cxn modelId="{CE6AF288-0754-4261-B1DB-7C942CB4B676}" type="presParOf" srcId="{9D98D39B-0423-4C3D-8C51-80217FC430C6}" destId="{B8B07547-0612-4A51-AC1E-C9C858143331}" srcOrd="1" destOrd="0" presId="urn:microsoft.com/office/officeart/2008/layout/BendingPictureCaption"/>
    <dgm:cxn modelId="{2D8D9C62-901F-4F7D-9B09-A83AB6E2E95A}" type="presParOf" srcId="{DF31224B-20B9-4189-BBEA-04E4CE1CA00F}" destId="{8CEEC927-7570-437D-A93F-70D5F51DBD47}" srcOrd="1" destOrd="0" presId="urn:microsoft.com/office/officeart/2008/layout/BendingPictureCaption"/>
    <dgm:cxn modelId="{0771C97F-A32B-4FD8-AAB6-300BF3F51B13}" type="presParOf" srcId="{DF31224B-20B9-4189-BBEA-04E4CE1CA00F}" destId="{379D8C5B-8CB5-4A9D-8579-328AF01E126F}" srcOrd="2" destOrd="0" presId="urn:microsoft.com/office/officeart/2008/layout/BendingPictureCaption"/>
    <dgm:cxn modelId="{90A0B15F-B497-46D3-A854-EF19C9B4B2E9}" type="presParOf" srcId="{379D8C5B-8CB5-4A9D-8579-328AF01E126F}" destId="{DD436DA7-097E-4F4F-9293-932EA0D7F05E}" srcOrd="0" destOrd="0" presId="urn:microsoft.com/office/officeart/2008/layout/BendingPictureCaption"/>
    <dgm:cxn modelId="{813C92A2-E94F-4F97-8BF1-A172EA39906B}" type="presParOf" srcId="{379D8C5B-8CB5-4A9D-8579-328AF01E126F}" destId="{FE1B1AE8-2B4F-4957-A212-6E973EC388DA}" srcOrd="1" destOrd="0" presId="urn:microsoft.com/office/officeart/2008/layout/BendingPictureCaption"/>
    <dgm:cxn modelId="{0CCB4654-0219-45C8-B7E4-0187B30A9656}" type="presParOf" srcId="{DF31224B-20B9-4189-BBEA-04E4CE1CA00F}" destId="{6E9DB511-BD79-430D-A2C9-BDE20E250C35}" srcOrd="3" destOrd="0" presId="urn:microsoft.com/office/officeart/2008/layout/BendingPictureCaption"/>
    <dgm:cxn modelId="{20F9A5D8-C092-40D5-A0BE-12C724C60A48}" type="presParOf" srcId="{DF31224B-20B9-4189-BBEA-04E4CE1CA00F}" destId="{FBE506C2-F37E-4936-948E-0A09712AEE7C}" srcOrd="4" destOrd="0" presId="urn:microsoft.com/office/officeart/2008/layout/BendingPictureCaption"/>
    <dgm:cxn modelId="{AEFF324B-C9B4-4B13-8A09-F3CA568FFAB5}" type="presParOf" srcId="{FBE506C2-F37E-4936-948E-0A09712AEE7C}" destId="{2276589A-6F65-42CE-9F8D-33BE62EDDD84}" srcOrd="0" destOrd="0" presId="urn:microsoft.com/office/officeart/2008/layout/BendingPictureCaption"/>
    <dgm:cxn modelId="{DC19F5FA-72F5-42B4-8C91-69058D38601B}" type="presParOf" srcId="{FBE506C2-F37E-4936-948E-0A09712AEE7C}" destId="{85516218-5F46-408B-A11C-A3C52C1187DA}" srcOrd="1" destOrd="0" presId="urn:microsoft.com/office/officeart/2008/layout/BendingPictureCaption"/>
    <dgm:cxn modelId="{7091E30A-B343-472D-8644-E67F44158D90}" type="presParOf" srcId="{DF31224B-20B9-4189-BBEA-04E4CE1CA00F}" destId="{FC662AE4-D2C8-4B30-977C-14D40C8ABE56}" srcOrd="5" destOrd="0" presId="urn:microsoft.com/office/officeart/2008/layout/BendingPictureCaption"/>
    <dgm:cxn modelId="{5F3A6511-AC0F-4014-9241-8510E3FEE2E7}" type="presParOf" srcId="{DF31224B-20B9-4189-BBEA-04E4CE1CA00F}" destId="{0661B141-D733-49A8-AE9C-29B772906815}" srcOrd="6" destOrd="0" presId="urn:microsoft.com/office/officeart/2008/layout/BendingPictureCaption"/>
    <dgm:cxn modelId="{BF9BE4E8-8C09-4338-B2FC-28953FCAD2DD}" type="presParOf" srcId="{0661B141-D733-49A8-AE9C-29B772906815}" destId="{0B378214-2173-49DE-BF95-2FC9DCC54EF6}" srcOrd="0" destOrd="0" presId="urn:microsoft.com/office/officeart/2008/layout/BendingPictureCaption"/>
    <dgm:cxn modelId="{5596E991-06F5-4A2F-A80A-82AE386BE3F2}" type="presParOf" srcId="{0661B141-D733-49A8-AE9C-29B772906815}" destId="{DFEDEAFC-41AC-4997-BEC4-FCB8BA3785C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67CCA-D734-4E2F-A5E0-C7C2C4B8E6B8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318B1-367A-4E80-ACF4-9DA73F3590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696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18B1-367A-4E80-ACF4-9DA73F3590E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52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104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年全國家事類技藝競賽</a:t>
            </a: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烹飪組：個人組 家三乙沈千惠榮獲第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</a:t>
            </a: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手工藝組：個人組 家三乙徐湘庭榮獲第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 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18B1-367A-4E80-ACF4-9DA73F3590E1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6074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18B1-367A-4E80-ACF4-9DA73F3590E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8203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18B1-367A-4E80-ACF4-9DA73F3590E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8203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18B1-367A-4E80-ACF4-9DA73F3590E1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733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18B1-367A-4E80-ACF4-9DA73F3590E1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18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18B1-367A-4E80-ACF4-9DA73F3590E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32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914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30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412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601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97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828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946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988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72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54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840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D0FAF-AA55-4CDE-9B2B-EDECDCA19BD7}" type="datetimeFigureOut">
              <a:rPr lang="zh-TW" altLang="en-US" smtClean="0"/>
              <a:t>2015/12/10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03C92-3C8E-46ED-97F1-69D3D8F806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068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8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microsoft.com/office/2007/relationships/hdphoto" Target="../media/hdphoto2.wdp"/><Relationship Id="rId10" Type="http://schemas.openxmlformats.org/officeDocument/2006/relationships/image" Target="../media/image32.jpeg"/><Relationship Id="rId4" Type="http://schemas.openxmlformats.org/officeDocument/2006/relationships/image" Target="../media/image8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1.wdp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microsoft.com/office/2007/relationships/hdphoto" Target="../media/hdphoto2.wdp"/><Relationship Id="rId10" Type="http://schemas.openxmlformats.org/officeDocument/2006/relationships/image" Target="../media/image40.jpeg"/><Relationship Id="rId4" Type="http://schemas.openxmlformats.org/officeDocument/2006/relationships/image" Target="../media/image8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5" Type="http://schemas.openxmlformats.org/officeDocument/2006/relationships/image" Target="../media/image8.jpeg"/><Relationship Id="rId10" Type="http://schemas.openxmlformats.org/officeDocument/2006/relationships/image" Target="../media/image46.jpeg"/><Relationship Id="rId4" Type="http://schemas.microsoft.com/office/2007/relationships/hdphoto" Target="../media/hdphoto1.wdp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8.jpeg"/><Relationship Id="rId10" Type="http://schemas.openxmlformats.org/officeDocument/2006/relationships/diagramColors" Target="../diagrams/colors1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1.wdp"/><Relationship Id="rId7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microsoft.com/office/2007/relationships/hdphoto" Target="../media/hdphoto2.wdp"/><Relationship Id="rId10" Type="http://schemas.openxmlformats.org/officeDocument/2006/relationships/image" Target="../media/image56.jpeg"/><Relationship Id="rId4" Type="http://schemas.openxmlformats.org/officeDocument/2006/relationships/image" Target="../media/image8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1.wdp"/><Relationship Id="rId7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2.wdp"/><Relationship Id="rId4" Type="http://schemas.openxmlformats.org/officeDocument/2006/relationships/image" Target="../media/image8.jpe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microsoft.com/office/2007/relationships/hdphoto" Target="../media/hdphoto1.wdp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4.jpe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microsoft.com/office/2007/relationships/hdphoto" Target="../media/hdphoto2.wdp"/><Relationship Id="rId15" Type="http://schemas.openxmlformats.org/officeDocument/2006/relationships/image" Target="../media/image69.jpeg"/><Relationship Id="rId10" Type="http://schemas.openxmlformats.org/officeDocument/2006/relationships/image" Target="../media/image65.jpeg"/><Relationship Id="rId4" Type="http://schemas.openxmlformats.org/officeDocument/2006/relationships/image" Target="../media/image8.jpeg"/><Relationship Id="rId9" Type="http://schemas.openxmlformats.org/officeDocument/2006/relationships/image" Target="../media/image64.jpeg"/><Relationship Id="rId1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4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5.jpeg"/><Relationship Id="rId5" Type="http://schemas.openxmlformats.org/officeDocument/2006/relationships/image" Target="../media/image8.jpeg"/><Relationship Id="rId10" Type="http://schemas.openxmlformats.org/officeDocument/2006/relationships/image" Target="../media/image74.jpeg"/><Relationship Id="rId4" Type="http://schemas.microsoft.com/office/2007/relationships/hdphoto" Target="../media/hdphoto1.wdp"/><Relationship Id="rId9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microsoft.com/office/2007/relationships/hdphoto" Target="../media/hdphoto1.wdp"/><Relationship Id="rId7" Type="http://schemas.openxmlformats.org/officeDocument/2006/relationships/image" Target="../media/image7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microsoft.com/office/2007/relationships/hdphoto" Target="../media/hdphoto2.wdp"/><Relationship Id="rId4" Type="http://schemas.openxmlformats.org/officeDocument/2006/relationships/image" Target="../media/image8.jpeg"/><Relationship Id="rId9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microsoft.com/office/2007/relationships/hdphoto" Target="../media/hdphoto1.wdp"/><Relationship Id="rId7" Type="http://schemas.openxmlformats.org/officeDocument/2006/relationships/image" Target="../media/image8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microsoft.com/office/2007/relationships/hdphoto" Target="../media/hdphoto2.wdp"/><Relationship Id="rId7" Type="http://schemas.openxmlformats.org/officeDocument/2006/relationships/image" Target="../media/image8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12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16.jpe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1009" r="12762" b="5751"/>
          <a:stretch/>
        </p:blipFill>
        <p:spPr bwMode="auto">
          <a:xfrm>
            <a:off x="0" y="-15188"/>
            <a:ext cx="9144000" cy="68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:\1._2015_校長_招生宣導_ppt\2.教學大樓預計明年完工\校園規畫圖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"/>
          <a:stretch/>
        </p:blipFill>
        <p:spPr bwMode="auto">
          <a:xfrm>
            <a:off x="-4836" y="5008236"/>
            <a:ext cx="9148836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5008237"/>
            <a:ext cx="9144000" cy="1512168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55000"/>
                </a:schemeClr>
              </a:gs>
              <a:gs pos="35000">
                <a:schemeClr val="accent5">
                  <a:tint val="37000"/>
                  <a:satMod val="300000"/>
                  <a:alpha val="50000"/>
                </a:schemeClr>
              </a:gs>
              <a:gs pos="100000">
                <a:schemeClr val="accent5">
                  <a:tint val="15000"/>
                  <a:satMod val="350000"/>
                  <a:alpha val="65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5157192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國立中壢高級家事商業職業學校</a:t>
            </a:r>
            <a:r>
              <a:rPr lang="zh-TW" altLang="en-US" sz="3200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    </a:t>
            </a:r>
            <a:endParaRPr lang="en-US" altLang="zh-TW" sz="1600" b="1" dirty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超顏楷" pitchFamily="49" charset="-120"/>
              <a:ea typeface="文鼎超顏楷" pitchFamily="49" charset="-12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-180528" y="5949354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42950" indent="-285750" eaLnBrk="0" hangingPunct="0"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Chung-Li Home Economic And Commercial Vocational High </a:t>
            </a:r>
            <a:r>
              <a:rPr lang="en-US" altLang="zh-TW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" name="Picture 5" descr="平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3453335" cy="2336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203">
            <a:off x="4615469" y="1242637"/>
            <a:ext cx="4232867" cy="2528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5" descr="M01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886">
            <a:off x="3874815" y="3203459"/>
            <a:ext cx="2311050" cy="1460766"/>
          </a:xfrm>
          <a:prstGeom prst="round2DiagRect">
            <a:avLst>
              <a:gd name="adj1" fmla="val 894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934493" y="2636913"/>
            <a:ext cx="757187" cy="712216"/>
          </a:xfrm>
          <a:prstGeom prst="rect">
            <a:avLst/>
          </a:prstGeom>
          <a:solidFill>
            <a:schemeClr val="accent6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2051720" y="2276872"/>
            <a:ext cx="6837710" cy="1440160"/>
          </a:xfrm>
          <a:prstGeom prst="rightArrow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6000"/>
                </a:schemeClr>
              </a:gs>
              <a:gs pos="35000">
                <a:schemeClr val="accent6">
                  <a:tint val="37000"/>
                  <a:satMod val="300000"/>
                  <a:alpha val="9000"/>
                </a:schemeClr>
              </a:gs>
              <a:gs pos="100000">
                <a:schemeClr val="accent6">
                  <a:tint val="15000"/>
                  <a:satMod val="350000"/>
                  <a:alpha val="44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4052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多元創意學習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3" name="Picture 18" descr="機器人實習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72013"/>
            <a:ext cx="2366620" cy="3853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9" descr="機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47629"/>
            <a:ext cx="2366620" cy="3867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077925" y="994896"/>
            <a:ext cx="1107996" cy="4056737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6000" b="1" u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標楷體" pitchFamily="65" charset="-120"/>
              </a:rPr>
              <a:t>機器人實作</a:t>
            </a:r>
            <a:endParaRPr lang="zh-TW" altLang="en-US" sz="6000" b="1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標楷體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017">
            <a:off x="6876256" y="1340768"/>
            <a:ext cx="1920347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3"/>
          <a:stretch/>
        </p:blipFill>
        <p:spPr>
          <a:xfrm rot="500573">
            <a:off x="6745778" y="3250106"/>
            <a:ext cx="202387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224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家政科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92393" y="1124744"/>
            <a:ext cx="321551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服飾</a:t>
            </a:r>
            <a:r>
              <a:rPr lang="zh-TW" altLang="en-US" sz="2400" b="1" u="none" dirty="0">
                <a:solidFill>
                  <a:srgbClr val="0000FF"/>
                </a:solidFill>
                <a:ea typeface="微軟正黑體" pitchFamily="34" charset="-120"/>
              </a:rPr>
              <a:t>造型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美容</a:t>
            </a:r>
            <a:r>
              <a:rPr lang="zh-TW" altLang="en-US" sz="2400" b="1" u="none" dirty="0">
                <a:solidFill>
                  <a:srgbClr val="0000FF"/>
                </a:solidFill>
                <a:ea typeface="微軟正黑體" pitchFamily="34" charset="-120"/>
              </a:rPr>
              <a:t>實務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幼兒</a:t>
            </a:r>
            <a:r>
              <a:rPr lang="zh-TW" altLang="en-US" sz="2400" b="1" u="none" dirty="0">
                <a:solidFill>
                  <a:srgbClr val="0000FF"/>
                </a:solidFill>
                <a:ea typeface="微軟正黑體" pitchFamily="34" charset="-120"/>
              </a:rPr>
              <a:t>教保概論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手工藝</a:t>
            </a:r>
            <a:endParaRPr lang="en-US" altLang="zh-TW" sz="2400" b="1" u="none" dirty="0" smtClean="0">
              <a:solidFill>
                <a:srgbClr val="0000FF"/>
              </a:solidFill>
              <a:ea typeface="微軟正黑體" pitchFamily="34" charset="-12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烹飪、縫紉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烘焙、食物學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飲料調製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餐旅服務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嬰幼兒發展與保育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492393" y="991345"/>
            <a:ext cx="1703343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3" name="Picture 25" descr="SAM_408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05" y="1401852"/>
            <a:ext cx="4100400" cy="267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4" name="Picture 24" descr="galleryAvatarCAD2JK2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05" y="1401852"/>
            <a:ext cx="4100400" cy="273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5" name="Picture 23" descr="CIMG67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05" y="1401852"/>
            <a:ext cx="4100400" cy="2731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6" name="Picture 22" descr="CIMG67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05" y="1401852"/>
            <a:ext cx="4100400" cy="2731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7" name="Picture 6" descr="DSC070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05" y="1401852"/>
            <a:ext cx="4100400" cy="2733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8" name="Picture 4" descr="家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4555" r="4053" b="18054"/>
          <a:stretch/>
        </p:blipFill>
        <p:spPr bwMode="auto">
          <a:xfrm>
            <a:off x="4114305" y="1401852"/>
            <a:ext cx="4100400" cy="2744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329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家政科榮光時刻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267895" y="947456"/>
            <a:ext cx="4304105" cy="173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0" name="內容版面配置區 2"/>
          <p:cNvSpPr>
            <a:spLocks noGrp="1"/>
          </p:cNvSpPr>
          <p:nvPr>
            <p:ph idx="1"/>
          </p:nvPr>
        </p:nvSpPr>
        <p:spPr>
          <a:xfrm>
            <a:off x="398807" y="1052736"/>
            <a:ext cx="5204205" cy="338437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/>
            </a:pPr>
            <a:r>
              <a:rPr lang="en-US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學年度全國技藝競賽</a:t>
            </a:r>
            <a:r>
              <a:rPr lang="zh-TW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400"/>
              </a:spcBef>
              <a:defRPr/>
            </a:pP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烹飪</a:t>
            </a: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牟</a:t>
            </a: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晴</a:t>
            </a: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羽</a:t>
            </a:r>
            <a:r>
              <a:rPr lang="zh-TW" altLang="en-US" sz="2800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800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</a:t>
            </a:r>
            <a:r>
              <a:rPr lang="zh-TW" altLang="zh-TW" sz="2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</a:p>
          <a:p>
            <a:pPr>
              <a:lnSpc>
                <a:spcPct val="120000"/>
              </a:lnSpc>
              <a:spcBef>
                <a:spcPts val="400"/>
              </a:spcBef>
              <a:defRPr/>
            </a:pP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烹飪組 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團體組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800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全國第</a:t>
            </a:r>
            <a:r>
              <a:rPr lang="en-US" altLang="zh-TW" sz="2800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2800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</a:p>
          <a:p>
            <a:pPr>
              <a:lnSpc>
                <a:spcPct val="120000"/>
              </a:lnSpc>
              <a:spcBef>
                <a:spcPts val="400"/>
              </a:spcBef>
              <a:defRPr/>
            </a:pP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手工藝組 徐綉淇 </a:t>
            </a:r>
            <a:r>
              <a:rPr lang="zh-TW" altLang="zh-TW" sz="2800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全國第</a:t>
            </a:r>
            <a:r>
              <a:rPr lang="en-US" altLang="zh-TW" sz="2800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sz="2800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</a:p>
          <a:p>
            <a:pPr>
              <a:lnSpc>
                <a:spcPct val="120000"/>
              </a:lnSpc>
              <a:spcBef>
                <a:spcPts val="400"/>
              </a:spcBef>
              <a:defRPr/>
            </a:pP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烹飪</a:t>
            </a: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</a:t>
            </a:r>
            <a:r>
              <a:rPr lang="en-US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</a:t>
            </a: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若彣 </a:t>
            </a:r>
            <a:r>
              <a:rPr lang="zh-TW" altLang="zh-TW" sz="2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全國第</a:t>
            </a:r>
            <a:r>
              <a:rPr lang="en-US" altLang="zh-TW" sz="2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zh-TW" sz="2800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en-US" altLang="zh-TW" sz="2800" dirty="0" smtClean="0">
              <a:solidFill>
                <a:srgbClr val="CC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/>
            </a:pPr>
            <a:r>
              <a:rPr lang="en-US" alt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學年度全國</a:t>
            </a:r>
            <a:r>
              <a:rPr lang="zh-TW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技藝競賽</a:t>
            </a:r>
            <a:r>
              <a:rPr lang="zh-TW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8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400"/>
              </a:spcBef>
              <a:defRPr/>
            </a:pP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烹飪組</a:t>
            </a:r>
            <a:r>
              <a:rPr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沈千惠</a:t>
            </a:r>
            <a:r>
              <a:rPr lang="zh-TW" altLang="zh-TW" sz="2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全國第</a:t>
            </a:r>
            <a:r>
              <a:rPr lang="en-US" altLang="zh-TW" sz="2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sz="2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</a:p>
          <a:p>
            <a:pPr>
              <a:lnSpc>
                <a:spcPct val="120000"/>
              </a:lnSpc>
              <a:spcBef>
                <a:spcPts val="400"/>
              </a:spcBef>
              <a:defRPr/>
            </a:pP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手工藝組</a:t>
            </a:r>
            <a:r>
              <a:rPr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800" dirty="0"/>
              <a:t>徐湘庭</a:t>
            </a:r>
            <a:r>
              <a:rPr lang="zh-TW" altLang="zh-TW" sz="2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全國第</a:t>
            </a:r>
            <a:r>
              <a:rPr lang="en-US" altLang="zh-TW" sz="2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zh-TW" sz="2800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zh-TW" altLang="zh-TW" sz="2800" dirty="0">
              <a:solidFill>
                <a:srgbClr val="CC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5134">
            <a:off x="3613950" y="4411919"/>
            <a:ext cx="3186620" cy="2136973"/>
          </a:xfrm>
          <a:prstGeom prst="snip2DiagRect">
            <a:avLst>
              <a:gd name="adj1" fmla="val 0"/>
              <a:gd name="adj2" fmla="val 705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025">
            <a:off x="5958774" y="2990067"/>
            <a:ext cx="2916046" cy="1955524"/>
          </a:xfrm>
          <a:prstGeom prst="snip2DiagRect">
            <a:avLst>
              <a:gd name="adj1" fmla="val 0"/>
              <a:gd name="adj2" fmla="val 574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燕尾形向右箭號 5"/>
          <p:cNvSpPr/>
          <p:nvPr/>
        </p:nvSpPr>
        <p:spPr>
          <a:xfrm>
            <a:off x="4496296" y="1340768"/>
            <a:ext cx="3316064" cy="720080"/>
          </a:xfrm>
          <a:prstGeom prst="notch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B050"/>
                </a:solidFill>
              </a:rPr>
              <a:t>保送國立台北科技大學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sp>
        <p:nvSpPr>
          <p:cNvPr id="17" name="燕尾形向右箭號 16"/>
          <p:cNvSpPr/>
          <p:nvPr/>
        </p:nvSpPr>
        <p:spPr>
          <a:xfrm>
            <a:off x="4496296" y="2132856"/>
            <a:ext cx="3316064" cy="720080"/>
          </a:xfrm>
          <a:prstGeom prst="notch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B050"/>
                </a:solidFill>
              </a:rPr>
              <a:t>保送國立雲林科技大學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1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1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1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1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流行服飾科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92393" y="1124744"/>
            <a:ext cx="321551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Tx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縫紉         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成衣製作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服裝設計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服飾實務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美容實務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服裝材料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u="none" dirty="0" smtClean="0">
                <a:solidFill>
                  <a:srgbClr val="0000FF"/>
                </a:solidFill>
                <a:ea typeface="微軟正黑體" pitchFamily="34" charset="-120"/>
              </a:rPr>
              <a:t>服裝畫</a:t>
            </a:r>
            <a:endParaRPr lang="zh-TW" altLang="en-US" sz="2400" b="1" u="none" dirty="0">
              <a:solidFill>
                <a:srgbClr val="0000FF"/>
              </a:solidFill>
              <a:ea typeface="微軟正黑體" pitchFamily="34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492393" y="991345"/>
            <a:ext cx="1703343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4" name="Picture 7" descr="41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/>
          <a:stretch>
            <a:fillRect/>
          </a:stretch>
        </p:blipFill>
        <p:spPr bwMode="auto">
          <a:xfrm>
            <a:off x="705921" y="4682697"/>
            <a:ext cx="2663999" cy="1704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:\1._2015_校長_招生宣導_ppt\10.流行服飾科\縮圖\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544" y="1208439"/>
            <a:ext cx="4853932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9" name="Picture 5" descr="H:\1._2015_校長_招生宣導_ppt\10.流行服飾科\縮圖\0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544" y="1208439"/>
            <a:ext cx="4853933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50" name="Picture 6" descr="H:\1._2015_校長_招生宣導_ppt\10.流行服飾科\縮圖\0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544" y="1208439"/>
            <a:ext cx="5096559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 descr="K:\1._2015_校長_招生宣導_ppt\10.流行服飾科\流行服飾科-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25" y="1208439"/>
            <a:ext cx="5048739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 descr="K:\1._2015_校長_招生宣導_ppt\10.流行服飾科\流行服飾科-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13" y="1208439"/>
            <a:ext cx="5195752" cy="3332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1" name="Picture 7" descr="K:\1._2015_校長_招生宣導_ppt\10.流行服飾科\流行服飾科-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78" y="1208439"/>
            <a:ext cx="5306577" cy="3436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9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3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9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9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34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3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3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商業經營科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92393" y="1124744"/>
            <a:ext cx="321551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</a:pPr>
            <a:r>
              <a:rPr lang="zh-TW" altLang="en-US" sz="2400" b="1" dirty="0">
                <a:solidFill>
                  <a:srgbClr val="0000FF"/>
                </a:solidFill>
                <a:ea typeface="微軟正黑體" pitchFamily="34" charset="-120"/>
              </a:rPr>
              <a:t>商業概論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dirty="0">
                <a:solidFill>
                  <a:srgbClr val="0000FF"/>
                </a:solidFill>
                <a:ea typeface="微軟正黑體" pitchFamily="34" charset="-120"/>
              </a:rPr>
              <a:t>經濟學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dirty="0">
                <a:solidFill>
                  <a:srgbClr val="0000FF"/>
                </a:solidFill>
                <a:ea typeface="微軟正黑體" pitchFamily="34" charset="-120"/>
              </a:rPr>
              <a:t>商業禮儀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dirty="0">
                <a:solidFill>
                  <a:srgbClr val="0000FF"/>
                </a:solidFill>
                <a:ea typeface="微軟正黑體" pitchFamily="34" charset="-120"/>
              </a:rPr>
              <a:t>企業倫理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dirty="0">
                <a:solidFill>
                  <a:srgbClr val="0000FF"/>
                </a:solidFill>
                <a:ea typeface="微軟正黑體" pitchFamily="34" charset="-120"/>
              </a:rPr>
              <a:t>會計學</a:t>
            </a:r>
            <a:endParaRPr lang="en-US" altLang="zh-TW" sz="2400" b="1" dirty="0">
              <a:solidFill>
                <a:srgbClr val="0000FF"/>
              </a:solidFill>
              <a:ea typeface="微軟正黑體" pitchFamily="34" charset="-120"/>
            </a:endParaRPr>
          </a:p>
          <a:p>
            <a:pPr marL="342900" indent="-342900">
              <a:buFontTx/>
              <a:buChar char="•"/>
            </a:pPr>
            <a:r>
              <a:rPr lang="zh-TW" altLang="en-US" sz="2400" b="1" dirty="0">
                <a:solidFill>
                  <a:srgbClr val="0000FF"/>
                </a:solidFill>
                <a:ea typeface="微軟正黑體" pitchFamily="34" charset="-120"/>
              </a:rPr>
              <a:t>會計實務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dirty="0">
                <a:solidFill>
                  <a:srgbClr val="0000FF"/>
                </a:solidFill>
                <a:ea typeface="微軟正黑體" pitchFamily="34" charset="-120"/>
              </a:rPr>
              <a:t>會計軟體應用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dirty="0">
                <a:solidFill>
                  <a:srgbClr val="0000FF"/>
                </a:solidFill>
                <a:ea typeface="微軟正黑體" pitchFamily="34" charset="-120"/>
              </a:rPr>
              <a:t>成本會計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dirty="0">
                <a:solidFill>
                  <a:srgbClr val="0000FF"/>
                </a:solidFill>
                <a:ea typeface="微軟正黑體" pitchFamily="34" charset="-120"/>
              </a:rPr>
              <a:t>計算機概論</a:t>
            </a:r>
          </a:p>
          <a:p>
            <a:pPr marL="342900" indent="-342900">
              <a:buFontTx/>
              <a:buChar char="•"/>
            </a:pPr>
            <a:r>
              <a:rPr lang="zh-TW" altLang="en-US" sz="2400" b="1" dirty="0">
                <a:solidFill>
                  <a:srgbClr val="0000FF"/>
                </a:solidFill>
                <a:ea typeface="微軟正黑體" pitchFamily="34" charset="-120"/>
              </a:rPr>
              <a:t>計算機應用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492393" y="991345"/>
            <a:ext cx="1703343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Picture 4" descr="商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62" y="1117775"/>
            <a:ext cx="4336552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1" name="Picture 5" descr="金融知識獲獎合影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7"/>
          <a:stretch>
            <a:fillRect/>
          </a:stretch>
        </p:blipFill>
        <p:spPr bwMode="auto">
          <a:xfrm>
            <a:off x="3124462" y="1117775"/>
            <a:ext cx="4740596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3" name="Picture 12" descr="商徻獎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62" y="1117775"/>
            <a:ext cx="4900824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2" name="Picture 6" descr="DSC0138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9"/>
          <a:stretch>
            <a:fillRect/>
          </a:stretch>
        </p:blipFill>
        <p:spPr bwMode="auto">
          <a:xfrm>
            <a:off x="3119422" y="1117775"/>
            <a:ext cx="4905864" cy="3502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62" y="1117775"/>
            <a:ext cx="4954595" cy="3502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85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8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商業經營科</a:t>
            </a:r>
            <a:r>
              <a:rPr lang="en-US" altLang="zh-TW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-</a:t>
            </a:r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榮譽榜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492393" y="991345"/>
            <a:ext cx="1703343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14" name="資料庫圖表 13"/>
          <p:cNvGraphicFramePr/>
          <p:nvPr>
            <p:extLst>
              <p:ext uri="{D42A27DB-BD31-4B8C-83A1-F6EECF244321}">
                <p14:modId xmlns:p14="http://schemas.microsoft.com/office/powerpoint/2010/main" val="2344080292"/>
              </p:ext>
            </p:extLst>
          </p:nvPr>
        </p:nvGraphicFramePr>
        <p:xfrm>
          <a:off x="-76345" y="1124744"/>
          <a:ext cx="9112841" cy="5532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345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應用外語科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307975" y="1114751"/>
            <a:ext cx="321551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66FF"/>
                </a:solidFill>
                <a:ea typeface="微軟正黑體" pitchFamily="34" charset="-120"/>
              </a:rPr>
              <a:t>計算機應用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66FF"/>
                </a:solidFill>
                <a:ea typeface="微軟正黑體" pitchFamily="34" charset="-120"/>
              </a:rPr>
              <a:t>英文簡報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66FF"/>
                </a:solidFill>
                <a:ea typeface="微軟正黑體" pitchFamily="34" charset="-120"/>
              </a:rPr>
              <a:t>文法與句型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66FF"/>
                </a:solidFill>
                <a:ea typeface="微軟正黑體" pitchFamily="34" charset="-120"/>
              </a:rPr>
              <a:t>英文發音練習</a:t>
            </a:r>
            <a:endParaRPr lang="en-US" altLang="zh-TW" sz="2400" b="1" u="none" dirty="0" smtClean="0">
              <a:solidFill>
                <a:srgbClr val="0066FF"/>
              </a:solidFill>
              <a:ea typeface="微軟正黑體" pitchFamily="34" charset="-12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66FF"/>
                </a:solidFill>
                <a:ea typeface="微軟正黑體" pitchFamily="34" charset="-120"/>
              </a:rPr>
              <a:t>歐美簡易小說選讀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66FF"/>
                </a:solidFill>
                <a:ea typeface="微軟正黑體" pitchFamily="34" charset="-120"/>
              </a:rPr>
              <a:t>英美散文導讀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66FF"/>
                </a:solidFill>
                <a:ea typeface="微軟正黑體" pitchFamily="34" charset="-120"/>
              </a:rPr>
              <a:t>餐飲英語會話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66FF"/>
                </a:solidFill>
                <a:ea typeface="微軟正黑體" pitchFamily="34" charset="-120"/>
              </a:rPr>
              <a:t>商業經營實務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u="none" dirty="0" smtClean="0">
                <a:solidFill>
                  <a:srgbClr val="0066FF"/>
                </a:solidFill>
                <a:ea typeface="微軟正黑體" pitchFamily="34" charset="-120"/>
              </a:rPr>
              <a:t>經濟學、會計學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492393" y="991345"/>
            <a:ext cx="1703343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9" name="圖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44" y="1268760"/>
            <a:ext cx="4320000" cy="2929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44" y="1268760"/>
            <a:ext cx="4320000" cy="2890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817" y="1268760"/>
            <a:ext cx="4339127" cy="2916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44" y="1268760"/>
            <a:ext cx="4320000" cy="2928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44" y="1268759"/>
            <a:ext cx="4320000" cy="2929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26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1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7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4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7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資料處理科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307975" y="1114751"/>
            <a:ext cx="321551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>
                <a:solidFill>
                  <a:srgbClr val="0066FF"/>
                </a:solidFill>
                <a:ea typeface="微軟正黑體" pitchFamily="34" charset="-120"/>
              </a:rPr>
              <a:t>多媒體製作與應用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>
                <a:solidFill>
                  <a:srgbClr val="0066FF"/>
                </a:solidFill>
                <a:ea typeface="微軟正黑體" pitchFamily="34" charset="-120"/>
              </a:rPr>
              <a:t>程式語言與設計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>
                <a:solidFill>
                  <a:srgbClr val="0066FF"/>
                </a:solidFill>
                <a:ea typeface="微軟正黑體" pitchFamily="34" charset="-120"/>
              </a:rPr>
              <a:t>資料庫網站設計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>
                <a:solidFill>
                  <a:srgbClr val="0066FF"/>
                </a:solidFill>
                <a:ea typeface="微軟正黑體" pitchFamily="34" charset="-120"/>
              </a:rPr>
              <a:t>電腦套裝軟體應用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>
                <a:solidFill>
                  <a:srgbClr val="0066FF"/>
                </a:solidFill>
                <a:ea typeface="微軟正黑體" pitchFamily="34" charset="-120"/>
              </a:rPr>
              <a:t>商業概論</a:t>
            </a:r>
            <a:endParaRPr lang="en-US" altLang="zh-TW" sz="2400" b="1" dirty="0">
              <a:solidFill>
                <a:srgbClr val="0066FF"/>
              </a:solidFill>
              <a:ea typeface="微軟正黑體" pitchFamily="34" charset="-12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>
                <a:solidFill>
                  <a:srgbClr val="0066FF"/>
                </a:solidFill>
                <a:ea typeface="微軟正黑體" pitchFamily="34" charset="-120"/>
              </a:rPr>
              <a:t>計算機概論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>
                <a:solidFill>
                  <a:srgbClr val="0066FF"/>
                </a:solidFill>
                <a:ea typeface="微軟正黑體" pitchFamily="34" charset="-120"/>
              </a:rPr>
              <a:t>計算機應用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>
                <a:solidFill>
                  <a:srgbClr val="0066FF"/>
                </a:solidFill>
                <a:ea typeface="微軟正黑體" pitchFamily="34" charset="-120"/>
              </a:rPr>
              <a:t>會計學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>
                <a:solidFill>
                  <a:srgbClr val="0066FF"/>
                </a:solidFill>
                <a:ea typeface="微軟正黑體" pitchFamily="34" charset="-120"/>
              </a:rPr>
              <a:t>會計實務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>
                <a:solidFill>
                  <a:srgbClr val="0066FF"/>
                </a:solidFill>
                <a:ea typeface="微軟正黑體" pitchFamily="34" charset="-120"/>
              </a:rPr>
              <a:t>經濟學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492393" y="991345"/>
            <a:ext cx="1703343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Picture 20" descr="97 (3)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56" y="1298387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2" name="Picture 7" descr="415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56" y="1298387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3" name="Picture 13" descr="1452359_647774891953326_55357762_n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56" y="1298387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1" name="Picture 19" descr="資科宣傳(1030110)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56" y="1298387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866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校外參訪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6306" y="4829315"/>
            <a:ext cx="9144000" cy="1411115"/>
            <a:chOff x="0" y="482"/>
            <a:chExt cx="5760" cy="1471"/>
          </a:xfrm>
        </p:grpSpPr>
        <p:pic>
          <p:nvPicPr>
            <p:cNvPr id="15" name="Picture 8" descr="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" y="482"/>
              <a:ext cx="1950" cy="1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 descr="galleryAvatarCA3DGEW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482"/>
              <a:ext cx="1950" cy="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" descr="P11109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2"/>
              <a:ext cx="1950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9" name="Picture 7" descr="H:\1._2015_校長_招生宣導_ppt\15.校外參訪\校外參訪-8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1245240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8" name="Picture 6" descr="H:\1._2015_校長_招生宣導_ppt\15.校外參訪\校外參訪-5.jpg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306" y="1245240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200" name="Picture 8" descr="H:\1._2015_校長_招生宣導_ppt\15.校外參訪\校外參訪-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84" y="1245239"/>
            <a:ext cx="4320000" cy="3240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7" name="Picture 5" descr="H:\1._2015_校長_招生宣導_ppt\15.校外參訪\校外參訪-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84" y="1245238"/>
            <a:ext cx="4320000" cy="3240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5" name="Picture 3" descr="H:\1._2015_校長_招生宣導_ppt\15.校外參訪\校外參訪-2.jpg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306" y="1231446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6" name="Picture 4" descr="H:\1._2015_校長_招生宣導_ppt\15.校外參訪\校外參訪-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84" y="1234875"/>
            <a:ext cx="4320000" cy="3240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4" name="Picture 2" descr="H:\1._2015_校長_招生宣導_ppt\15.校外參訪\校外參訪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31" y="1231446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圖片 5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31" y="1231446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圖片 9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31" y="1231446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壢家之星</a:t>
            </a:r>
            <a:endParaRPr lang="zh-TW" alt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30" name="Group 12"/>
          <p:cNvGrpSpPr>
            <a:grpSpLocks/>
          </p:cNvGrpSpPr>
          <p:nvPr/>
        </p:nvGrpSpPr>
        <p:grpSpPr bwMode="auto">
          <a:xfrm>
            <a:off x="13011" y="3618260"/>
            <a:ext cx="9202738" cy="2376488"/>
            <a:chOff x="0" y="1434"/>
            <a:chExt cx="6068" cy="1425"/>
          </a:xfrm>
        </p:grpSpPr>
        <p:pic>
          <p:nvPicPr>
            <p:cNvPr id="31" name="Picture 8" descr="第二屆台灣美食創作競賽(第三名、佳作)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4"/>
              <a:ext cx="2109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9" descr="2012-2-8-9-48-4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435"/>
              <a:ext cx="2109" cy="1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0" descr="CIMG699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"/>
            <a:stretch>
              <a:fillRect/>
            </a:stretch>
          </p:blipFill>
          <p:spPr bwMode="auto">
            <a:xfrm>
              <a:off x="4050" y="1435"/>
              <a:ext cx="2018" cy="1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群組 9"/>
          <p:cNvGrpSpPr/>
          <p:nvPr/>
        </p:nvGrpSpPr>
        <p:grpSpPr>
          <a:xfrm>
            <a:off x="-38515" y="1240036"/>
            <a:ext cx="9225689" cy="2403624"/>
            <a:chOff x="-38515" y="1240036"/>
            <a:chExt cx="9225689" cy="2403624"/>
          </a:xfrm>
        </p:grpSpPr>
        <p:pic>
          <p:nvPicPr>
            <p:cNvPr id="18" name="Picture 5" descr="DSCN23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133" y="1268760"/>
              <a:ext cx="3225856" cy="237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圖片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7"/>
            <a:stretch>
              <a:fillRect/>
            </a:stretch>
          </p:blipFill>
          <p:spPr bwMode="auto">
            <a:xfrm>
              <a:off x="5820602" y="1274835"/>
              <a:ext cx="3366572" cy="236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15" y="1240036"/>
              <a:ext cx="3567335" cy="2378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39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4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201843" y="2348880"/>
            <a:ext cx="274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本校特色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校園規畫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793"/>
            <a:ext cx="914400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-1868" y="4829316"/>
            <a:ext cx="9144000" cy="1411114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55000"/>
                </a:schemeClr>
              </a:gs>
              <a:gs pos="35000">
                <a:schemeClr val="accent5">
                  <a:tint val="37000"/>
                  <a:satMod val="300000"/>
                  <a:alpha val="50000"/>
                </a:schemeClr>
              </a:gs>
              <a:gs pos="100000">
                <a:schemeClr val="accent5">
                  <a:tint val="15000"/>
                  <a:satMod val="350000"/>
                  <a:alpha val="65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3219362" y="292846"/>
            <a:ext cx="1374727" cy="2056033"/>
            <a:chOff x="3219362" y="292846"/>
            <a:chExt cx="1374727" cy="2056033"/>
          </a:xfrm>
        </p:grpSpPr>
        <p:sp>
          <p:nvSpPr>
            <p:cNvPr id="15" name="手繪多邊形 14"/>
            <p:cNvSpPr/>
            <p:nvPr/>
          </p:nvSpPr>
          <p:spPr>
            <a:xfrm>
              <a:off x="3219362" y="292846"/>
              <a:ext cx="1374727" cy="1396997"/>
            </a:xfrm>
            <a:custGeom>
              <a:avLst/>
              <a:gdLst>
                <a:gd name="connsiteX0" fmla="*/ 0 w 1253463"/>
                <a:gd name="connsiteY0" fmla="*/ 545257 h 1090513"/>
                <a:gd name="connsiteX1" fmla="*/ 272628 w 1253463"/>
                <a:gd name="connsiteY1" fmla="*/ 0 h 1090513"/>
                <a:gd name="connsiteX2" fmla="*/ 980835 w 1253463"/>
                <a:gd name="connsiteY2" fmla="*/ 0 h 1090513"/>
                <a:gd name="connsiteX3" fmla="*/ 1253463 w 1253463"/>
                <a:gd name="connsiteY3" fmla="*/ 545257 h 1090513"/>
                <a:gd name="connsiteX4" fmla="*/ 980835 w 1253463"/>
                <a:gd name="connsiteY4" fmla="*/ 1090513 h 1090513"/>
                <a:gd name="connsiteX5" fmla="*/ 272628 w 1253463"/>
                <a:gd name="connsiteY5" fmla="*/ 1090513 h 1090513"/>
                <a:gd name="connsiteX6" fmla="*/ 0 w 1253463"/>
                <a:gd name="connsiteY6" fmla="*/ 545257 h 10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3463" h="1090513">
                  <a:moveTo>
                    <a:pt x="626731" y="0"/>
                  </a:moveTo>
                  <a:lnTo>
                    <a:pt x="1253463" y="237186"/>
                  </a:lnTo>
                  <a:lnTo>
                    <a:pt x="1253463" y="853327"/>
                  </a:lnTo>
                  <a:lnTo>
                    <a:pt x="626731" y="1090513"/>
                  </a:lnTo>
                  <a:lnTo>
                    <a:pt x="0" y="853327"/>
                  </a:lnTo>
                  <a:lnTo>
                    <a:pt x="0" y="237186"/>
                  </a:lnTo>
                  <a:lnTo>
                    <a:pt x="626731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0898" tIns="256291" rIns="230898" bIns="25629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精緻化</a:t>
              </a:r>
              <a:endParaRPr lang="en-US" altLang="zh-TW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教育         </a:t>
              </a:r>
              <a:endParaRPr lang="zh-TW" altLang="en-US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直線接點 22"/>
            <p:cNvCxnSpPr/>
            <p:nvPr/>
          </p:nvCxnSpPr>
          <p:spPr>
            <a:xfrm flipH="1" flipV="1">
              <a:off x="3906725" y="1689842"/>
              <a:ext cx="279754" cy="659037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0" name="群組 19"/>
          <p:cNvGrpSpPr/>
          <p:nvPr/>
        </p:nvGrpSpPr>
        <p:grpSpPr>
          <a:xfrm>
            <a:off x="4419706" y="3179878"/>
            <a:ext cx="1374728" cy="2150175"/>
            <a:chOff x="4419706" y="3179878"/>
            <a:chExt cx="1374728" cy="2150175"/>
          </a:xfrm>
        </p:grpSpPr>
        <p:sp>
          <p:nvSpPr>
            <p:cNvPr id="19" name="手繪多邊形 18"/>
            <p:cNvSpPr/>
            <p:nvPr/>
          </p:nvSpPr>
          <p:spPr>
            <a:xfrm>
              <a:off x="4419706" y="3933056"/>
              <a:ext cx="1374728" cy="1396997"/>
            </a:xfrm>
            <a:custGeom>
              <a:avLst/>
              <a:gdLst>
                <a:gd name="connsiteX0" fmla="*/ 0 w 1253463"/>
                <a:gd name="connsiteY0" fmla="*/ 545257 h 1090513"/>
                <a:gd name="connsiteX1" fmla="*/ 272628 w 1253463"/>
                <a:gd name="connsiteY1" fmla="*/ 0 h 1090513"/>
                <a:gd name="connsiteX2" fmla="*/ 980835 w 1253463"/>
                <a:gd name="connsiteY2" fmla="*/ 0 h 1090513"/>
                <a:gd name="connsiteX3" fmla="*/ 1253463 w 1253463"/>
                <a:gd name="connsiteY3" fmla="*/ 545257 h 1090513"/>
                <a:gd name="connsiteX4" fmla="*/ 980835 w 1253463"/>
                <a:gd name="connsiteY4" fmla="*/ 1090513 h 1090513"/>
                <a:gd name="connsiteX5" fmla="*/ 272628 w 1253463"/>
                <a:gd name="connsiteY5" fmla="*/ 1090513 h 1090513"/>
                <a:gd name="connsiteX6" fmla="*/ 0 w 1253463"/>
                <a:gd name="connsiteY6" fmla="*/ 545257 h 10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3463" h="1090513">
                  <a:moveTo>
                    <a:pt x="626731" y="0"/>
                  </a:moveTo>
                  <a:lnTo>
                    <a:pt x="1253463" y="237186"/>
                  </a:lnTo>
                  <a:lnTo>
                    <a:pt x="1253463" y="853327"/>
                  </a:lnTo>
                  <a:lnTo>
                    <a:pt x="626731" y="1090513"/>
                  </a:lnTo>
                  <a:lnTo>
                    <a:pt x="0" y="853327"/>
                  </a:lnTo>
                  <a:lnTo>
                    <a:pt x="0" y="237186"/>
                  </a:lnTo>
                  <a:lnTo>
                    <a:pt x="626731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0898" tIns="256291" rIns="230899" bIns="256291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優良</a:t>
              </a:r>
              <a:r>
                <a:rPr lang="zh-TW" altLang="en-US" sz="23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的設備</a:t>
              </a:r>
              <a:endParaRPr lang="zh-TW" altLang="en-US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7" name="直線接點 26"/>
            <p:cNvCxnSpPr/>
            <p:nvPr/>
          </p:nvCxnSpPr>
          <p:spPr>
            <a:xfrm flipH="1" flipV="1">
              <a:off x="4827316" y="3179878"/>
              <a:ext cx="279754" cy="753178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7" name="群組 16"/>
          <p:cNvGrpSpPr/>
          <p:nvPr/>
        </p:nvGrpSpPr>
        <p:grpSpPr>
          <a:xfrm>
            <a:off x="5794434" y="2766557"/>
            <a:ext cx="2013884" cy="1396997"/>
            <a:chOff x="5794434" y="2766557"/>
            <a:chExt cx="2013884" cy="1396997"/>
          </a:xfrm>
        </p:grpSpPr>
        <p:sp>
          <p:nvSpPr>
            <p:cNvPr id="18" name="手繪多邊形 17"/>
            <p:cNvSpPr/>
            <p:nvPr/>
          </p:nvSpPr>
          <p:spPr>
            <a:xfrm>
              <a:off x="6433591" y="2766557"/>
              <a:ext cx="1374727" cy="1396997"/>
            </a:xfrm>
            <a:custGeom>
              <a:avLst/>
              <a:gdLst>
                <a:gd name="connsiteX0" fmla="*/ 0 w 1253463"/>
                <a:gd name="connsiteY0" fmla="*/ 545257 h 1090513"/>
                <a:gd name="connsiteX1" fmla="*/ 272628 w 1253463"/>
                <a:gd name="connsiteY1" fmla="*/ 0 h 1090513"/>
                <a:gd name="connsiteX2" fmla="*/ 980835 w 1253463"/>
                <a:gd name="connsiteY2" fmla="*/ 0 h 1090513"/>
                <a:gd name="connsiteX3" fmla="*/ 1253463 w 1253463"/>
                <a:gd name="connsiteY3" fmla="*/ 545257 h 1090513"/>
                <a:gd name="connsiteX4" fmla="*/ 980835 w 1253463"/>
                <a:gd name="connsiteY4" fmla="*/ 1090513 h 1090513"/>
                <a:gd name="connsiteX5" fmla="*/ 272628 w 1253463"/>
                <a:gd name="connsiteY5" fmla="*/ 1090513 h 1090513"/>
                <a:gd name="connsiteX6" fmla="*/ 0 w 1253463"/>
                <a:gd name="connsiteY6" fmla="*/ 545257 h 10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3463" h="1090513">
                  <a:moveTo>
                    <a:pt x="626731" y="0"/>
                  </a:moveTo>
                  <a:lnTo>
                    <a:pt x="1253463" y="237186"/>
                  </a:lnTo>
                  <a:lnTo>
                    <a:pt x="1253463" y="853327"/>
                  </a:lnTo>
                  <a:lnTo>
                    <a:pt x="626731" y="1090513"/>
                  </a:lnTo>
                  <a:lnTo>
                    <a:pt x="0" y="853327"/>
                  </a:lnTo>
                  <a:lnTo>
                    <a:pt x="0" y="237186"/>
                  </a:lnTo>
                  <a:lnTo>
                    <a:pt x="626731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938" tIns="195331" rIns="169938" bIns="195331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純樸的</a:t>
              </a:r>
              <a:endParaRPr lang="en-US" altLang="zh-TW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校風</a:t>
              </a:r>
              <a:endParaRPr lang="zh-TW" altLang="en-US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9" name="直線接點 28"/>
            <p:cNvCxnSpPr/>
            <p:nvPr/>
          </p:nvCxnSpPr>
          <p:spPr>
            <a:xfrm flipH="1" flipV="1">
              <a:off x="5794434" y="2924944"/>
              <a:ext cx="639157" cy="144016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2" name="群組 21"/>
          <p:cNvGrpSpPr/>
          <p:nvPr/>
        </p:nvGrpSpPr>
        <p:grpSpPr>
          <a:xfrm>
            <a:off x="1639516" y="3179877"/>
            <a:ext cx="1996381" cy="1601336"/>
            <a:chOff x="1639516" y="3179877"/>
            <a:chExt cx="1996381" cy="1601336"/>
          </a:xfrm>
        </p:grpSpPr>
        <p:sp>
          <p:nvSpPr>
            <p:cNvPr id="21" name="手繪多邊形 20"/>
            <p:cNvSpPr/>
            <p:nvPr/>
          </p:nvSpPr>
          <p:spPr>
            <a:xfrm>
              <a:off x="1639516" y="3384216"/>
              <a:ext cx="1374727" cy="1396997"/>
            </a:xfrm>
            <a:custGeom>
              <a:avLst/>
              <a:gdLst>
                <a:gd name="connsiteX0" fmla="*/ 0 w 1253463"/>
                <a:gd name="connsiteY0" fmla="*/ 545257 h 1090513"/>
                <a:gd name="connsiteX1" fmla="*/ 272628 w 1253463"/>
                <a:gd name="connsiteY1" fmla="*/ 0 h 1090513"/>
                <a:gd name="connsiteX2" fmla="*/ 980835 w 1253463"/>
                <a:gd name="connsiteY2" fmla="*/ 0 h 1090513"/>
                <a:gd name="connsiteX3" fmla="*/ 1253463 w 1253463"/>
                <a:gd name="connsiteY3" fmla="*/ 545257 h 1090513"/>
                <a:gd name="connsiteX4" fmla="*/ 980835 w 1253463"/>
                <a:gd name="connsiteY4" fmla="*/ 1090513 h 1090513"/>
                <a:gd name="connsiteX5" fmla="*/ 272628 w 1253463"/>
                <a:gd name="connsiteY5" fmla="*/ 1090513 h 1090513"/>
                <a:gd name="connsiteX6" fmla="*/ 0 w 1253463"/>
                <a:gd name="connsiteY6" fmla="*/ 545257 h 10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3463" h="1090513">
                  <a:moveTo>
                    <a:pt x="626731" y="0"/>
                  </a:moveTo>
                  <a:lnTo>
                    <a:pt x="1253463" y="237186"/>
                  </a:lnTo>
                  <a:lnTo>
                    <a:pt x="1253463" y="853327"/>
                  </a:lnTo>
                  <a:lnTo>
                    <a:pt x="626731" y="1090513"/>
                  </a:lnTo>
                  <a:lnTo>
                    <a:pt x="0" y="853327"/>
                  </a:lnTo>
                  <a:lnTo>
                    <a:pt x="0" y="237186"/>
                  </a:lnTo>
                  <a:lnTo>
                    <a:pt x="626731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938" tIns="195331" rIns="169938" bIns="195331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優秀的</a:t>
              </a:r>
              <a:endParaRPr lang="en-US" altLang="zh-TW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教師</a:t>
              </a:r>
            </a:p>
          </p:txBody>
        </p:sp>
        <p:cxnSp>
          <p:nvCxnSpPr>
            <p:cNvPr id="31" name="直線接點 30"/>
            <p:cNvCxnSpPr/>
            <p:nvPr/>
          </p:nvCxnSpPr>
          <p:spPr>
            <a:xfrm flipH="1">
              <a:off x="3014243" y="3179877"/>
              <a:ext cx="621654" cy="465147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群組 11"/>
          <p:cNvGrpSpPr/>
          <p:nvPr/>
        </p:nvGrpSpPr>
        <p:grpSpPr>
          <a:xfrm>
            <a:off x="4967193" y="668709"/>
            <a:ext cx="2349692" cy="1765655"/>
            <a:chOff x="4967193" y="668709"/>
            <a:chExt cx="2349692" cy="1765655"/>
          </a:xfrm>
        </p:grpSpPr>
        <p:sp>
          <p:nvSpPr>
            <p:cNvPr id="4" name="手繪多邊形 3"/>
            <p:cNvSpPr/>
            <p:nvPr/>
          </p:nvSpPr>
          <p:spPr>
            <a:xfrm>
              <a:off x="5942157" y="668709"/>
              <a:ext cx="1374728" cy="1396997"/>
            </a:xfrm>
            <a:custGeom>
              <a:avLst/>
              <a:gdLst>
                <a:gd name="connsiteX0" fmla="*/ 0 w 1253463"/>
                <a:gd name="connsiteY0" fmla="*/ 545257 h 1090513"/>
                <a:gd name="connsiteX1" fmla="*/ 272628 w 1253463"/>
                <a:gd name="connsiteY1" fmla="*/ 0 h 1090513"/>
                <a:gd name="connsiteX2" fmla="*/ 980835 w 1253463"/>
                <a:gd name="connsiteY2" fmla="*/ 0 h 1090513"/>
                <a:gd name="connsiteX3" fmla="*/ 1253463 w 1253463"/>
                <a:gd name="connsiteY3" fmla="*/ 545257 h 1090513"/>
                <a:gd name="connsiteX4" fmla="*/ 980835 w 1253463"/>
                <a:gd name="connsiteY4" fmla="*/ 1090513 h 1090513"/>
                <a:gd name="connsiteX5" fmla="*/ 272628 w 1253463"/>
                <a:gd name="connsiteY5" fmla="*/ 1090513 h 1090513"/>
                <a:gd name="connsiteX6" fmla="*/ 0 w 1253463"/>
                <a:gd name="connsiteY6" fmla="*/ 545257 h 10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3463" h="1090513">
                  <a:moveTo>
                    <a:pt x="626731" y="0"/>
                  </a:moveTo>
                  <a:lnTo>
                    <a:pt x="1253463" y="237186"/>
                  </a:lnTo>
                  <a:lnTo>
                    <a:pt x="1253463" y="853327"/>
                  </a:lnTo>
                  <a:lnTo>
                    <a:pt x="626731" y="1090513"/>
                  </a:lnTo>
                  <a:lnTo>
                    <a:pt x="0" y="853327"/>
                  </a:lnTo>
                  <a:lnTo>
                    <a:pt x="0" y="237186"/>
                  </a:lnTo>
                  <a:lnTo>
                    <a:pt x="626731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0898" tIns="256291" rIns="230899" bIns="25629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便捷的交通</a:t>
              </a:r>
              <a:endParaRPr lang="zh-TW" altLang="en-US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直線接點 33"/>
            <p:cNvCxnSpPr/>
            <p:nvPr/>
          </p:nvCxnSpPr>
          <p:spPr>
            <a:xfrm flipH="1">
              <a:off x="4967193" y="1772816"/>
              <a:ext cx="974964" cy="661548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群組 23"/>
          <p:cNvGrpSpPr/>
          <p:nvPr/>
        </p:nvGrpSpPr>
        <p:grpSpPr>
          <a:xfrm>
            <a:off x="952153" y="1367381"/>
            <a:ext cx="2267209" cy="1396997"/>
            <a:chOff x="952153" y="1367381"/>
            <a:chExt cx="2267209" cy="1396997"/>
          </a:xfrm>
        </p:grpSpPr>
        <p:sp>
          <p:nvSpPr>
            <p:cNvPr id="10" name="手繪多邊形 9"/>
            <p:cNvSpPr/>
            <p:nvPr/>
          </p:nvSpPr>
          <p:spPr>
            <a:xfrm>
              <a:off x="952153" y="1367381"/>
              <a:ext cx="1374727" cy="1396997"/>
            </a:xfrm>
            <a:custGeom>
              <a:avLst/>
              <a:gdLst>
                <a:gd name="connsiteX0" fmla="*/ 0 w 1253463"/>
                <a:gd name="connsiteY0" fmla="*/ 545257 h 1090513"/>
                <a:gd name="connsiteX1" fmla="*/ 272628 w 1253463"/>
                <a:gd name="connsiteY1" fmla="*/ 0 h 1090513"/>
                <a:gd name="connsiteX2" fmla="*/ 980835 w 1253463"/>
                <a:gd name="connsiteY2" fmla="*/ 0 h 1090513"/>
                <a:gd name="connsiteX3" fmla="*/ 1253463 w 1253463"/>
                <a:gd name="connsiteY3" fmla="*/ 545257 h 1090513"/>
                <a:gd name="connsiteX4" fmla="*/ 980835 w 1253463"/>
                <a:gd name="connsiteY4" fmla="*/ 1090513 h 1090513"/>
                <a:gd name="connsiteX5" fmla="*/ 272628 w 1253463"/>
                <a:gd name="connsiteY5" fmla="*/ 1090513 h 1090513"/>
                <a:gd name="connsiteX6" fmla="*/ 0 w 1253463"/>
                <a:gd name="connsiteY6" fmla="*/ 545257 h 10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3463" h="1090513">
                  <a:moveTo>
                    <a:pt x="626731" y="0"/>
                  </a:moveTo>
                  <a:lnTo>
                    <a:pt x="1253463" y="237186"/>
                  </a:lnTo>
                  <a:lnTo>
                    <a:pt x="1253463" y="853327"/>
                  </a:lnTo>
                  <a:lnTo>
                    <a:pt x="626731" y="1090513"/>
                  </a:lnTo>
                  <a:lnTo>
                    <a:pt x="0" y="853327"/>
                  </a:lnTo>
                  <a:lnTo>
                    <a:pt x="0" y="237186"/>
                  </a:lnTo>
                  <a:lnTo>
                    <a:pt x="626731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938" tIns="195331" rIns="169938" bIns="195331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行動化</a:t>
              </a:r>
              <a:endParaRPr lang="en-US" altLang="zh-TW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教學</a:t>
              </a:r>
            </a:p>
          </p:txBody>
        </p:sp>
        <p:cxnSp>
          <p:nvCxnSpPr>
            <p:cNvPr id="36" name="直線接點 35"/>
            <p:cNvCxnSpPr/>
            <p:nvPr/>
          </p:nvCxnSpPr>
          <p:spPr>
            <a:xfrm flipH="1" flipV="1">
              <a:off x="2326620" y="2434364"/>
              <a:ext cx="892742" cy="202548"/>
            </a:xfrm>
            <a:prstGeom prst="line">
              <a:avLst/>
            </a:prstGeom>
            <a:ln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40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289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慶典活動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7057082" y="1100138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dirty="0">
                <a:solidFill>
                  <a:srgbClr val="0000FF"/>
                </a:solidFill>
                <a:latin typeface="+mn-lt"/>
                <a:ea typeface="微軟正黑體" pitchFamily="34" charset="-120"/>
              </a:rPr>
              <a:t>畢業典禮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683568" y="1100138"/>
            <a:ext cx="14157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dirty="0">
                <a:solidFill>
                  <a:srgbClr val="0000FF"/>
                </a:solidFill>
                <a:latin typeface="+mn-lt"/>
                <a:ea typeface="微軟正黑體" pitchFamily="34" charset="-120"/>
              </a:rPr>
              <a:t>敬師活動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146865" y="1100138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dirty="0">
                <a:solidFill>
                  <a:srgbClr val="0000FF"/>
                </a:solidFill>
                <a:latin typeface="+mn-lt"/>
                <a:ea typeface="微軟正黑體" pitchFamily="34" charset="-120"/>
              </a:rPr>
              <a:t>校慶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5104343" y="1100138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dirty="0">
                <a:solidFill>
                  <a:srgbClr val="0000FF"/>
                </a:solidFill>
                <a:latin typeface="+mn-lt"/>
                <a:ea typeface="微軟正黑體" pitchFamily="34" charset="-120"/>
              </a:rPr>
              <a:t>園遊會</a:t>
            </a:r>
          </a:p>
        </p:txBody>
      </p:sp>
      <p:pic>
        <p:nvPicPr>
          <p:cNvPr id="23" name="Picture 21" descr="中壢家商運動會3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12849" r="65935" b="18991"/>
          <a:stretch>
            <a:fillRect/>
          </a:stretch>
        </p:blipFill>
        <p:spPr bwMode="auto">
          <a:xfrm>
            <a:off x="2562072" y="1718522"/>
            <a:ext cx="1963335" cy="2934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 descr="DSCF864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28474" r="26799"/>
          <a:stretch/>
        </p:blipFill>
        <p:spPr bwMode="auto">
          <a:xfrm>
            <a:off x="460375" y="1718522"/>
            <a:ext cx="1866080" cy="2934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3" descr="愛心園遊會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 r="31788"/>
          <a:stretch/>
        </p:blipFill>
        <p:spPr bwMode="auto">
          <a:xfrm>
            <a:off x="4671817" y="1718522"/>
            <a:ext cx="1963602" cy="2934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 descr="IMG_33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9" r="23966"/>
          <a:stretch/>
        </p:blipFill>
        <p:spPr bwMode="auto">
          <a:xfrm>
            <a:off x="6804248" y="1706390"/>
            <a:ext cx="1963602" cy="2980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9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100" decel="5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100" decel="5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3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4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6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4700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成長與體驗活動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56101" y="1100138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dirty="0" smtClean="0">
                <a:solidFill>
                  <a:srgbClr val="0000FF"/>
                </a:solidFill>
                <a:latin typeface="+mn-lt"/>
                <a:ea typeface="微軟正黑體" pitchFamily="34" charset="-120"/>
              </a:rPr>
              <a:t>成年禮</a:t>
            </a:r>
            <a:endParaRPr lang="zh-TW" altLang="en-US" sz="2400" b="1" dirty="0">
              <a:solidFill>
                <a:srgbClr val="0000FF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674286" y="991345"/>
            <a:ext cx="14157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dirty="0" smtClean="0">
                <a:solidFill>
                  <a:srgbClr val="0000FF"/>
                </a:solidFill>
                <a:latin typeface="+mn-lt"/>
                <a:ea typeface="微軟正黑體" pitchFamily="34" charset="-120"/>
              </a:rPr>
              <a:t>包粽包中</a:t>
            </a:r>
            <a:endParaRPr lang="zh-TW" altLang="en-US" sz="2400" b="1" dirty="0">
              <a:solidFill>
                <a:srgbClr val="0000FF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3419872" y="2983546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dirty="0" smtClean="0">
                <a:solidFill>
                  <a:srgbClr val="0000FF"/>
                </a:solidFill>
                <a:latin typeface="+mn-lt"/>
                <a:ea typeface="微軟正黑體" pitchFamily="34" charset="-120"/>
              </a:rPr>
              <a:t>公訓</a:t>
            </a:r>
            <a:endParaRPr lang="zh-TW" altLang="en-US" sz="2400" b="1" dirty="0">
              <a:solidFill>
                <a:srgbClr val="0000FF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25" name="Picture 13" descr="包粽義賣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43" y="991345"/>
            <a:ext cx="3146363" cy="2360709"/>
          </a:xfrm>
          <a:prstGeom prst="roundRect">
            <a:avLst>
              <a:gd name="adj" fmla="val 55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DSC_08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t="17375" r="15189" b="3656"/>
          <a:stretch>
            <a:fillRect/>
          </a:stretch>
        </p:blipFill>
        <p:spPr bwMode="auto">
          <a:xfrm>
            <a:off x="3538029" y="3539324"/>
            <a:ext cx="3628902" cy="2387355"/>
          </a:xfrm>
          <a:prstGeom prst="roundRect">
            <a:avLst>
              <a:gd name="adj" fmla="val 44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DSC_097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57545"/>
            <a:ext cx="2627134" cy="3963558"/>
          </a:xfrm>
          <a:prstGeom prst="roundRect">
            <a:avLst>
              <a:gd name="adj" fmla="val 585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6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4700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服務學習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8" name="Picture 4" descr="DSCI05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/>
          <a:stretch>
            <a:fillRect/>
          </a:stretch>
        </p:blipFill>
        <p:spPr bwMode="auto">
          <a:xfrm>
            <a:off x="1101435" y="3436937"/>
            <a:ext cx="3597523" cy="2643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DSCF19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/>
          <a:stretch>
            <a:fillRect/>
          </a:stretch>
        </p:blipFill>
        <p:spPr bwMode="auto">
          <a:xfrm>
            <a:off x="3975911" y="740153"/>
            <a:ext cx="4090689" cy="2883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4177684" y="619653"/>
            <a:ext cx="1804987" cy="51911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800" b="1" u="none" dirty="0">
                <a:solidFill>
                  <a:sysClr val="windowText" lastClr="000000"/>
                </a:solidFill>
              </a:rPr>
              <a:t>飢餓</a:t>
            </a:r>
            <a:r>
              <a:rPr lang="en-US" altLang="zh-TW" sz="2800" b="1" u="none" dirty="0">
                <a:solidFill>
                  <a:sysClr val="windowText" lastClr="000000"/>
                </a:solidFill>
              </a:rPr>
              <a:t>8</a:t>
            </a:r>
            <a:r>
              <a:rPr lang="zh-TW" altLang="en-US" sz="2800" b="1" u="none" dirty="0">
                <a:solidFill>
                  <a:sysClr val="windowText" lastClr="000000"/>
                </a:solidFill>
              </a:rPr>
              <a:t>小時</a:t>
            </a:r>
          </a:p>
        </p:txBody>
      </p:sp>
      <p:pic>
        <p:nvPicPr>
          <p:cNvPr id="24" name="Picture 7" descr="郭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25735" r="4782"/>
          <a:stretch>
            <a:fillRect/>
          </a:stretch>
        </p:blipFill>
        <p:spPr bwMode="auto">
          <a:xfrm>
            <a:off x="4254972" y="3406793"/>
            <a:ext cx="3872917" cy="2428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6001797" y="5357508"/>
            <a:ext cx="2673350" cy="51911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800" b="1" u="none" dirty="0">
                <a:solidFill>
                  <a:sysClr val="windowText" lastClr="000000"/>
                </a:solidFill>
              </a:rPr>
              <a:t>反煙反毒反霸凌</a:t>
            </a:r>
          </a:p>
        </p:txBody>
      </p:sp>
      <p:pic>
        <p:nvPicPr>
          <p:cNvPr id="29" name="Picture 12" descr="1470408_483041735142473_1802211387_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9" y="1125538"/>
            <a:ext cx="3374208" cy="2491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330398" y="2917825"/>
            <a:ext cx="2317750" cy="51911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800" b="1" u="none" dirty="0">
                <a:solidFill>
                  <a:sysClr val="windowText" lastClr="000000"/>
                </a:solidFill>
              </a:rPr>
              <a:t>統一發票募集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1608322" y="5718418"/>
            <a:ext cx="2317750" cy="51911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2800" b="1" u="none" dirty="0">
                <a:solidFill>
                  <a:sysClr val="windowText" lastClr="000000"/>
                </a:solidFill>
              </a:rPr>
              <a:t>青少年領袖營</a:t>
            </a: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4700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社團活動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83426" y="1116073"/>
            <a:ext cx="13250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熱舞社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熱音社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吉他社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康輔社</a:t>
            </a:r>
            <a:endParaRPr lang="en-US" altLang="zh-TW" b="1" u="none" dirty="0" smtClean="0">
              <a:solidFill>
                <a:srgbClr val="0066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b="1" u="none" dirty="0" smtClean="0">
                <a:solidFill>
                  <a:srgbClr val="0066FF"/>
                </a:solidFill>
              </a:rPr>
              <a:t>K</a:t>
            </a:r>
            <a:r>
              <a:rPr lang="zh-TW" altLang="en-US" b="1" u="none" dirty="0" smtClean="0">
                <a:solidFill>
                  <a:srgbClr val="0066FF"/>
                </a:solidFill>
              </a:rPr>
              <a:t>歌社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春暉社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戲劇社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管樂社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管樂社</a:t>
            </a:r>
            <a:endParaRPr lang="en-US" altLang="zh-TW" b="1" u="none" dirty="0" smtClean="0">
              <a:solidFill>
                <a:srgbClr val="0066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籃球社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慈幼社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心輔社</a:t>
            </a:r>
            <a:endParaRPr lang="zh-TW" altLang="en-US" b="1" u="none" dirty="0">
              <a:solidFill>
                <a:srgbClr val="0066FF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616850" y="1116073"/>
            <a:ext cx="21630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日語社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電繡社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烘培社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童軍社</a:t>
            </a:r>
            <a:endParaRPr lang="en-US" altLang="zh-TW" b="1" u="none" dirty="0" smtClean="0">
              <a:solidFill>
                <a:srgbClr val="0066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漫畫研究社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電影欣賞社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b="1" u="none" dirty="0" smtClean="0">
                <a:solidFill>
                  <a:srgbClr val="0066FF"/>
                </a:solidFill>
              </a:rPr>
              <a:t>流浪動物保護社</a:t>
            </a:r>
            <a:endParaRPr lang="zh-TW" altLang="en-US" u="none" dirty="0" smtClean="0"/>
          </a:p>
          <a:p>
            <a:pPr marL="285750" indent="-285750">
              <a:buFont typeface="Arial" pitchFamily="34" charset="0"/>
              <a:buChar char="•"/>
            </a:pPr>
            <a:endParaRPr lang="zh-TW" altLang="en-US" b="1" u="none" dirty="0" smtClean="0">
              <a:solidFill>
                <a:srgbClr val="0066FF"/>
              </a:solidFill>
            </a:endParaRPr>
          </a:p>
        </p:txBody>
      </p:sp>
      <p:pic>
        <p:nvPicPr>
          <p:cNvPr id="22" name="Picture 6" descr="1077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943" y="4149080"/>
            <a:ext cx="1463276" cy="1951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DSC062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90" y="1028747"/>
            <a:ext cx="4087196" cy="2955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25626" r="17188"/>
          <a:stretch>
            <a:fillRect/>
          </a:stretch>
        </p:blipFill>
        <p:spPr bwMode="auto">
          <a:xfrm>
            <a:off x="3850290" y="1028747"/>
            <a:ext cx="4087196" cy="2955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" name="Picture 7" descr="DSCF547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21" y="1028747"/>
            <a:ext cx="4021165" cy="2937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502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/>
          <a:stretch/>
        </p:blipFill>
        <p:spPr bwMode="auto">
          <a:xfrm flipH="1">
            <a:off x="7164288" y="791567"/>
            <a:ext cx="1979712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:\1._2015_校長_招生宣導_ppt\2.教學大樓預計明年完工\校園規畫圖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"/>
          <a:stretch/>
        </p:blipFill>
        <p:spPr bwMode="auto">
          <a:xfrm>
            <a:off x="-4836" y="5008236"/>
            <a:ext cx="9148836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5008237"/>
            <a:ext cx="9144000" cy="1512168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55000"/>
                </a:schemeClr>
              </a:gs>
              <a:gs pos="35000">
                <a:schemeClr val="accent5">
                  <a:tint val="37000"/>
                  <a:satMod val="300000"/>
                  <a:alpha val="50000"/>
                </a:schemeClr>
              </a:gs>
              <a:gs pos="100000">
                <a:schemeClr val="accent5">
                  <a:tint val="15000"/>
                  <a:satMod val="350000"/>
                  <a:alpha val="65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5157192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國立中壢高級家事商業職業學校</a:t>
            </a:r>
            <a:r>
              <a:rPr lang="zh-TW" altLang="en-US" sz="3200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    </a:t>
            </a:r>
            <a:endParaRPr lang="en-US" altLang="zh-TW" sz="1600" b="1" dirty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超顏楷" pitchFamily="49" charset="-120"/>
              <a:ea typeface="文鼎超顏楷" pitchFamily="49" charset="-12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-180528" y="5949354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42950" indent="-285750" eaLnBrk="0" hangingPunct="0"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Chung-Li Home Economic And Commercial Vocational High </a:t>
            </a:r>
            <a:r>
              <a:rPr lang="en-US" altLang="zh-TW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27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1._2015_校長_招生宣導_ppt\1.中壢家商\平板教學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063353"/>
            <a:ext cx="4680520" cy="3166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1835696" y="12024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HTC</a:t>
            </a:r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 提供全年級平板教學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711728" y="4256594"/>
            <a:ext cx="574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文鼎新中特黑" pitchFamily="49" charset="-120"/>
                <a:ea typeface="文鼎新中特黑" pitchFamily="49" charset="-120"/>
              </a:rPr>
              <a:t>期待你們的加入！</a:t>
            </a:r>
            <a:r>
              <a:rPr lang="en-US" altLang="zh-TW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文鼎新中特黑" pitchFamily="49" charset="-120"/>
                <a:ea typeface="文鼎新中特黑" pitchFamily="49" charset="-120"/>
              </a:rPr>
              <a:t>J</a:t>
            </a:r>
            <a:r>
              <a:rPr lang="en-US" altLang="zh-TW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文鼎新中特黑" pitchFamily="49" charset="-120"/>
                <a:ea typeface="文鼎新中特黑" pitchFamily="49" charset="-120"/>
              </a:rPr>
              <a:t>OIN US</a:t>
            </a:r>
            <a:r>
              <a:rPr lang="zh-TW" alt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文鼎新中特黑" pitchFamily="49" charset="-120"/>
                <a:ea typeface="文鼎新中特黑" pitchFamily="49" charset="-120"/>
              </a:rPr>
              <a:t>！</a:t>
            </a:r>
            <a:endParaRPr lang="zh-TW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文鼎新中特黑" pitchFamily="49" charset="-120"/>
              <a:ea typeface="文鼎新中特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37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多元化學制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14" name="Group 2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578014"/>
              </p:ext>
            </p:extLst>
          </p:nvPr>
        </p:nvGraphicFramePr>
        <p:xfrm>
          <a:off x="323528" y="1052736"/>
          <a:ext cx="8565902" cy="506704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089469"/>
                <a:gridCol w="2616538"/>
                <a:gridCol w="832703"/>
                <a:gridCol w="733896"/>
                <a:gridCol w="2293296"/>
              </a:tblGrid>
              <a:tr h="39682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中明體(P)" panose="02020500000000000000" pitchFamily="18" charset="-120"/>
                          <a:ea typeface="華康中明體(P)" panose="02020500000000000000" pitchFamily="18" charset="-120"/>
                        </a:rPr>
                        <a:t>學   制   別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華康中明體(P)" panose="02020500000000000000" pitchFamily="18" charset="-120"/>
                        <a:ea typeface="華康中明體(P)" panose="02020500000000000000" pitchFamily="18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中明體(P)" panose="02020500000000000000" pitchFamily="18" charset="-120"/>
                          <a:ea typeface="華康中明體(P)" panose="02020500000000000000" pitchFamily="18" charset="-120"/>
                        </a:rPr>
                        <a:t>科     別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華康中明體(P)" panose="02020500000000000000" pitchFamily="18" charset="-120"/>
                        <a:ea typeface="華康中明體(P)" panose="02020500000000000000" pitchFamily="18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華康中明體(P)" panose="02020500000000000000" pitchFamily="18" charset="-120"/>
                          <a:ea typeface="華康中明體(P)" panose="02020500000000000000" pitchFamily="18" charset="-120"/>
                        </a:rPr>
                        <a:t>上 課 時 間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華康中明體(P)" panose="02020500000000000000" pitchFamily="18" charset="-120"/>
                        <a:ea typeface="華康中明體(P)" panose="02020500000000000000" pitchFamily="18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華康中明體(P)" panose="02020500000000000000" pitchFamily="18" charset="-120"/>
                          <a:ea typeface="華康中明體(P)" panose="02020500000000000000" pitchFamily="18" charset="-120"/>
                        </a:rPr>
                        <a:t>備    註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華康中明體(P)" panose="02020500000000000000" pitchFamily="18" charset="-120"/>
                        <a:ea typeface="華康中明體(P)" panose="02020500000000000000" pitchFamily="18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</a:tr>
              <a:tr h="3846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華康中明體(P)" panose="02020500000000000000" pitchFamily="18" charset="-120"/>
                          <a:ea typeface="華康中明體(P)" panose="02020500000000000000" pitchFamily="18" charset="-120"/>
                        </a:rPr>
                        <a:t>日間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華康中明體(P)" panose="02020500000000000000" pitchFamily="18" charset="-120"/>
                        <a:ea typeface="華康中明體(P)" panose="02020500000000000000" pitchFamily="18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中明體(P)" panose="02020500000000000000" pitchFamily="18" charset="-120"/>
                          <a:ea typeface="華康中明體(P)" panose="02020500000000000000" pitchFamily="18" charset="-120"/>
                        </a:rPr>
                        <a:t>夜間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華康中明體(P)" panose="02020500000000000000" pitchFamily="18" charset="-120"/>
                        <a:ea typeface="華康中明體(P)" panose="02020500000000000000" pitchFamily="18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96828">
                <a:tc row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高　　　職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(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含</a:t>
                      </a:r>
                      <a:r>
                        <a:rPr kumimoji="1" lang="en-US" altLang="zh-TW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) 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體育生　　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家政科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ｖ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</a:endParaRPr>
                    </a:p>
                  </a:txBody>
                  <a:tcPr marT="45715" marB="45715" anchor="ctr" horzOverflow="overflow"/>
                </a:tc>
                <a:tc row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免學費</a:t>
                      </a:r>
                      <a:endParaRPr kumimoji="1" lang="en-US" altLang="zh-TW" sz="200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雜費，較私校便宜很多</a:t>
                      </a:r>
                      <a:endParaRPr kumimoji="1" lang="en-US" altLang="zh-TW" sz="200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流隸體" panose="03000709000000000000" pitchFamily="65" charset="-120"/>
                          <a:ea typeface="華康流隸體" panose="03000709000000000000" pitchFamily="65" charset="-120"/>
                          <a:cs typeface="Times New Roman" pitchFamily="18" charset="0"/>
                        </a:rPr>
                        <a:t>絕不超收任何費用</a:t>
                      </a:r>
                    </a:p>
                  </a:txBody>
                  <a:tcPr marT="45715" marB="45715" anchor="ctr" horzOverflow="overflow"/>
                </a:tc>
              </a:tr>
              <a:tr h="396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流行服飾科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ｖ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968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商業經營科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ｖ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968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應用外語科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ｖ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031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資料處理科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ｖ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700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招收射擊、射箭運動績優專長學生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ｖ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9682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進修學校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商業經營科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ｖ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與日校相同資 源與設備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horzOverflow="overflow"/>
                </a:tc>
              </a:tr>
              <a:tr h="396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服裝科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ｖ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70159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實用技能學程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服裝製作科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ｖ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華康中明體" panose="02020509000000000000" pitchFamily="49" charset="-120"/>
                          <a:ea typeface="華康中明體" panose="02020509000000000000" pitchFamily="49" charset="-120"/>
                        </a:rPr>
                        <a:t>三年免繳學費（政府補助）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華康中明體" panose="02020509000000000000" pitchFamily="49" charset="-120"/>
                        <a:ea typeface="華康中明體" panose="02020509000000000000" pitchFamily="49" charset="-120"/>
                        <a:cs typeface="Times New Roman" pitchFamily="18" charset="0"/>
                      </a:endParaRPr>
                    </a:p>
                  </a:txBody>
                  <a:tcPr marT="45715" marB="45715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818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日校學校簡介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" name="手繪多邊形 14"/>
          <p:cNvSpPr/>
          <p:nvPr/>
        </p:nvSpPr>
        <p:spPr>
          <a:xfrm rot="16200000">
            <a:off x="-868913" y="2677726"/>
            <a:ext cx="2824215" cy="118493"/>
          </a:xfrm>
          <a:custGeom>
            <a:avLst/>
            <a:gdLst>
              <a:gd name="connsiteX0" fmla="*/ 0 w 3169919"/>
              <a:gd name="connsiteY0" fmla="*/ 0 h 294208"/>
              <a:gd name="connsiteX1" fmla="*/ 3169919 w 3169919"/>
              <a:gd name="connsiteY1" fmla="*/ 0 h 294208"/>
              <a:gd name="connsiteX2" fmla="*/ 3169919 w 3169919"/>
              <a:gd name="connsiteY2" fmla="*/ 294208 h 294208"/>
              <a:gd name="connsiteX3" fmla="*/ 0 w 3169919"/>
              <a:gd name="connsiteY3" fmla="*/ 294208 h 294208"/>
              <a:gd name="connsiteX4" fmla="*/ 0 w 3169919"/>
              <a:gd name="connsiteY4" fmla="*/ 0 h 29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19" h="294208">
                <a:moveTo>
                  <a:pt x="0" y="0"/>
                </a:moveTo>
                <a:lnTo>
                  <a:pt x="3169919" y="0"/>
                </a:lnTo>
                <a:lnTo>
                  <a:pt x="3169919" y="294208"/>
                </a:lnTo>
                <a:lnTo>
                  <a:pt x="0" y="2942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259475" bIns="-1" numCol="1" spcCol="1270" anchor="t" anchorCtr="0">
            <a:noAutofit/>
          </a:bodyPr>
          <a:lstStyle/>
          <a:p>
            <a:pPr lvl="0" algn="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1900" kern="1200"/>
          </a:p>
        </p:txBody>
      </p:sp>
      <p:sp>
        <p:nvSpPr>
          <p:cNvPr id="19" name="手繪多邊形 18"/>
          <p:cNvSpPr/>
          <p:nvPr/>
        </p:nvSpPr>
        <p:spPr>
          <a:xfrm rot="16200000">
            <a:off x="-10589" y="2677726"/>
            <a:ext cx="2824215" cy="118493"/>
          </a:xfrm>
          <a:custGeom>
            <a:avLst/>
            <a:gdLst>
              <a:gd name="connsiteX0" fmla="*/ 0 w 3169919"/>
              <a:gd name="connsiteY0" fmla="*/ 0 h 294208"/>
              <a:gd name="connsiteX1" fmla="*/ 3169919 w 3169919"/>
              <a:gd name="connsiteY1" fmla="*/ 0 h 294208"/>
              <a:gd name="connsiteX2" fmla="*/ 3169919 w 3169919"/>
              <a:gd name="connsiteY2" fmla="*/ 294208 h 294208"/>
              <a:gd name="connsiteX3" fmla="*/ 0 w 3169919"/>
              <a:gd name="connsiteY3" fmla="*/ 294208 h 294208"/>
              <a:gd name="connsiteX4" fmla="*/ 0 w 3169919"/>
              <a:gd name="connsiteY4" fmla="*/ 0 h 29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19" h="294208">
                <a:moveTo>
                  <a:pt x="0" y="0"/>
                </a:moveTo>
                <a:lnTo>
                  <a:pt x="3169919" y="0"/>
                </a:lnTo>
                <a:lnTo>
                  <a:pt x="3169919" y="294208"/>
                </a:lnTo>
                <a:lnTo>
                  <a:pt x="0" y="2942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259475" bIns="-1" numCol="1" spcCol="1270" anchor="t" anchorCtr="0">
            <a:noAutofit/>
          </a:bodyPr>
          <a:lstStyle/>
          <a:p>
            <a:pPr lvl="0" algn="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1900" kern="1200"/>
          </a:p>
        </p:txBody>
      </p:sp>
      <p:sp>
        <p:nvSpPr>
          <p:cNvPr id="29" name="手繪多邊形 28"/>
          <p:cNvSpPr/>
          <p:nvPr/>
        </p:nvSpPr>
        <p:spPr>
          <a:xfrm rot="16200000">
            <a:off x="847735" y="2677726"/>
            <a:ext cx="2824215" cy="118493"/>
          </a:xfrm>
          <a:custGeom>
            <a:avLst/>
            <a:gdLst>
              <a:gd name="connsiteX0" fmla="*/ 0 w 3169919"/>
              <a:gd name="connsiteY0" fmla="*/ 0 h 294208"/>
              <a:gd name="connsiteX1" fmla="*/ 3169919 w 3169919"/>
              <a:gd name="connsiteY1" fmla="*/ 0 h 294208"/>
              <a:gd name="connsiteX2" fmla="*/ 3169919 w 3169919"/>
              <a:gd name="connsiteY2" fmla="*/ 294208 h 294208"/>
              <a:gd name="connsiteX3" fmla="*/ 0 w 3169919"/>
              <a:gd name="connsiteY3" fmla="*/ 294208 h 294208"/>
              <a:gd name="connsiteX4" fmla="*/ 0 w 3169919"/>
              <a:gd name="connsiteY4" fmla="*/ 0 h 29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19" h="294208">
                <a:moveTo>
                  <a:pt x="0" y="0"/>
                </a:moveTo>
                <a:lnTo>
                  <a:pt x="3169919" y="0"/>
                </a:lnTo>
                <a:lnTo>
                  <a:pt x="3169919" y="294208"/>
                </a:lnTo>
                <a:lnTo>
                  <a:pt x="0" y="2942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259475" bIns="-1" numCol="1" spcCol="1270" anchor="t" anchorCtr="0">
            <a:noAutofit/>
          </a:bodyPr>
          <a:lstStyle/>
          <a:p>
            <a:pPr lvl="0" algn="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1900" kern="1200"/>
          </a:p>
        </p:txBody>
      </p:sp>
      <p:grpSp>
        <p:nvGrpSpPr>
          <p:cNvPr id="6" name="群組 5"/>
          <p:cNvGrpSpPr/>
          <p:nvPr/>
        </p:nvGrpSpPr>
        <p:grpSpPr>
          <a:xfrm>
            <a:off x="483948" y="1153850"/>
            <a:ext cx="4016044" cy="2995230"/>
            <a:chOff x="483948" y="1153850"/>
            <a:chExt cx="4016044" cy="2995230"/>
          </a:xfrm>
        </p:grpSpPr>
        <p:sp>
          <p:nvSpPr>
            <p:cNvPr id="17" name="手繪多邊形 16"/>
            <p:cNvSpPr/>
            <p:nvPr/>
          </p:nvSpPr>
          <p:spPr>
            <a:xfrm>
              <a:off x="602441" y="1324865"/>
              <a:ext cx="590219" cy="2824215"/>
            </a:xfrm>
            <a:custGeom>
              <a:avLst/>
              <a:gdLst>
                <a:gd name="connsiteX0" fmla="*/ 0 w 1465468"/>
                <a:gd name="connsiteY0" fmla="*/ 0 h 3169919"/>
                <a:gd name="connsiteX1" fmla="*/ 1465468 w 1465468"/>
                <a:gd name="connsiteY1" fmla="*/ 0 h 3169919"/>
                <a:gd name="connsiteX2" fmla="*/ 1465468 w 1465468"/>
                <a:gd name="connsiteY2" fmla="*/ 3169919 h 3169919"/>
                <a:gd name="connsiteX3" fmla="*/ 0 w 1465468"/>
                <a:gd name="connsiteY3" fmla="*/ 3169919 h 3169919"/>
                <a:gd name="connsiteX4" fmla="*/ 0 w 1465468"/>
                <a:gd name="connsiteY4" fmla="*/ 0 h 316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468" h="3169919">
                  <a:moveTo>
                    <a:pt x="0" y="0"/>
                  </a:moveTo>
                  <a:lnTo>
                    <a:pt x="1465468" y="0"/>
                  </a:lnTo>
                  <a:lnTo>
                    <a:pt x="1465468" y="3169919"/>
                  </a:lnTo>
                  <a:lnTo>
                    <a:pt x="0" y="31699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6032" tIns="259475" rIns="256032" bIns="256032" numCol="1" spcCol="1270" anchor="t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zh-TW" altLang="en-US" sz="2800" kern="12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483948" y="1153850"/>
              <a:ext cx="236985" cy="34925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手繪多邊形 26"/>
            <p:cNvSpPr/>
            <p:nvPr/>
          </p:nvSpPr>
          <p:spPr>
            <a:xfrm>
              <a:off x="1460765" y="1324865"/>
              <a:ext cx="590219" cy="2824215"/>
            </a:xfrm>
            <a:custGeom>
              <a:avLst/>
              <a:gdLst>
                <a:gd name="connsiteX0" fmla="*/ 0 w 1465468"/>
                <a:gd name="connsiteY0" fmla="*/ 0 h 3169919"/>
                <a:gd name="connsiteX1" fmla="*/ 1465468 w 1465468"/>
                <a:gd name="connsiteY1" fmla="*/ 0 h 3169919"/>
                <a:gd name="connsiteX2" fmla="*/ 1465468 w 1465468"/>
                <a:gd name="connsiteY2" fmla="*/ 3169919 h 3169919"/>
                <a:gd name="connsiteX3" fmla="*/ 0 w 1465468"/>
                <a:gd name="connsiteY3" fmla="*/ 3169919 h 3169919"/>
                <a:gd name="connsiteX4" fmla="*/ 0 w 1465468"/>
                <a:gd name="connsiteY4" fmla="*/ 0 h 316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468" h="3169919">
                  <a:moveTo>
                    <a:pt x="0" y="0"/>
                  </a:moveTo>
                  <a:lnTo>
                    <a:pt x="1465468" y="0"/>
                  </a:lnTo>
                  <a:lnTo>
                    <a:pt x="1465468" y="3169919"/>
                  </a:lnTo>
                  <a:lnTo>
                    <a:pt x="0" y="31699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0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259475" rIns="234696" bIns="234696" numCol="1" spcCol="1270" anchor="t" anchorCtr="0">
              <a:noAutofit/>
            </a:bodyPr>
            <a:lstStyle/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</p:txBody>
        </p:sp>
        <p:sp>
          <p:nvSpPr>
            <p:cNvPr id="28" name="矩形 27"/>
            <p:cNvSpPr/>
            <p:nvPr/>
          </p:nvSpPr>
          <p:spPr>
            <a:xfrm>
              <a:off x="1342272" y="1153850"/>
              <a:ext cx="236985" cy="34925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2501437"/>
                <a:satOff val="-2237"/>
                <a:lumOff val="6"/>
                <a:alphaOff val="0"/>
              </a:schemeClr>
            </a:fillRef>
            <a:effectRef idx="0">
              <a:schemeClr val="accent2">
                <a:tint val="50000"/>
                <a:hueOff val="2501437"/>
                <a:satOff val="-2237"/>
                <a:lumOff val="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手繪多邊形 29"/>
            <p:cNvSpPr/>
            <p:nvPr/>
          </p:nvSpPr>
          <p:spPr>
            <a:xfrm>
              <a:off x="2319089" y="1324865"/>
              <a:ext cx="590219" cy="2824215"/>
            </a:xfrm>
            <a:custGeom>
              <a:avLst/>
              <a:gdLst>
                <a:gd name="connsiteX0" fmla="*/ 0 w 1465468"/>
                <a:gd name="connsiteY0" fmla="*/ 0 h 3169919"/>
                <a:gd name="connsiteX1" fmla="*/ 1465468 w 1465468"/>
                <a:gd name="connsiteY1" fmla="*/ 0 h 3169919"/>
                <a:gd name="connsiteX2" fmla="*/ 1465468 w 1465468"/>
                <a:gd name="connsiteY2" fmla="*/ 3169919 h 3169919"/>
                <a:gd name="connsiteX3" fmla="*/ 0 w 1465468"/>
                <a:gd name="connsiteY3" fmla="*/ 3169919 h 3169919"/>
                <a:gd name="connsiteX4" fmla="*/ 0 w 1465468"/>
                <a:gd name="connsiteY4" fmla="*/ 0 h 316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468" h="3169919">
                  <a:moveTo>
                    <a:pt x="0" y="0"/>
                  </a:moveTo>
                  <a:lnTo>
                    <a:pt x="1465468" y="0"/>
                  </a:lnTo>
                  <a:lnTo>
                    <a:pt x="1465468" y="3169919"/>
                  </a:lnTo>
                  <a:lnTo>
                    <a:pt x="0" y="31699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259475" rIns="234696" bIns="234696" numCol="1" spcCol="1270" anchor="t" anchorCtr="0">
              <a:noAutofit/>
            </a:bodyPr>
            <a:lstStyle/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</p:txBody>
        </p:sp>
        <p:sp>
          <p:nvSpPr>
            <p:cNvPr id="31" name="矩形 30"/>
            <p:cNvSpPr/>
            <p:nvPr/>
          </p:nvSpPr>
          <p:spPr>
            <a:xfrm>
              <a:off x="2200596" y="1153850"/>
              <a:ext cx="236985" cy="34925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5002875"/>
                <a:satOff val="-4473"/>
                <a:lumOff val="13"/>
                <a:alphaOff val="0"/>
              </a:schemeClr>
            </a:fillRef>
            <a:effectRef idx="0">
              <a:schemeClr val="accent2">
                <a:tint val="50000"/>
                <a:hueOff val="5002875"/>
                <a:satOff val="-4473"/>
                <a:lumOff val="1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72" name="文字方塊 3071"/>
            <p:cNvSpPr txBox="1"/>
            <p:nvPr/>
          </p:nvSpPr>
          <p:spPr>
            <a:xfrm>
              <a:off x="638662" y="1584844"/>
              <a:ext cx="553998" cy="230425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2400" b="1" dirty="0" smtClean="0"/>
                <a:t>家政科</a:t>
              </a:r>
              <a:endParaRPr lang="zh-TW" altLang="en-US" sz="2400" b="1" dirty="0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1478875" y="1584844"/>
              <a:ext cx="553998" cy="230425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2400" b="1" dirty="0" smtClean="0"/>
                <a:t>流行服飾科</a:t>
              </a:r>
              <a:endParaRPr lang="zh-TW" altLang="en-US" sz="2400" b="1" dirty="0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2346199" y="1584844"/>
              <a:ext cx="553998" cy="230425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2400" b="1" dirty="0" smtClean="0"/>
                <a:t>商業經營科</a:t>
              </a:r>
              <a:endParaRPr lang="zh-TW" altLang="en-US" sz="2400" b="1" dirty="0"/>
            </a:p>
          </p:txBody>
        </p:sp>
        <p:sp>
          <p:nvSpPr>
            <p:cNvPr id="32" name="手繪多邊形 31"/>
            <p:cNvSpPr/>
            <p:nvPr/>
          </p:nvSpPr>
          <p:spPr>
            <a:xfrm>
              <a:off x="3117685" y="1324865"/>
              <a:ext cx="590219" cy="2824215"/>
            </a:xfrm>
            <a:custGeom>
              <a:avLst/>
              <a:gdLst>
                <a:gd name="connsiteX0" fmla="*/ 0 w 1465468"/>
                <a:gd name="connsiteY0" fmla="*/ 0 h 3169919"/>
                <a:gd name="connsiteX1" fmla="*/ 1465468 w 1465468"/>
                <a:gd name="connsiteY1" fmla="*/ 0 h 3169919"/>
                <a:gd name="connsiteX2" fmla="*/ 1465468 w 1465468"/>
                <a:gd name="connsiteY2" fmla="*/ 3169919 h 3169919"/>
                <a:gd name="connsiteX3" fmla="*/ 0 w 1465468"/>
                <a:gd name="connsiteY3" fmla="*/ 3169919 h 3169919"/>
                <a:gd name="connsiteX4" fmla="*/ 0 w 1465468"/>
                <a:gd name="connsiteY4" fmla="*/ 0 h 316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468" h="3169919">
                  <a:moveTo>
                    <a:pt x="0" y="0"/>
                  </a:moveTo>
                  <a:lnTo>
                    <a:pt x="1465468" y="0"/>
                  </a:lnTo>
                  <a:lnTo>
                    <a:pt x="1465468" y="3169919"/>
                  </a:lnTo>
                  <a:lnTo>
                    <a:pt x="0" y="3169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259475" rIns="234696" bIns="234696" numCol="1" spcCol="1270" anchor="t" anchorCtr="0">
              <a:noAutofit/>
            </a:bodyPr>
            <a:lstStyle/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2999192" y="1153850"/>
              <a:ext cx="236985" cy="34925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5002875"/>
                <a:satOff val="-4473"/>
                <a:lumOff val="13"/>
                <a:alphaOff val="0"/>
              </a:schemeClr>
            </a:fillRef>
            <a:effectRef idx="0">
              <a:schemeClr val="accent2">
                <a:tint val="50000"/>
                <a:hueOff val="5002875"/>
                <a:satOff val="-4473"/>
                <a:lumOff val="1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文字方塊 33"/>
            <p:cNvSpPr txBox="1"/>
            <p:nvPr/>
          </p:nvSpPr>
          <p:spPr>
            <a:xfrm>
              <a:off x="3144795" y="1584844"/>
              <a:ext cx="553998" cy="230425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vert="eaVert" wrap="square" rtlCol="0">
              <a:spAutoFit/>
            </a:bodyPr>
            <a:lstStyle/>
            <a:p>
              <a:r>
                <a:rPr lang="zh-TW" altLang="en-US" sz="2400" b="1" dirty="0" smtClean="0"/>
                <a:t>應用外語科</a:t>
              </a:r>
              <a:endParaRPr lang="zh-TW" altLang="en-US" sz="2400" b="1" dirty="0"/>
            </a:p>
          </p:txBody>
        </p:sp>
        <p:sp>
          <p:nvSpPr>
            <p:cNvPr id="35" name="手繪多邊形 34"/>
            <p:cNvSpPr/>
            <p:nvPr/>
          </p:nvSpPr>
          <p:spPr>
            <a:xfrm>
              <a:off x="3909773" y="1324865"/>
              <a:ext cx="590219" cy="2824215"/>
            </a:xfrm>
            <a:custGeom>
              <a:avLst/>
              <a:gdLst>
                <a:gd name="connsiteX0" fmla="*/ 0 w 1465468"/>
                <a:gd name="connsiteY0" fmla="*/ 0 h 3169919"/>
                <a:gd name="connsiteX1" fmla="*/ 1465468 w 1465468"/>
                <a:gd name="connsiteY1" fmla="*/ 0 h 3169919"/>
                <a:gd name="connsiteX2" fmla="*/ 1465468 w 1465468"/>
                <a:gd name="connsiteY2" fmla="*/ 3169919 h 3169919"/>
                <a:gd name="connsiteX3" fmla="*/ 0 w 1465468"/>
                <a:gd name="connsiteY3" fmla="*/ 3169919 h 3169919"/>
                <a:gd name="connsiteX4" fmla="*/ 0 w 1465468"/>
                <a:gd name="connsiteY4" fmla="*/ 0 h 316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468" h="3169919">
                  <a:moveTo>
                    <a:pt x="0" y="0"/>
                  </a:moveTo>
                  <a:lnTo>
                    <a:pt x="1465468" y="0"/>
                  </a:lnTo>
                  <a:lnTo>
                    <a:pt x="1465468" y="3169919"/>
                  </a:lnTo>
                  <a:lnTo>
                    <a:pt x="0" y="3169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259475" rIns="234696" bIns="234696" numCol="1" spcCol="1270" anchor="t" anchorCtr="0">
              <a:noAutofit/>
            </a:bodyPr>
            <a:lstStyle/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</p:txBody>
        </p:sp>
        <p:sp>
          <p:nvSpPr>
            <p:cNvPr id="36" name="矩形 35"/>
            <p:cNvSpPr/>
            <p:nvPr/>
          </p:nvSpPr>
          <p:spPr>
            <a:xfrm>
              <a:off x="3791280" y="1153850"/>
              <a:ext cx="236985" cy="34925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5002875"/>
                <a:satOff val="-4473"/>
                <a:lumOff val="13"/>
                <a:alphaOff val="0"/>
              </a:schemeClr>
            </a:fillRef>
            <a:effectRef idx="0">
              <a:schemeClr val="accent2">
                <a:tint val="50000"/>
                <a:hueOff val="5002875"/>
                <a:satOff val="-4473"/>
                <a:lumOff val="1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文字方塊 36"/>
            <p:cNvSpPr txBox="1"/>
            <p:nvPr/>
          </p:nvSpPr>
          <p:spPr>
            <a:xfrm>
              <a:off x="3936883" y="1584844"/>
              <a:ext cx="553998" cy="23042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vert="eaVert" wrap="square" rtlCol="0">
              <a:spAutoFit/>
            </a:bodyPr>
            <a:lstStyle/>
            <a:p>
              <a:r>
                <a:rPr lang="zh-TW" altLang="en-US" sz="2400" b="1" dirty="0" smtClean="0"/>
                <a:t>資料處理科</a:t>
              </a:r>
              <a:endParaRPr lang="zh-TW" altLang="en-US" sz="2400" b="1" dirty="0"/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343">
            <a:off x="5050739" y="421230"/>
            <a:ext cx="1992536" cy="3057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/>
          <a:stretch/>
        </p:blipFill>
        <p:spPr>
          <a:xfrm rot="449109">
            <a:off x="6174345" y="2803963"/>
            <a:ext cx="2707356" cy="2170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2484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進修學校簡介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5" name="Picture 5" descr="20131031_1027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338">
            <a:off x="3452737" y="1227665"/>
            <a:ext cx="4211638" cy="2830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6" name="Picture 9" descr="41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42" y="2996952"/>
            <a:ext cx="2523987" cy="1570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grpSp>
        <p:nvGrpSpPr>
          <p:cNvPr id="14" name="群組 13"/>
          <p:cNvGrpSpPr/>
          <p:nvPr/>
        </p:nvGrpSpPr>
        <p:grpSpPr>
          <a:xfrm>
            <a:off x="483948" y="1153850"/>
            <a:ext cx="2425360" cy="2995230"/>
            <a:chOff x="1561009" y="1846269"/>
            <a:chExt cx="6021980" cy="3361867"/>
          </a:xfrm>
        </p:grpSpPr>
        <p:sp>
          <p:nvSpPr>
            <p:cNvPr id="15" name="手繪多邊形 14"/>
            <p:cNvSpPr/>
            <p:nvPr/>
          </p:nvSpPr>
          <p:spPr>
            <a:xfrm rot="16200000">
              <a:off x="123154" y="3476073"/>
              <a:ext cx="3169919" cy="294208"/>
            </a:xfrm>
            <a:custGeom>
              <a:avLst/>
              <a:gdLst>
                <a:gd name="connsiteX0" fmla="*/ 0 w 3169919"/>
                <a:gd name="connsiteY0" fmla="*/ 0 h 294208"/>
                <a:gd name="connsiteX1" fmla="*/ 3169919 w 3169919"/>
                <a:gd name="connsiteY1" fmla="*/ 0 h 294208"/>
                <a:gd name="connsiteX2" fmla="*/ 3169919 w 3169919"/>
                <a:gd name="connsiteY2" fmla="*/ 294208 h 294208"/>
                <a:gd name="connsiteX3" fmla="*/ 0 w 3169919"/>
                <a:gd name="connsiteY3" fmla="*/ 294208 h 294208"/>
                <a:gd name="connsiteX4" fmla="*/ 0 w 3169919"/>
                <a:gd name="connsiteY4" fmla="*/ 0 h 29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9919" h="294208">
                  <a:moveTo>
                    <a:pt x="0" y="0"/>
                  </a:moveTo>
                  <a:lnTo>
                    <a:pt x="3169919" y="0"/>
                  </a:lnTo>
                  <a:lnTo>
                    <a:pt x="3169919" y="294208"/>
                  </a:lnTo>
                  <a:lnTo>
                    <a:pt x="0" y="2942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259475" bIns="-1" numCol="1" spcCol="1270" anchor="t" anchorCtr="0">
              <a:noAutofit/>
            </a:bodyPr>
            <a:lstStyle/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900" kern="1200"/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1855217" y="2038217"/>
              <a:ext cx="1465468" cy="3169919"/>
            </a:xfrm>
            <a:custGeom>
              <a:avLst/>
              <a:gdLst>
                <a:gd name="connsiteX0" fmla="*/ 0 w 1465468"/>
                <a:gd name="connsiteY0" fmla="*/ 0 h 3169919"/>
                <a:gd name="connsiteX1" fmla="*/ 1465468 w 1465468"/>
                <a:gd name="connsiteY1" fmla="*/ 0 h 3169919"/>
                <a:gd name="connsiteX2" fmla="*/ 1465468 w 1465468"/>
                <a:gd name="connsiteY2" fmla="*/ 3169919 h 3169919"/>
                <a:gd name="connsiteX3" fmla="*/ 0 w 1465468"/>
                <a:gd name="connsiteY3" fmla="*/ 3169919 h 3169919"/>
                <a:gd name="connsiteX4" fmla="*/ 0 w 1465468"/>
                <a:gd name="connsiteY4" fmla="*/ 0 h 316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468" h="3169919">
                  <a:moveTo>
                    <a:pt x="0" y="0"/>
                  </a:moveTo>
                  <a:lnTo>
                    <a:pt x="1465468" y="0"/>
                  </a:lnTo>
                  <a:lnTo>
                    <a:pt x="1465468" y="3169919"/>
                  </a:lnTo>
                  <a:lnTo>
                    <a:pt x="0" y="31699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6032" tIns="259475" rIns="256032" bIns="256032" numCol="1" spcCol="1270" anchor="t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zh-TW" altLang="en-US" sz="2800" kern="12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1561009" y="1846269"/>
              <a:ext cx="588415" cy="39200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手繪多邊形 18"/>
            <p:cNvSpPr/>
            <p:nvPr/>
          </p:nvSpPr>
          <p:spPr>
            <a:xfrm rot="16200000">
              <a:off x="2254305" y="3476073"/>
              <a:ext cx="3169919" cy="294208"/>
            </a:xfrm>
            <a:custGeom>
              <a:avLst/>
              <a:gdLst>
                <a:gd name="connsiteX0" fmla="*/ 0 w 3169919"/>
                <a:gd name="connsiteY0" fmla="*/ 0 h 294208"/>
                <a:gd name="connsiteX1" fmla="*/ 3169919 w 3169919"/>
                <a:gd name="connsiteY1" fmla="*/ 0 h 294208"/>
                <a:gd name="connsiteX2" fmla="*/ 3169919 w 3169919"/>
                <a:gd name="connsiteY2" fmla="*/ 294208 h 294208"/>
                <a:gd name="connsiteX3" fmla="*/ 0 w 3169919"/>
                <a:gd name="connsiteY3" fmla="*/ 294208 h 294208"/>
                <a:gd name="connsiteX4" fmla="*/ 0 w 3169919"/>
                <a:gd name="connsiteY4" fmla="*/ 0 h 29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9919" h="294208">
                  <a:moveTo>
                    <a:pt x="0" y="0"/>
                  </a:moveTo>
                  <a:lnTo>
                    <a:pt x="3169919" y="0"/>
                  </a:lnTo>
                  <a:lnTo>
                    <a:pt x="3169919" y="294208"/>
                  </a:lnTo>
                  <a:lnTo>
                    <a:pt x="0" y="2942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259475" bIns="-1" numCol="1" spcCol="1270" anchor="t" anchorCtr="0">
              <a:noAutofit/>
            </a:bodyPr>
            <a:lstStyle/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900" kern="1200"/>
            </a:p>
          </p:txBody>
        </p:sp>
        <p:sp>
          <p:nvSpPr>
            <p:cNvPr id="27" name="手繪多邊形 26"/>
            <p:cNvSpPr/>
            <p:nvPr/>
          </p:nvSpPr>
          <p:spPr>
            <a:xfrm>
              <a:off x="3986369" y="2038217"/>
              <a:ext cx="1465468" cy="3169919"/>
            </a:xfrm>
            <a:custGeom>
              <a:avLst/>
              <a:gdLst>
                <a:gd name="connsiteX0" fmla="*/ 0 w 1465468"/>
                <a:gd name="connsiteY0" fmla="*/ 0 h 3169919"/>
                <a:gd name="connsiteX1" fmla="*/ 1465468 w 1465468"/>
                <a:gd name="connsiteY1" fmla="*/ 0 h 3169919"/>
                <a:gd name="connsiteX2" fmla="*/ 1465468 w 1465468"/>
                <a:gd name="connsiteY2" fmla="*/ 3169919 h 3169919"/>
                <a:gd name="connsiteX3" fmla="*/ 0 w 1465468"/>
                <a:gd name="connsiteY3" fmla="*/ 3169919 h 3169919"/>
                <a:gd name="connsiteX4" fmla="*/ 0 w 1465468"/>
                <a:gd name="connsiteY4" fmla="*/ 0 h 316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468" h="3169919">
                  <a:moveTo>
                    <a:pt x="0" y="0"/>
                  </a:moveTo>
                  <a:lnTo>
                    <a:pt x="1465468" y="0"/>
                  </a:lnTo>
                  <a:lnTo>
                    <a:pt x="1465468" y="3169919"/>
                  </a:lnTo>
                  <a:lnTo>
                    <a:pt x="0" y="31699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0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259475" rIns="234696" bIns="234696" numCol="1" spcCol="1270" anchor="t" anchorCtr="0">
              <a:noAutofit/>
            </a:bodyPr>
            <a:lstStyle/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</p:txBody>
        </p:sp>
        <p:sp>
          <p:nvSpPr>
            <p:cNvPr id="28" name="矩形 27"/>
            <p:cNvSpPr/>
            <p:nvPr/>
          </p:nvSpPr>
          <p:spPr>
            <a:xfrm>
              <a:off x="3692161" y="1846269"/>
              <a:ext cx="588415" cy="39200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2501437"/>
                <a:satOff val="-2237"/>
                <a:lumOff val="6"/>
                <a:alphaOff val="0"/>
              </a:schemeClr>
            </a:fillRef>
            <a:effectRef idx="0">
              <a:schemeClr val="accent2">
                <a:tint val="50000"/>
                <a:hueOff val="2501437"/>
                <a:satOff val="-2237"/>
                <a:lumOff val="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手繪多邊形 28"/>
            <p:cNvSpPr/>
            <p:nvPr/>
          </p:nvSpPr>
          <p:spPr>
            <a:xfrm rot="16200000">
              <a:off x="4385457" y="3476073"/>
              <a:ext cx="3169919" cy="294208"/>
            </a:xfrm>
            <a:custGeom>
              <a:avLst/>
              <a:gdLst>
                <a:gd name="connsiteX0" fmla="*/ 0 w 3169919"/>
                <a:gd name="connsiteY0" fmla="*/ 0 h 294208"/>
                <a:gd name="connsiteX1" fmla="*/ 3169919 w 3169919"/>
                <a:gd name="connsiteY1" fmla="*/ 0 h 294208"/>
                <a:gd name="connsiteX2" fmla="*/ 3169919 w 3169919"/>
                <a:gd name="connsiteY2" fmla="*/ 294208 h 294208"/>
                <a:gd name="connsiteX3" fmla="*/ 0 w 3169919"/>
                <a:gd name="connsiteY3" fmla="*/ 294208 h 294208"/>
                <a:gd name="connsiteX4" fmla="*/ 0 w 3169919"/>
                <a:gd name="connsiteY4" fmla="*/ 0 h 29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9919" h="294208">
                  <a:moveTo>
                    <a:pt x="0" y="0"/>
                  </a:moveTo>
                  <a:lnTo>
                    <a:pt x="3169919" y="0"/>
                  </a:lnTo>
                  <a:lnTo>
                    <a:pt x="3169919" y="294208"/>
                  </a:lnTo>
                  <a:lnTo>
                    <a:pt x="0" y="2942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259475" bIns="-1" numCol="1" spcCol="1270" anchor="t" anchorCtr="0">
              <a:noAutofit/>
            </a:bodyPr>
            <a:lstStyle/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900" kern="1200"/>
            </a:p>
          </p:txBody>
        </p:sp>
        <p:sp>
          <p:nvSpPr>
            <p:cNvPr id="30" name="手繪多邊形 29"/>
            <p:cNvSpPr/>
            <p:nvPr/>
          </p:nvSpPr>
          <p:spPr>
            <a:xfrm>
              <a:off x="6117521" y="2038217"/>
              <a:ext cx="1465468" cy="3169919"/>
            </a:xfrm>
            <a:custGeom>
              <a:avLst/>
              <a:gdLst>
                <a:gd name="connsiteX0" fmla="*/ 0 w 1465468"/>
                <a:gd name="connsiteY0" fmla="*/ 0 h 3169919"/>
                <a:gd name="connsiteX1" fmla="*/ 1465468 w 1465468"/>
                <a:gd name="connsiteY1" fmla="*/ 0 h 3169919"/>
                <a:gd name="connsiteX2" fmla="*/ 1465468 w 1465468"/>
                <a:gd name="connsiteY2" fmla="*/ 3169919 h 3169919"/>
                <a:gd name="connsiteX3" fmla="*/ 0 w 1465468"/>
                <a:gd name="connsiteY3" fmla="*/ 3169919 h 3169919"/>
                <a:gd name="connsiteX4" fmla="*/ 0 w 1465468"/>
                <a:gd name="connsiteY4" fmla="*/ 0 h 316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468" h="3169919">
                  <a:moveTo>
                    <a:pt x="0" y="0"/>
                  </a:moveTo>
                  <a:lnTo>
                    <a:pt x="1465468" y="0"/>
                  </a:lnTo>
                  <a:lnTo>
                    <a:pt x="1465468" y="3169919"/>
                  </a:lnTo>
                  <a:lnTo>
                    <a:pt x="0" y="31699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259475" rIns="234696" bIns="234696" numCol="1" spcCol="1270" anchor="t" anchorCtr="0">
              <a:noAutofit/>
            </a:bodyPr>
            <a:lstStyle/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600" kern="1200"/>
            </a:p>
          </p:txBody>
        </p:sp>
        <p:sp>
          <p:nvSpPr>
            <p:cNvPr id="31" name="矩形 30"/>
            <p:cNvSpPr/>
            <p:nvPr/>
          </p:nvSpPr>
          <p:spPr>
            <a:xfrm>
              <a:off x="5823312" y="1846269"/>
              <a:ext cx="588415" cy="39200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5002875"/>
                <a:satOff val="-4473"/>
                <a:lumOff val="13"/>
                <a:alphaOff val="0"/>
              </a:schemeClr>
            </a:fillRef>
            <a:effectRef idx="0">
              <a:schemeClr val="accent2">
                <a:tint val="50000"/>
                <a:hueOff val="5002875"/>
                <a:satOff val="-4473"/>
                <a:lumOff val="1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072" name="文字方塊 3071"/>
          <p:cNvSpPr txBox="1"/>
          <p:nvPr/>
        </p:nvSpPr>
        <p:spPr>
          <a:xfrm>
            <a:off x="638662" y="1584844"/>
            <a:ext cx="553998" cy="23042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/>
              <a:t>服裝科３班</a:t>
            </a:r>
            <a:endParaRPr lang="zh-TW" altLang="en-US" sz="2400" b="1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1478875" y="1584844"/>
            <a:ext cx="553998" cy="23042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/>
              <a:t>商業經營科３班</a:t>
            </a:r>
            <a:endParaRPr lang="zh-TW" altLang="en-US" sz="2400" b="1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2346199" y="1584844"/>
            <a:ext cx="553998" cy="23042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/>
              <a:t>服裝製作科１班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8449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736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奧運國手搖籃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2" name="Picture 2" descr="H:\1._2015_校長_招生宣導_ppt\5.奧運國手搖籃\奧運國手搖籃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2961">
            <a:off x="225950" y="1470972"/>
            <a:ext cx="3562366" cy="2671430"/>
          </a:xfrm>
          <a:prstGeom prst="snip2DiagRect">
            <a:avLst>
              <a:gd name="adj1" fmla="val 0"/>
              <a:gd name="adj2" fmla="val 1100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:\1._2015_校長_招生宣導_ppt\5.奧運國手搖籃\奧運國手搖籃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501">
            <a:off x="2374336" y="3111970"/>
            <a:ext cx="1637064" cy="2183810"/>
          </a:xfrm>
          <a:prstGeom prst="snip2DiagRect">
            <a:avLst>
              <a:gd name="adj1" fmla="val 1397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4442"/>
            <a:ext cx="2108591" cy="14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134" name="Picture 14" descr="http://www.cna.com.tw/Project/2012Olympic/Photos/Info/olympic_games/o20_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591" y="4824442"/>
            <a:ext cx="1733863" cy="141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952" y="4819970"/>
            <a:ext cx="2132823" cy="142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99" y="4829954"/>
            <a:ext cx="2314062" cy="141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7"/>
          <a:stretch/>
        </p:blipFill>
        <p:spPr bwMode="auto">
          <a:xfrm>
            <a:off x="8257660" y="4819970"/>
            <a:ext cx="886341" cy="142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136406" y="3915053"/>
            <a:ext cx="499081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b="1" u="none" dirty="0"/>
              <a:t>103</a:t>
            </a:r>
            <a:r>
              <a:rPr lang="zh-TW" altLang="en-US" sz="2000" b="1" u="none" dirty="0">
                <a:latin typeface="微軟正黑體" pitchFamily="34" charset="-120"/>
              </a:rPr>
              <a:t>年全國協會盃射擊錦標賽</a:t>
            </a:r>
            <a:endParaRPr lang="zh-TW" altLang="en-US" sz="1400" b="1" u="none" dirty="0">
              <a:latin typeface="微軟正黑體" pitchFamily="34" charset="-120"/>
            </a:endParaRPr>
          </a:p>
          <a:p>
            <a:pPr eaLnBrk="1" hangingPunct="1">
              <a:buFontTx/>
              <a:buChar char="•"/>
            </a:pPr>
            <a:r>
              <a:rPr lang="zh-TW" altLang="en-US" b="1" u="none" dirty="0">
                <a:solidFill>
                  <a:srgbClr val="0066FF"/>
                </a:solidFill>
                <a:latin typeface="微軟正黑體" pitchFamily="34" charset="-120"/>
              </a:rPr>
              <a:t> 高中女子</a:t>
            </a:r>
            <a:r>
              <a:rPr lang="en-US" altLang="zh-TW" b="1" u="none" dirty="0">
                <a:solidFill>
                  <a:srgbClr val="0066FF"/>
                </a:solidFill>
                <a:latin typeface="微軟正黑體" pitchFamily="34" charset="-120"/>
              </a:rPr>
              <a:t>10</a:t>
            </a:r>
            <a:r>
              <a:rPr lang="zh-TW" altLang="en-US" b="1" u="none" dirty="0">
                <a:solidFill>
                  <a:srgbClr val="0066FF"/>
                </a:solidFill>
                <a:latin typeface="微軟正黑體" pitchFamily="34" charset="-120"/>
              </a:rPr>
              <a:t>公尺空氣步槍團體賽 </a:t>
            </a:r>
            <a:r>
              <a:rPr lang="zh-TW" altLang="en-US" b="1" u="none" dirty="0">
                <a:solidFill>
                  <a:srgbClr val="FF0000"/>
                </a:solidFill>
                <a:latin typeface="微軟正黑體" pitchFamily="34" charset="-120"/>
              </a:rPr>
              <a:t>冠軍</a:t>
            </a:r>
            <a:r>
              <a:rPr lang="zh-TW" altLang="en-US" b="1" u="none" dirty="0">
                <a:solidFill>
                  <a:srgbClr val="0066FF"/>
                </a:solidFill>
                <a:latin typeface="微軟正黑體" pitchFamily="34" charset="-12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zh-TW" altLang="en-US" b="1" u="none" dirty="0">
                <a:solidFill>
                  <a:srgbClr val="0066FF"/>
                </a:solidFill>
                <a:latin typeface="微軟正黑體" pitchFamily="34" charset="-120"/>
              </a:rPr>
              <a:t> 高中女子</a:t>
            </a:r>
            <a:r>
              <a:rPr lang="en-US" altLang="zh-TW" b="1" u="none" dirty="0">
                <a:solidFill>
                  <a:srgbClr val="0066FF"/>
                </a:solidFill>
                <a:latin typeface="微軟正黑體" pitchFamily="34" charset="-120"/>
              </a:rPr>
              <a:t>10</a:t>
            </a:r>
            <a:r>
              <a:rPr lang="zh-TW" altLang="en-US" b="1" u="none" dirty="0">
                <a:solidFill>
                  <a:srgbClr val="0066FF"/>
                </a:solidFill>
                <a:latin typeface="微軟正黑體" pitchFamily="34" charset="-120"/>
              </a:rPr>
              <a:t>公尺空氣步槍個人賽  </a:t>
            </a:r>
            <a:r>
              <a:rPr lang="zh-TW" altLang="en-US" b="1" u="none" dirty="0">
                <a:solidFill>
                  <a:srgbClr val="FF0000"/>
                </a:solidFill>
                <a:latin typeface="微軟正黑體" pitchFamily="34" charset="-120"/>
              </a:rPr>
              <a:t>冠軍 季軍</a:t>
            </a:r>
            <a:endParaRPr lang="en-US" altLang="zh-TW" b="1" u="none" dirty="0">
              <a:solidFill>
                <a:srgbClr val="FF0000"/>
              </a:solidFill>
              <a:latin typeface="微軟正黑體" pitchFamily="34" charset="-12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536504" y="2996952"/>
            <a:ext cx="4788024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</a:t>
            </a:r>
            <a:r>
              <a:rPr lang="zh-TW" altLang="en-US" sz="20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年全國青年盃射擊錦標賽</a:t>
            </a:r>
          </a:p>
          <a:p>
            <a:pPr eaLnBrk="1" hangingPunct="1">
              <a:buFontTx/>
              <a:buChar char="•"/>
            </a:pPr>
            <a:r>
              <a:rPr lang="zh-TW" altLang="en-US" b="1" u="none" dirty="0">
                <a:solidFill>
                  <a:srgbClr val="0066FF"/>
                </a:solidFill>
              </a:rPr>
              <a:t>  高中女子</a:t>
            </a:r>
            <a:r>
              <a:rPr lang="en-US" altLang="zh-TW" b="1" u="none" dirty="0">
                <a:solidFill>
                  <a:srgbClr val="0066FF"/>
                </a:solidFill>
              </a:rPr>
              <a:t>10</a:t>
            </a:r>
            <a:r>
              <a:rPr lang="zh-TW" altLang="en-US" b="1" u="none" dirty="0">
                <a:solidFill>
                  <a:srgbClr val="0066FF"/>
                </a:solidFill>
              </a:rPr>
              <a:t>公尺空氣手槍個人賽</a:t>
            </a:r>
            <a:r>
              <a:rPr lang="zh-TW" altLang="en-US" u="none" dirty="0"/>
              <a:t> </a:t>
            </a:r>
            <a:r>
              <a:rPr lang="zh-TW" altLang="en-US" b="1" u="none" dirty="0">
                <a:solidFill>
                  <a:srgbClr val="FF0000"/>
                </a:solidFill>
              </a:rPr>
              <a:t> 冠軍</a:t>
            </a:r>
            <a:endParaRPr lang="en-US" altLang="zh-TW" b="1" u="none" dirty="0">
              <a:solidFill>
                <a:srgbClr val="FF0000"/>
              </a:solidFill>
            </a:endParaRPr>
          </a:p>
          <a:p>
            <a:pPr eaLnBrk="1" hangingPunct="1">
              <a:buFontTx/>
              <a:buChar char="•"/>
            </a:pPr>
            <a:r>
              <a:rPr lang="zh-TW" altLang="en-US" b="1" u="none" dirty="0">
                <a:solidFill>
                  <a:srgbClr val="0066FF"/>
                </a:solidFill>
              </a:rPr>
              <a:t>  高中女子</a:t>
            </a:r>
            <a:r>
              <a:rPr lang="en-US" altLang="zh-TW" b="1" u="none" dirty="0">
                <a:solidFill>
                  <a:srgbClr val="0066FF"/>
                </a:solidFill>
              </a:rPr>
              <a:t>10</a:t>
            </a:r>
            <a:r>
              <a:rPr lang="zh-TW" altLang="en-US" b="1" u="none" dirty="0">
                <a:solidFill>
                  <a:srgbClr val="0066FF"/>
                </a:solidFill>
              </a:rPr>
              <a:t>公尺空氣步槍團體賽  </a:t>
            </a:r>
            <a:r>
              <a:rPr lang="zh-TW" altLang="en-US" b="1" u="none" dirty="0">
                <a:solidFill>
                  <a:srgbClr val="FF0000"/>
                </a:solidFill>
              </a:rPr>
              <a:t>冠軍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419872" y="1844824"/>
            <a:ext cx="583247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b="1" u="none" dirty="0"/>
              <a:t>103</a:t>
            </a:r>
            <a:r>
              <a:rPr lang="zh-TW" altLang="en-US" sz="2000" b="1" u="none" dirty="0"/>
              <a:t>年全國梅花盃射擊錦標賽</a:t>
            </a:r>
          </a:p>
          <a:p>
            <a:pPr eaLnBrk="1" hangingPunct="1">
              <a:buFontTx/>
              <a:buChar char="•"/>
            </a:pPr>
            <a:r>
              <a:rPr lang="zh-TW" altLang="en-US" b="1" u="none" dirty="0">
                <a:solidFill>
                  <a:srgbClr val="0066FF"/>
                </a:solidFill>
              </a:rPr>
              <a:t> 高中組女子</a:t>
            </a:r>
            <a:r>
              <a:rPr lang="en-US" altLang="zh-TW" b="1" u="none" dirty="0">
                <a:solidFill>
                  <a:srgbClr val="0066FF"/>
                </a:solidFill>
              </a:rPr>
              <a:t>10</a:t>
            </a:r>
            <a:r>
              <a:rPr lang="zh-TW" altLang="en-US" b="1" u="none" dirty="0">
                <a:solidFill>
                  <a:srgbClr val="0066FF"/>
                </a:solidFill>
              </a:rPr>
              <a:t>公尺空氣步槍個人賽  </a:t>
            </a:r>
            <a:r>
              <a:rPr lang="zh-TW" altLang="en-US" b="1" u="none" dirty="0">
                <a:solidFill>
                  <a:srgbClr val="FF0000"/>
                </a:solidFill>
              </a:rPr>
              <a:t>冠軍 亞軍 季軍</a:t>
            </a:r>
            <a:endParaRPr lang="en-US" altLang="zh-TW" b="1" u="none" dirty="0">
              <a:solidFill>
                <a:srgbClr val="FF0000"/>
              </a:solidFill>
            </a:endParaRPr>
          </a:p>
          <a:p>
            <a:pPr eaLnBrk="1" hangingPunct="1">
              <a:buFontTx/>
              <a:buChar char="•"/>
            </a:pPr>
            <a:r>
              <a:rPr lang="zh-TW" altLang="en-US" b="1" u="none" dirty="0">
                <a:solidFill>
                  <a:srgbClr val="0066FF"/>
                </a:solidFill>
              </a:rPr>
              <a:t> 社會組女子</a:t>
            </a:r>
            <a:r>
              <a:rPr lang="en-US" altLang="zh-TW" b="1" u="none" dirty="0">
                <a:solidFill>
                  <a:srgbClr val="0066FF"/>
                </a:solidFill>
              </a:rPr>
              <a:t>10</a:t>
            </a:r>
            <a:r>
              <a:rPr lang="zh-TW" altLang="en-US" b="1" u="none" dirty="0">
                <a:solidFill>
                  <a:srgbClr val="0066FF"/>
                </a:solidFill>
              </a:rPr>
              <a:t>公尺空氣步槍個人賽</a:t>
            </a:r>
            <a:r>
              <a:rPr lang="en-US" altLang="zh-TW" b="1" u="none" dirty="0">
                <a:solidFill>
                  <a:srgbClr val="0066FF"/>
                </a:solidFill>
              </a:rPr>
              <a:t>B</a:t>
            </a:r>
            <a:r>
              <a:rPr lang="zh-TW" altLang="en-US" b="1" u="none" dirty="0">
                <a:solidFill>
                  <a:srgbClr val="0066FF"/>
                </a:solidFill>
              </a:rPr>
              <a:t>級 </a:t>
            </a:r>
            <a:r>
              <a:rPr lang="zh-TW" altLang="en-US" b="1" u="none" dirty="0">
                <a:solidFill>
                  <a:srgbClr val="FF0000"/>
                </a:solidFill>
              </a:rPr>
              <a:t>冠軍 亞軍 季軍</a:t>
            </a:r>
            <a:endParaRPr lang="en-US" altLang="zh-TW" b="1" u="none" dirty="0">
              <a:solidFill>
                <a:srgbClr val="FF0000"/>
              </a:solidFill>
            </a:endParaRPr>
          </a:p>
          <a:p>
            <a:pPr eaLnBrk="1" hangingPunct="1">
              <a:buFontTx/>
              <a:buChar char="•"/>
            </a:pPr>
            <a:r>
              <a:rPr lang="zh-TW" altLang="en-US" b="1" u="none" dirty="0">
                <a:solidFill>
                  <a:srgbClr val="0066FF"/>
                </a:solidFill>
              </a:rPr>
              <a:t> 高中組女子</a:t>
            </a:r>
            <a:r>
              <a:rPr lang="en-US" altLang="zh-TW" b="1" u="none" dirty="0">
                <a:solidFill>
                  <a:srgbClr val="0066FF"/>
                </a:solidFill>
              </a:rPr>
              <a:t>10</a:t>
            </a:r>
            <a:r>
              <a:rPr lang="zh-TW" altLang="en-US" b="1" u="none" dirty="0">
                <a:solidFill>
                  <a:srgbClr val="0066FF"/>
                </a:solidFill>
              </a:rPr>
              <a:t>公尺空氣步槍團體賽  </a:t>
            </a:r>
            <a:r>
              <a:rPr lang="zh-TW" altLang="en-US" b="1" u="none" dirty="0">
                <a:solidFill>
                  <a:srgbClr val="FF0000"/>
                </a:solidFill>
              </a:rPr>
              <a:t>冠軍</a:t>
            </a:r>
            <a:endParaRPr lang="zh-TW" altLang="en-US" b="1" u="none" dirty="0">
              <a:solidFill>
                <a:srgbClr val="0066FF"/>
              </a:solidFill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3923928" y="685726"/>
            <a:ext cx="504056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u="sng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000" b="1" u="none" dirty="0"/>
              <a:t>104</a:t>
            </a:r>
            <a:r>
              <a:rPr lang="zh-TW" altLang="zh-TW" sz="2000" b="1" u="none" dirty="0"/>
              <a:t>年全國中正盃射擊錦標賽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zh-TW" b="1" u="none" dirty="0">
                <a:solidFill>
                  <a:srgbClr val="0066FF"/>
                </a:solidFill>
                <a:latin typeface="微軟正黑體" pitchFamily="34" charset="-120"/>
              </a:rPr>
              <a:t>高中女子組</a:t>
            </a:r>
            <a:r>
              <a:rPr lang="en-US" altLang="zh-TW" b="1" u="none" dirty="0">
                <a:solidFill>
                  <a:srgbClr val="0066FF"/>
                </a:solidFill>
                <a:latin typeface="微軟正黑體" pitchFamily="34" charset="-120"/>
              </a:rPr>
              <a:t>10</a:t>
            </a:r>
            <a:r>
              <a:rPr lang="zh-TW" altLang="zh-TW" b="1" u="none" dirty="0">
                <a:solidFill>
                  <a:srgbClr val="0066FF"/>
                </a:solidFill>
                <a:latin typeface="微軟正黑體" pitchFamily="34" charset="-120"/>
              </a:rPr>
              <a:t>公尺空氣步槍</a:t>
            </a:r>
            <a:r>
              <a:rPr lang="zh-TW" altLang="zh-TW" b="1" u="none" dirty="0">
                <a:solidFill>
                  <a:srgbClr val="FF0000"/>
                </a:solidFill>
                <a:latin typeface="微軟正黑體" pitchFamily="34" charset="-120"/>
              </a:rPr>
              <a:t>團體</a:t>
            </a:r>
            <a:r>
              <a:rPr lang="zh-TW" altLang="zh-TW" b="1" u="none" dirty="0" smtClean="0">
                <a:solidFill>
                  <a:srgbClr val="FF0000"/>
                </a:solidFill>
                <a:latin typeface="微軟正黑體" pitchFamily="34" charset="-120"/>
              </a:rPr>
              <a:t>冠軍</a:t>
            </a:r>
            <a:endParaRPr lang="en-US" altLang="zh-TW" b="1" u="none" dirty="0" smtClean="0">
              <a:solidFill>
                <a:srgbClr val="0066FF"/>
              </a:solidFill>
              <a:latin typeface="微軟正黑體" pitchFamily="34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TW" altLang="zh-TW" b="1" u="none" dirty="0" smtClean="0">
                <a:solidFill>
                  <a:srgbClr val="0066FF"/>
                </a:solidFill>
                <a:latin typeface="微軟正黑體" pitchFamily="34" charset="-120"/>
              </a:rPr>
              <a:t>社會</a:t>
            </a:r>
            <a:r>
              <a:rPr lang="zh-TW" altLang="zh-TW" b="1" u="none" dirty="0">
                <a:solidFill>
                  <a:srgbClr val="0066FF"/>
                </a:solidFill>
                <a:latin typeface="微軟正黑體" pitchFamily="34" charset="-120"/>
              </a:rPr>
              <a:t>女子組</a:t>
            </a:r>
            <a:r>
              <a:rPr lang="en-US" altLang="zh-TW" b="1" u="none" dirty="0">
                <a:solidFill>
                  <a:srgbClr val="0066FF"/>
                </a:solidFill>
                <a:latin typeface="微軟正黑體" pitchFamily="34" charset="-120"/>
              </a:rPr>
              <a:t>10</a:t>
            </a:r>
            <a:r>
              <a:rPr lang="zh-TW" altLang="zh-TW" b="1" u="none" dirty="0">
                <a:solidFill>
                  <a:srgbClr val="0066FF"/>
                </a:solidFill>
                <a:latin typeface="微軟正黑體" pitchFamily="34" charset="-120"/>
              </a:rPr>
              <a:t>公尺空氣手槍</a:t>
            </a:r>
            <a:r>
              <a:rPr lang="zh-TW" altLang="zh-TW" b="1" u="none" dirty="0">
                <a:solidFill>
                  <a:srgbClr val="FF0000"/>
                </a:solidFill>
                <a:latin typeface="微軟正黑體" pitchFamily="34" charset="-120"/>
              </a:rPr>
              <a:t>團體</a:t>
            </a:r>
            <a:r>
              <a:rPr lang="zh-TW" altLang="zh-TW" b="1" u="none" dirty="0" smtClean="0">
                <a:solidFill>
                  <a:srgbClr val="FF0000"/>
                </a:solidFill>
                <a:latin typeface="微軟正黑體" pitchFamily="34" charset="-120"/>
              </a:rPr>
              <a:t>季軍</a:t>
            </a:r>
            <a:endParaRPr lang="en-US" altLang="zh-TW" b="1" u="none" dirty="0" smtClean="0">
              <a:solidFill>
                <a:srgbClr val="0066FF"/>
              </a:solidFill>
              <a:latin typeface="微軟正黑體" pitchFamily="34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TW" altLang="zh-TW" b="1" u="none" dirty="0" smtClean="0">
                <a:solidFill>
                  <a:srgbClr val="0066FF"/>
                </a:solidFill>
                <a:latin typeface="微軟正黑體" pitchFamily="34" charset="-120"/>
              </a:rPr>
              <a:t>高中</a:t>
            </a:r>
            <a:r>
              <a:rPr lang="zh-TW" altLang="zh-TW" b="1" u="none" dirty="0">
                <a:solidFill>
                  <a:srgbClr val="0066FF"/>
                </a:solidFill>
                <a:latin typeface="微軟正黑體" pitchFamily="34" charset="-120"/>
              </a:rPr>
              <a:t>女子組</a:t>
            </a:r>
            <a:r>
              <a:rPr lang="en-US" altLang="zh-TW" b="1" u="none" dirty="0">
                <a:solidFill>
                  <a:srgbClr val="0066FF"/>
                </a:solidFill>
                <a:latin typeface="微軟正黑體" pitchFamily="34" charset="-120"/>
              </a:rPr>
              <a:t>10</a:t>
            </a:r>
            <a:r>
              <a:rPr lang="zh-TW" altLang="zh-TW" b="1" u="none" dirty="0">
                <a:solidFill>
                  <a:srgbClr val="0066FF"/>
                </a:solidFill>
                <a:latin typeface="微軟正黑體" pitchFamily="34" charset="-120"/>
              </a:rPr>
              <a:t>公尺空氣步槍</a:t>
            </a:r>
            <a:r>
              <a:rPr lang="zh-TW" altLang="zh-TW" b="1" u="none" dirty="0">
                <a:solidFill>
                  <a:srgbClr val="FF0000"/>
                </a:solidFill>
                <a:latin typeface="微軟正黑體" pitchFamily="34" charset="-120"/>
              </a:rPr>
              <a:t>個人冠軍</a:t>
            </a:r>
            <a:r>
              <a:rPr lang="zh-TW" altLang="zh-TW" b="1" u="none" dirty="0" smtClean="0">
                <a:solidFill>
                  <a:srgbClr val="FF0000"/>
                </a:solidFill>
                <a:latin typeface="微軟正黑體" pitchFamily="34" charset="-120"/>
              </a:rPr>
              <a:t>季軍</a:t>
            </a:r>
            <a:endParaRPr lang="zh-TW" altLang="en-US" b="1" u="none" dirty="0">
              <a:solidFill>
                <a:srgbClr val="0066FF"/>
              </a:solidFill>
              <a:latin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97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934493" y="2636913"/>
            <a:ext cx="757187" cy="712216"/>
          </a:xfrm>
          <a:prstGeom prst="rect">
            <a:avLst/>
          </a:prstGeom>
          <a:solidFill>
            <a:schemeClr val="accent6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2051720" y="2276872"/>
            <a:ext cx="6837710" cy="1440160"/>
          </a:xfrm>
          <a:prstGeom prst="rightArrow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6000"/>
                </a:schemeClr>
              </a:gs>
              <a:gs pos="35000">
                <a:schemeClr val="accent6">
                  <a:tint val="37000"/>
                  <a:satMod val="300000"/>
                  <a:alpha val="9000"/>
                </a:schemeClr>
              </a:gs>
              <a:gs pos="100000">
                <a:schemeClr val="accent6">
                  <a:tint val="15000"/>
                  <a:satMod val="350000"/>
                  <a:alpha val="44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4052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多元創意學習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077925" y="1343921"/>
            <a:ext cx="1107996" cy="3298200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6000" b="1" u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標楷體" pitchFamily="65" charset="-120"/>
              </a:rPr>
              <a:t>外師教學</a:t>
            </a:r>
            <a:endParaRPr lang="zh-TW" altLang="en-US" sz="6000" b="1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標楷體" pitchFamily="65" charset="-120"/>
            </a:endParaRPr>
          </a:p>
        </p:txBody>
      </p:sp>
      <p:pic>
        <p:nvPicPr>
          <p:cNvPr id="17" name="Picture 4" descr="P11103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06320">
            <a:off x="2680525" y="1190984"/>
            <a:ext cx="5343909" cy="4316288"/>
          </a:xfrm>
          <a:prstGeom prst="snip2DiagRect">
            <a:avLst>
              <a:gd name="adj1" fmla="val 1258"/>
              <a:gd name="adj2" fmla="val 868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91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934493" y="2636913"/>
            <a:ext cx="757187" cy="712216"/>
          </a:xfrm>
          <a:prstGeom prst="rect">
            <a:avLst/>
          </a:prstGeom>
          <a:solidFill>
            <a:schemeClr val="accent6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2051720" y="2276872"/>
            <a:ext cx="6837710" cy="1440160"/>
          </a:xfrm>
          <a:prstGeom prst="rightArrow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6000"/>
                </a:schemeClr>
              </a:gs>
              <a:gs pos="35000">
                <a:schemeClr val="accent6">
                  <a:tint val="37000"/>
                  <a:satMod val="300000"/>
                  <a:alpha val="9000"/>
                </a:schemeClr>
              </a:gs>
              <a:gs pos="100000">
                <a:schemeClr val="accent6">
                  <a:tint val="15000"/>
                  <a:satMod val="350000"/>
                  <a:alpha val="44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4052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多元創意學習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077925" y="908720"/>
            <a:ext cx="1107996" cy="4896544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標楷體" pitchFamily="65" charset="-120"/>
              </a:rPr>
              <a:t>校外產學參訪</a:t>
            </a:r>
            <a:endParaRPr lang="zh-TW" altLang="en-US" sz="6000" b="1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1713">
            <a:off x="2510666" y="971507"/>
            <a:ext cx="3840000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127">
            <a:off x="4666669" y="2827440"/>
            <a:ext cx="3840000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9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937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934493" y="2636913"/>
            <a:ext cx="757187" cy="712216"/>
          </a:xfrm>
          <a:prstGeom prst="rect">
            <a:avLst/>
          </a:prstGeom>
          <a:solidFill>
            <a:schemeClr val="accent6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2051720" y="2276872"/>
            <a:ext cx="6837710" cy="1440160"/>
          </a:xfrm>
          <a:prstGeom prst="rightArrow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6000"/>
                </a:schemeClr>
              </a:gs>
              <a:gs pos="35000">
                <a:schemeClr val="accent6">
                  <a:tint val="37000"/>
                  <a:satMod val="300000"/>
                  <a:alpha val="9000"/>
                </a:schemeClr>
              </a:gs>
              <a:gs pos="100000">
                <a:schemeClr val="accent6">
                  <a:tint val="15000"/>
                  <a:satMod val="350000"/>
                  <a:alpha val="44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2480" y="6240430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顏楷" pitchFamily="49" charset="-120"/>
                <a:ea typeface="文鼎超顏楷" pitchFamily="49" charset="-120"/>
              </a:rPr>
              <a:t>關懷、和諧、創新、卓越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75907" y="6482176"/>
            <a:ext cx="5048581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9883" y="6361018"/>
            <a:ext cx="216024" cy="216024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  <a:alpha val="54000"/>
                </a:schemeClr>
              </a:gs>
              <a:gs pos="100000">
                <a:schemeClr val="accent5">
                  <a:shade val="94000"/>
                  <a:satMod val="135000"/>
                  <a:alpha val="36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9883" y="116632"/>
            <a:ext cx="4052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文鼎新中特黑" pitchFamily="49" charset="-120"/>
                <a:ea typeface="文鼎新中特黑" pitchFamily="49" charset="-120"/>
              </a:rPr>
              <a:t>多元創意學習</a:t>
            </a:r>
            <a:endParaRPr lang="zh-TW" alt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文鼎新中特黑" pitchFamily="49" charset="-120"/>
              <a:ea typeface="文鼎新中特黑" pitchFamily="49" charset="-120"/>
            </a:endParaRPr>
          </a:p>
        </p:txBody>
      </p:sp>
      <p:pic>
        <p:nvPicPr>
          <p:cNvPr id="16" name="Picture 3" descr="H:\1._2015_校長_招生宣導_ppt\1.中壢家商\校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36" y="116632"/>
            <a:ext cx="1365251" cy="8747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uislip-biotech.com/images/age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" y="4829315"/>
            <a:ext cx="9131390" cy="14111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「競技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1" descr="data:image/jpeg;base64,/9j/4AAQSkZJRgABAQAAAQABAAD/2wCEAAkGBxQTEhUUExQVFBUVFxUUFxgYFxgcFxUXFxYXGBcUFxgaHCggGBwlHBUXITEhJSksLi4uFx8zODMsNygtLiwBCgoKDg0OFBAQGiwcHBwsLCwsLCwsLCwsLCwsLCwsLCwsLCwsLCwsLCwsLCwsLCwsLCwsLCwsLCwsLCwsLCwsLP/AABEIALgBEgMBIgACEQEDEQH/xAAcAAAABwEBAAAAAAAAAAAAAAAAAQIDBAUGBwj/xABTEAACAQIDBAUGBg0KBQQDAAABAgMAEQQSIQUGMUEHE1FhcSIygZGhsRQjQlJywRVTYoKSk6Ky0dLT4fAWM0NEVGNzlMLxg4Sjw+MXJGSzNMTU/8QAGAEBAQEBAQAAAAAAAAAAAAAAAAECAwT/xAAcEQEBAQEAAwEBAAAAAAAAAAAAAREhAhIxQSL/2gAMAwEAAhEDEQA/AN4lSYzTSrT6LW3nPoafWmFFOrWVh4UKTejvRoqjvSaFAq9FmohREUB5qzO/G86YOEnVnOiqOLMeArQYmXKpNYrE7OTFSh5ZAixnRdMxPPXiOHAVYzazeAibOJ54ULuASLElBfQAC7eN2HgOFWcmPQyNYqqgC1io49tvTxvU7erZJxEGTDsyciQMtxw1vqdK5Htrd2fDC7G4vr5XttVSTWg3z6oRkxlSWsCAeBvxrDCI0qJzzOlXOz8OJCFHEkAVG5x03omwOWAN87X110m1UW6Wz1iiRRrYCtARSswgUsUm1OKKijUU4oorVz7evpRjwsxhii61kNnZiVUHjlWwux7TwHfrY06KBR1mN0d84saALdVIRfIWvmtxKmwv6q1FqLBWoWo6OoEEUKURQoE0DR0KBDUy1PtTLVUIoqXahaiCoUMtHQUwFOpTYpxarB9adWo60+lRYcAo6NaVRoijozRUBijAoqUKCh3okcIQgux0HZfvrEbu7mSszSYnEsQSfJibIvHgzrYnwvXR9oxIdZPNHKkbPxasPi4Xyi4BZct/ANraqz+oOA2RHELLmYeLt6yxNU28WysOAWaNbkcWUE8PXW2MhPEWrNb3heqa45fxrSFjz7txYxM/V+bf/eomExRRgewg+o0W0JAXYjtNRL1HSTjtGwOkyJVCshFgNbg+zlWuwe++He3lWv2gi57BzJ7q83QykcKv9j7VZNSarN8c+PR2G2iji4Nge39FTI5VPMVwnD72m3G1SP5YsPlsPSaYztdzZhY615t23sOZcZiM5sBM7Zj5pDHMLDnowBt31q8Jvk32xj4mmcaUxAPlHMe/ie+mHsXuXMqYiN86yFWFgylQpPklg2pGhOlq7kprhWAw/VEFQqnwvf01vdnb4mNQJUMigCzJbMO4gkC1LDx8sbihVFgd7cNJ8oxnscfWLipw2xhz/Txfhr+ms46bE40VY/e3f7D4RdHWSQ8FUg+k24Crvdza4xWGjnUACRQ1gb2PMX7jcVcTVqaImkk0ktQGTSCaK9FeiAaImjpJFAm9CjyUKIqVpYNRw1OK1aZSkNPRmoqGpCVFiSpojSFNKY1FGKUaEetGy2opNGDQtSgKCFtF8ozAAkdvCsRLvJibm8oWxOiIoXj33b21rN6MZ1cJPM6DxNcwxGItVjF+tNBvdOp8rK49IP1g+yqLe7fuQqyLh9CCLse7lb9NVD4+mHglxN44UMj2vYFRp4sQKpHPZDrTdbWfox2nbMMODfkJEze0ge2m06L9qn+qH0ywD/uVl2lZAU8ktq2OG6JtqM1jAiD5zzR5fyWZvZV9huhDEEfGYqFD2IjuPWSvuoOZ/Czy0ptsQe2uoY3ocEKNJNj0SNRdmMNgPXJr4VziXAqZGEZZkBsrMuUsPnFbnL4XomxHTENyJqzwu0ZF+V/HupAw0aDU3NMtOBwFE+tjsXaLyEIbeVoCeAJ76tdobp7TkB6qFiOF+shsfDM40rC7IkklmjSMEszKAB48fRxr1FseApEobjYXq6z69cW2N0YbVY/GSx4de+TO34KXX8oVsMH0UJp8Jxc82moS0an1Xb8quj0RFTW8Y/Z3Rvs+G/xPWXuD1pMmh4gZr2rS4LAxwqEjUIo4AaAeipJpBNEBqaNOXpJFAi9ClZaMLRBAUvLRgUDRRZaFJvQoMxmp1HpllpyOtOaUjVIjeo8S1JRaiw6KUpoItO9VUUcVOuKQqWpYo0RloxpTlqZxL2Umg590hbS8tUB4anx4D6653jMba9We9+0w8sjX5kDwGlYfGYwk1piTU6bH10/od2aWR5zwZsq+C8fbf1VxdLsQo1LEKB2kmwHrNeo9ztlDDYSKIfJUA95tqfXUaxcZaVQtQvUaHSTQZ6q9o7TCAm9EtYrprxgGEjU65pl/JVm+oVxM4qw0rcdJG8S4krGNQjZr9+Ui3trBSMOAqpDLsTSQtTMJgXkvZWYL5wXzwO3LV1Bs9IbOWWRDbtDr9IWI9tRbcb3ob3XCOuJc3YowA7ASP0V2OsluTiFeOMra1vqrXUp4hRUdFUaIakGnSKLLRDN6FOFaGWqhIFKo7UYFAVEVpdA1Fw3ko6VQomMyY6UsNSQlOKtaczKJT60tUpwR0XBRtTytSAlLC1Giw1LWkqtLAopQqh312mIMMxv5TeSviefo41dTzBFLMbKoJJ7AONcP343gbEykm4UXCL81f1jxP7hSJ5MZt3FEmqRlPMVPxEy3JOppvBxPiJEiiW7yHKo4a955CwJ9FFjWdEm7hxWLEjD4qCzHsL/JX0cfVXopRYWrO7lbvLgcMkIsWtd2+cx4mr8yUDhpDvamXxQFR2xYPYaFpG0Maqg61xnf7fAs5iia/Ike4V03b2xPhKlAXQH5Smq7dro3w+GbNrI3znsT+gVWPrgohZpAjXQki9wbgG2pHHgb12zdLo5hw4EklnYDMWbgANSewCi396LvhLtPhnCyMAGQ6K2VbXVgLhrBRrppyodJePmiGHw1ykUkdzrrI6kBkJ7Fuh78/Owo1VPvJsPDNJ12GN11zFSVW57PnD0W1rGY4XU9hBq4m2y0MawoySgKpZ2R1YsRcrbrCBlva9tSDVM04K2ym+o8kg8eZvaqy6P0d7UEUUasbXsNT3V06PGIRe4A8dK864PaQUpdtE10tpw50rH76SyyARSZEHI/K8alWbHo5GBFwQR2g3FHXCcBvniYLNr32N1bvtwPqrpu6O+cWMUA2STs5N4dh7qmNTyamhQoVGgtRGjpNAKOhahRAoUKKgFFR0VVFKhp0NURZKeR6rCUrU8pqGhp9WqKkClimVNOLRo4KKedUUs5CqouSeAFEK450j73NPMcPE1ooyQSPlEaFr+u3drzoanb475HEExx3WIa972+U3YB2fXa3LtsbUzEhOHb2/upvH7SLeQpsvM/O7vCqmZ6qSftE79tdm6J9wGhK4zFArJY9VERYoCP5yQHgxHBeQOupsLLoy6PY8LGmJxCh8UwDKDqMODqAo4dZ2ty4DmT0FjUW09mprEnSkhqUNaIxG9e1GjU8h2jl399ZPA7cnEyrHIXDXuOJ9R1A8LV0fb+x1mQqRxrmmz9254MVbRlHmkjj3eNaYdZ2NimZRmAv3aVcrVRslTlFxVworNb8Qqm3u2XDPhnE6ZhGDIpBsyMqnylPI2v3HnU2ba0CGzzwqRyaRAR6Cao95N7cEsEoOIiclGAVHDFiVPkjLfjRquBYyT+BTeGm8oL2m1Q5Zan7P2O0q5+sWOx4vfq7jWzSKG6s6fKUDvqsus5NmYrARnaE2HinYPmkVoo57h2CkhR5RsAbFSDfhXOMRuA0pdtmzpj0Tzgt45kBJy5kewN7aEG5sfJ0ro26extmtEpxGDtIwGad2MsTtYAuk6MUiB4gHIR41vN3t38PgozHhkyKWLnUszE8yx1OlgO4VGo8xyNisGcs8UsWtgsqMt/olhr6KmbM2vZw8ZysPOXke8for0/isOkilJEV0bQqwDKR2EHQ1wbph3LiwUkWIwy9XFMWRkF8qSAZhk7AwzeTwGTTjYNSx1PcDeFsXE2YhwmXK3yje91cfOFuPO/prVXrjnQvjjEzqxBSawzc0kHmhh2G5F+2ux0p4hQoUKjQUKFFRAoUYoUBUKOhQZRGqTGaixU+lbckpDTyNUUNTiPUVLBpavUYNSwai6rt894Bg8HLMfPtkjHNpG0UDw849ymvNuIxDN5N7X1Y9v7uVb/AKV9tddihEDdMP5NhzlPnHx4L3ZW7a5xjXsSOfyrfmjuFGoZduzhWv6Lt1jjMWruv/t4CHkPJmGqRd5J1P3IPaKibhbnvtCYi5SCO3WSAc+UaX4sePcNTxAPoLZGzIsNEsMKBI0GgHM82Y8WY8yaFqyzXpDCgKWKISEp1EoCnFopjE2AJP8AHdVYwQ6tYW7qe21iQPJva2ptx7gO/wDdVLhcf8IZo4lvltmb5K8gCfQdB9Rqxi/UzHbZMaHqUBPItqvqU3t6RXH98d8se5aN5wF+ZEMot321YdzE111921Y+VI4H3Nh7TempujzAykGVHltr5UsgHqVgKLNecvhz/OPso/hp5m57675vLsHZWz8M8vwPDZ7ERLIufrJLHKtmuSOZPIA1A6Pd3tn4iKTFzYSISZmDh1TqUUKpLJEPi0GhN7XFm4DSo1xw1nvrUrZm05lYZAzsBfyc4cKtyfKjIYqNTZrgdlafpUWD4Y64aONI4ljjHVBRGTl6xiAuh1kIJHZWt6A93CvW41xa4MEXeLgysPSqr6GorD7M30ZDnNyw11sGb7lZ4sjD75WHbXSNwOkuOQ9VPaP5p5D1AC3gB21stt7lYDFZjNhoizamRRkkv250sSfGvOe8WDigxUy4Z2aGNyqs9sxy6N5oAIzBgDYXA9NEyfj1YGvqNQdfHvqk3z3fXHYOXDkgMwDRsfkSLqjeF9D3MaRuFhZo9n4dMQbyhLkHiqsxZIz2lUKr97V8aivLmydpTYDEFJUKMhySRtxHaO/tBGhBBHGvRe6m2VxMCurXIAv225E99U/SHuNHtGLMoVMUg+Kk7QNeqktxQ3OvySbjmDzDo83gkwGKbD4gMlmKOjcVPMdneCNDpxBqpedegKKkQTB1DKbgi4NOVFFQoqVQChQoUUVChQojLrEez2UsCrdTRm3ZWtc8VNKU1YhFPIeqkthVPK3hTTEaM1G21tEYfDyzG3kKWAPNuCr6WIHpqzXDCuZ9Mu2MiJhUOr/GydyDRQfFtfvaLjlO0ccSzNe7Ek5uZY+c5pvd3YsmMxCQRcW1ZjwRB5zt3Ds5kgc6ghWdgqglmIVQOZJsAK9AbgbrrgYLGxmks0rDt5IPuV/SajVuL/d/ZMWEgSCEWRBxPFmPnOx5sTqf0VZA1GWQUDiV+cvG3EcezxqsamKadBqvmxqKbM6g9hYA+gUmfa0SIXkkRABe7MBp4cTUXVqKWDWA/wDVbAA2vMwGmYRHKe/Uhreiom0uliIMBhohKLXZpH6sD0ZTf0kUVptrQF2ZRxPtJ092lW2xdlJh4hGoHzmPzmPE+4DuArNbB30weJDSZxG8YJZHIuLcwfNYd4NQMV0qQqwyQSuh+VoPTzAHp9VVI6AY6Ui2rGP0kYVUV3WVVbTgCR4gHuqp2x0oaf8AtowvPNOQDbtEQa9u8kc6mLsDpa3ghwzjOnWyvh5oY00yqJXjMrueIOVFAsL6+mspuxtnC4bZySTPLiZZOsHwVpLYWOzMmeSJQFbMNcrZuI4edSukbeOHF4WEGIBxKZHdeGYxlcqnic3HwQd1c6h+MdVtIyAi6xi75eeUW4954Xos6vtlYGXamNWGJQisxLskfxcKaktlGigAWVTb5Ir0vs7ApBEkMS5Y41CKOwAc+08yeZJrCbL2zhsATHEI4sIoBsuYzPIeOdbsxI4EtYk6cAL2m6e8LYqSeUTRtBdQiEMkkQA8rOCmpJPIkaXvrow9out6NoCDCTysbBI3PffKbW771x/od3T+ETfC5lvDCbRhhcSSj5evEKfyvo1r+lKSWdYcOsOI6iSROuljjLgRg3sBHdrkgcQOHPhW22bh48PAkcSkIigKoU3tbhlNjfxoLCgarxtK/AevQ+qlfDu4Uw9onVgOkzclcblmgKrio7A/3sYPmtb5S3uD4jmCNW2Na/K1NGQXvbU87kn30xL5GdzNlvh8OqPIztYXvwB7hyFXoftsKzv2XRSVaQqezyfrqh2xt7EI6iEtOpNipTUd9woFu63pq4k8sb9XubUsMO2sJBt/GtouHVOV2IAHK9iQTVhh3fVpZcxbgBoi9wHOpi+zV5qIuO2s2s47R66TJiB8710w92mzCirK/C17f49VCrie65Q9lLkbSufRb7yBdWg+9jc++TSgd85W+WgHcn6WamJroMPCl3rnX8r5SbCY+AWL9UmpuD2pPKrsJpQEGukIv3AqlxTD2buEg99q450m7l4pppJogZxIQSAbMgAACi+hGn7udbvAb2YPDYOBpJQM8aHte5AvdRrxveomK6SNncTMbdyOfRotFZzoi3GMWbFYqO0lykSNY5B8p7cLngOwDvroO1tjQyr5YbyQbZJJIx6o2F/TWU2hvOjtnhxDdWQpUAuvIXuNNagzbeYixxEtj/ePTEvkwMOLxIlkEeKGjuFXrpOGY2F7chUHGYmZHzSSoHve+ckg9t7Eit1HDhwbqLE8+B9Y1oS4SPj1anvZiaqeyBubsuPGK74uTgQFJbVhbjmuNOIrR4ncHZ5OrMe8Fzb74NpVVHKi8BEO6/7qsItoECwcKOwMQPVQ0rBdHmBZSWR1NyLGduHI6Sc6TP0fbMQnMQNBbNiSt/W9J+zNv6Q9mmb6hSJNpDjmJv4j3gUw9qpN9d3tmwYcnDMrTEgKFnMnicoZj6bc6zOKw+JbKoMzIAPJCzFBqdctrXroCbSvxe3i9JOOT5yn78/q0xfZgZNkYl1tlmNv7ma3rOlRcTsSeFDI8b5VKggqw84hQO3iRXRhtKMDVxfuv7+NMbR2pC0WnlurJIupAJjcPlve+uW1+Wh5VMJ5VnpdhRY3BYSbCueuReqxEFx5y6GdQWABYBLn5QyniDfZbj7sw4MrOXlEzIUdCUyC9jwVSeI+ceNQ9ibZwaB8kKjrJDIbMbeUeGUMAveAbXzWAFhV3htto7WjgRj9FvaTLb10wttV2M2Gzmb45QJCStl1XVuNxrxHqpWzNlNDh5YhiPKe5VljHkmwFyPJB/fWlw6sdWXDx/SW/uuB66jSzWJzPCv0REb94FibeNVGd3Wx208OOqeVZ4gbK/nsv3JBtJ77cL1q4NsvlIZmLG+tzp/t9VVWKCPqZok+6VsMpNuRXKL+ypC4+IDy8XGW04vEeHdck+ljQ6cwMoizayOWJY3I537u+pZ2p3N+EP1ao8dttIwT8Iwjdl2fOe6wUgeuqtt8GI06u3dOB7pqI1p2rfQfnfoNEuOY8FB9LfU1Y3+VL8reiUn3SG9L/lfP9sPhnJ+s0GrmiZiCcPc8jkcn10maWRV/myo/w2t7RWMxG8kh+Wp9B/UqONuv86MfeHT1R0G4ixLkaBfwVH1URxEo5gffRj6xWJG35Ptq+gOP9FMtvBJ9s9rfWtDG5XGOL3cD7+P6mpuTGSW8/wDLjv6g96xX8oJPtp/K/RUeTb0v9ol9Bb9YUMbQ42T7Z+Wn69CsN9nZft8vrP69Ci4jpioxoZXb6MKt+ey08mNh+dIf+Wg/a1AXBRcPhuH9EeLP/wCtTowcH9ti/E4sD/6KjWLGPFwf3n+XhHunFbDYOKjbZ+JWMksCAbqENmGgsrtzuL3rAtg4B/XYT/wsX+wrW7pRRphpmWVXGdczBXUADLoc6jtPrqpXNsd55UI1gTbMO3s52o/gxHn5LaXy2zLpa+nHw8K0+O2FPNKRBh8RJr5wX4si5Ojmwtx509F0fY88MGVJ4kyRWHeQ0p9gqNSmlxq2A+Ez2AAGWIAcOQ+EC3qpBxqg3E+J8cgHt+EUzj9lGFikk0SOvnKeuJBtflFl9RphMMp/rEH/AFR74hVZxM+yn/yMV7f29A7RH2/Ffgj/APoptdlX4YnC+mYD3rQ+wp4/CMH/AJqEH8phUU4doj7diPTGv7eh9kF+3Yj8Wvv6+mDsaQ8Hwx/5vC39stG2wpgLnqLdvwrCftqBTbR/vp/wAP8AvUDjv7/Efg/+ekjYc/C0V+NvhOF4dv8AO0obAxFrhEN+Hx+G/a0CHxA+3Yg/e/pmpJmT7bN+CP21OjYOJ+1r+Ng/aUr+T2JPCIeiSP8AXoI6OhNhLPc6ABBc9wAmq7g2FiWXMPhSqeBfJGP+piVFTNgY3aWDXLFDEVJv5fVG9/ulkVj6zWoj302kB5eCiPhKqj2yGgyOydlRqfLxUJHzHnTJf7ow4k+w1ethoCP5/ZIFv79m9kxqwfezEP52zIWP3U0Z9pWmX2/IeOycKfGSAj15bUFbhtpw4QlopMAXOnkQ4sk2vYBr2HrqDid82mPlqgBFjnF1t4FZD76vX2zPy2Vgwe8wn/UL+g0htuY/guCwKeiP0adfRTm782JxAth8TgwRbyUK3A+i2DFqucTsnHIhd8WFAFzlEH14QVmsVtnazeSCkQ7Izhx72JHoNVOMg2hLpNK5HMNiIyvhl6ywoicdvxgk/DpL9qwIDp3iBam7O2uJzkG1JIzwAkDoD4MHUVk5d3cR8xPx0ANu3+cpeF2TPH5QXDH/ABJcE49UkhFBuv8A03znM2JRyebRzMT35vhVzTGL6MGAvHJCx7GSdR6xiG91Uce2tpRqAs+GjQCwAfZyqPAA29VH/KfaR/ruG/H4H22NDiu2nu5i8OTnwaEfOUzOPZLceqqR8YQSDFED2EPf1FzWnm23tL5WPgF//kYUerLVNiMDNMc0uLw7ntfFIx8BqbeAoK/4a3zIvxake0Gg2ObsiH/Bi/UqUuw9f/ycGPGdR9VG2xB/acGfDEKfbbjQQWxx7IvxEF/XkpmTFn7j8TD+zqwbYluOJwf+YU+7WmpNhdmJwI/5mMf7UED7IP2xf5fD/sqFSfsA32/Bf5yD9ehQ4oFenFkFN4fDu98iO9uOVWa3ebDTgfUadXZ8xNhFKSLgjq3uCvnAi2hHPso0UJBXVuhbaKATRk6lgwv4AEeyuStg5Qufq5AmhzZGy2a2U5rWscwt23HbT2xtqy4d+tRb2IB4gXN7DMOBNj42NEsd23kx+0xIVw8RSLk6qjs3oYkD8GqZcFtmUj43EJqOPUoNO0AK3qtWfwvSzOgCmJgbA6qW0IuDcuDa1je2t6lr0vPcfFyHwWMD0Xa9ES94ujzEygzPJEJAOALksPumPE9/vrl8hsxU8VJBHYQbVucf0n4uYFUgCg2F85za6aqg5kjnWITDMxZtW4scoJt3nsFFED40sE0/8DYXBVhYAkZSLA6C+ml6sNi7JSVj1k0UCg2vLn49gAFr68CRQVRBP+9GsZrfwbG2RFbrsY8zcxGjKh8bIx/Kq+wOI2JHaywcbjOrym/aS97URySOEk5QMx7Bx9Qq3we6uLk8zDTEdpQges2FdjO++AjGk4t2IpI9AUVWYnpTwimyRzP35UA/KfN7KKwMPR3jm/q+X6UkQ9gep8PRXjDx6hT905/0qaup+lzkmFv4y/UE+uq3F9KuJbSNIo+8gsfaR7qHDsfRPiD50uHX6Ic+9RSz0RS/2iK/0G99VbdI2OY/zqjwSO35rH205B0jY4DWRG/4QJ9gAFOpxaR9EknPExjwjY/6hTydEp54pfRCf2lVEnSVjeIaMj/C/Qxok6T8b2QffI364p04u06Je3FD8R+mWnR0UD+1f9AD/uVAw3SrN8rDxv2lWdfeDarTD9KkX9Jh5F+gytbxJy2p1eAOitOeI/6I/XoDorTliW/FD9epA6VML9qxB9EX7Wn8P0mYVyB1c4vzIit6bSaVOn8oCdFUfPEMT/hgf6qS3RUn9pP4ofr1aYrf5LHqsNiX7wq5fWpf3Vnpd/MezHq8KLdjJKzDxy5PzavTiQ/RMOWJHph/8lMHokb+1L+JP7Sky71bXC5vg4A74ZLeouTVe/SfjlNimHB5gxyftKdTia/RJJyxKE96MP8AUaZfomn5TQnxzj/SaaHStihxiw5+9kH/AHDUlOl2QDXCoT3Sso/+s0Xitn6L8aOHUN9Fzf2oKhP0d7Q+038JI/XqwrU4XpdT+kwrr/hyK/5ypVvB0pYFvOMqfSjJ/MJoccwxe5ePTjhpT9EBvzWNU+O2LiI/PgmTvaJgPWRXeoN+sA39ZjH08yfnAVZ4bauHlF0licH5rqfcaDy+yN30K9RnCQfMT8EUKDzxuTvKmCaUvEZRKIwQGtYIXzAgizXDnstbvq4wO+iIrLlmYNJJIxKqS2d8416zQ3v28eJ1oUKjWo2K3pWTBPhepKkxYSMPpcmAwli3YPi2A43uOFrFeC3uC+dAhsFClbA+RG6KpJHm/GMT++joVU1F/lCCY74eP4t43Cp5MbGOONAJEt5Q+L010DEa8an4HeVly5YFYhgcznM7fGFyC2UXLBsrG2oVBpl1FCibWk3f3ZxcrRSGNcOBNDiJGc6zNCE6sZAoIFw7G/FpSeQrfbK3ZghTKEBuFDaBQSqMl7Lw0dud9eNChUWJv2MiAyrClgCACBYA5vT/AEj/AIR7aiT7s4d1CvFGQHeQDLpmc3ZrG+pPE0KFFxCm3FwJ/oQPAsPYDXNN+tlw4eUJAlgVuScx58rt3UKFWMVlf45ihr2+qjoUCNL6knuH8Gj6vs+r32oUKoItb5Wvp996Devx/cKFCoCz2PG3cBf22pYy89fV9dHQoJEEQy3OUDlc6n0Ae+1JdhxPu/caFCqhckwYWCgW+iPeNa650bTiSC/wdIipyllVRnt8ryQKFCos+tnamVhAPAUKFRpIyiqvaO72Hmv1kSE9uUX9Y1oUKLYwW8fRmDdsPYdx/g1zbaezpcOxWWMr4iwPgbUKFVj4iCQeHr/TSTL4Hw/eKFCimGY/70zJY8Rf0UKFFOLiGAsHYD6TfpoqFCh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077925" y="908720"/>
            <a:ext cx="1107996" cy="4896544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6000" b="1" u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標楷體" pitchFamily="65" charset="-120"/>
              </a:rPr>
              <a:t>平板電腦教學</a:t>
            </a:r>
            <a:endParaRPr lang="zh-TW" altLang="en-US" sz="6000" b="1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標楷體" pitchFamily="65" charset="-120"/>
            </a:endParaRPr>
          </a:p>
        </p:txBody>
      </p:sp>
      <p:pic>
        <p:nvPicPr>
          <p:cNvPr id="10242" name="Picture 2" descr="H:\1._2015_校長_招生宣導_ppt\7.多元創意學習\平板電腦教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403">
            <a:off x="2647164" y="1264246"/>
            <a:ext cx="5299683" cy="3533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9846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885</Words>
  <Application>Microsoft Office PowerPoint</Application>
  <PresentationFormat>如螢幕大小 (4:3)</PresentationFormat>
  <Paragraphs>218</Paragraphs>
  <Slides>24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91</cp:revision>
  <dcterms:created xsi:type="dcterms:W3CDTF">2015-03-12T12:10:58Z</dcterms:created>
  <dcterms:modified xsi:type="dcterms:W3CDTF">2015-12-10T04:56:26Z</dcterms:modified>
</cp:coreProperties>
</file>