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4024" r:id="rId2"/>
    <p:sldMasterId id="2147484039" r:id="rId3"/>
    <p:sldMasterId id="2147484054" r:id="rId4"/>
  </p:sldMasterIdLst>
  <p:notesMasterIdLst>
    <p:notesMasterId r:id="rId29"/>
  </p:notesMasterIdLst>
  <p:handoutMasterIdLst>
    <p:handoutMasterId r:id="rId30"/>
  </p:handoutMasterIdLst>
  <p:sldIdLst>
    <p:sldId id="401" r:id="rId5"/>
    <p:sldId id="600" r:id="rId6"/>
    <p:sldId id="601" r:id="rId7"/>
    <p:sldId id="602" r:id="rId8"/>
    <p:sldId id="603" r:id="rId9"/>
    <p:sldId id="604" r:id="rId10"/>
    <p:sldId id="605" r:id="rId11"/>
    <p:sldId id="606" r:id="rId12"/>
    <p:sldId id="609" r:id="rId13"/>
    <p:sldId id="610" r:id="rId14"/>
    <p:sldId id="612" r:id="rId15"/>
    <p:sldId id="620" r:id="rId16"/>
    <p:sldId id="621" r:id="rId17"/>
    <p:sldId id="622" r:id="rId18"/>
    <p:sldId id="623" r:id="rId19"/>
    <p:sldId id="624" r:id="rId20"/>
    <p:sldId id="625" r:id="rId21"/>
    <p:sldId id="626" r:id="rId22"/>
    <p:sldId id="615" r:id="rId23"/>
    <p:sldId id="617" r:id="rId24"/>
    <p:sldId id="618" r:id="rId25"/>
    <p:sldId id="619" r:id="rId26"/>
    <p:sldId id="556" r:id="rId27"/>
    <p:sldId id="567" r:id="rId28"/>
  </p:sldIdLst>
  <p:sldSz cx="9144000" cy="6858000" type="screen4x3"/>
  <p:notesSz cx="7086600" cy="102235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01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>
      <p:cViewPr varScale="1">
        <p:scale>
          <a:sx n="59" d="100"/>
          <a:sy n="59" d="100"/>
        </p:scale>
        <p:origin x="98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511175"/>
          </a:xfrm>
          <a:prstGeom prst="rect">
            <a:avLst/>
          </a:prstGeom>
        </p:spPr>
        <p:txBody>
          <a:bodyPr vert="horz" lIns="98911" tIns="49455" rIns="98911" bIns="49455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511175"/>
          </a:xfrm>
          <a:prstGeom prst="rect">
            <a:avLst/>
          </a:prstGeom>
        </p:spPr>
        <p:txBody>
          <a:bodyPr vert="horz" lIns="98911" tIns="49455" rIns="98911" bIns="49455" rtlCol="0"/>
          <a:lstStyle>
            <a:lvl1pPr algn="r">
              <a:defRPr sz="1300"/>
            </a:lvl1pPr>
          </a:lstStyle>
          <a:p>
            <a:fld id="{58026B2B-72B1-47D7-8AC7-065C390CA8F0}" type="datetimeFigureOut">
              <a:rPr lang="zh-TW" altLang="en-US" smtClean="0"/>
              <a:t>2016/1/3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710551"/>
            <a:ext cx="3070860" cy="511175"/>
          </a:xfrm>
          <a:prstGeom prst="rect">
            <a:avLst/>
          </a:prstGeom>
        </p:spPr>
        <p:txBody>
          <a:bodyPr vert="horz" lIns="98911" tIns="49455" rIns="98911" bIns="49455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14100" y="9710551"/>
            <a:ext cx="3070860" cy="511175"/>
          </a:xfrm>
          <a:prstGeom prst="rect">
            <a:avLst/>
          </a:prstGeom>
        </p:spPr>
        <p:txBody>
          <a:bodyPr vert="horz" lIns="98911" tIns="49455" rIns="98911" bIns="49455" rtlCol="0" anchor="b"/>
          <a:lstStyle>
            <a:lvl1pPr algn="r">
              <a:defRPr sz="1300"/>
            </a:lvl1pPr>
          </a:lstStyle>
          <a:p>
            <a:fld id="{C71C4CF0-4F2C-4755-AB31-AB645B205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2367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511175"/>
          </a:xfrm>
          <a:prstGeom prst="rect">
            <a:avLst/>
          </a:prstGeom>
        </p:spPr>
        <p:txBody>
          <a:bodyPr vert="horz" lIns="98911" tIns="49455" rIns="98911" bIns="49455" rtlCol="0"/>
          <a:lstStyle>
            <a:lvl1pPr algn="l">
              <a:defRPr sz="13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511175"/>
          </a:xfrm>
          <a:prstGeom prst="rect">
            <a:avLst/>
          </a:prstGeom>
        </p:spPr>
        <p:txBody>
          <a:bodyPr vert="horz" lIns="98911" tIns="49455" rIns="98911" bIns="49455" rtlCol="0"/>
          <a:lstStyle>
            <a:lvl1pPr algn="r">
              <a:defRPr sz="1300"/>
            </a:lvl1pPr>
          </a:lstStyle>
          <a:p>
            <a:pPr>
              <a:defRPr/>
            </a:pPr>
            <a:fld id="{76A2D92C-C281-408D-A887-A6B24D513161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8742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11" tIns="49455" rIns="98911" bIns="49455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8660" y="4856163"/>
            <a:ext cx="5669280" cy="4600575"/>
          </a:xfrm>
          <a:prstGeom prst="rect">
            <a:avLst/>
          </a:prstGeom>
        </p:spPr>
        <p:txBody>
          <a:bodyPr vert="horz" lIns="98911" tIns="49455" rIns="98911" bIns="49455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0860" cy="511175"/>
          </a:xfrm>
          <a:prstGeom prst="rect">
            <a:avLst/>
          </a:prstGeom>
        </p:spPr>
        <p:txBody>
          <a:bodyPr vert="horz" lIns="98911" tIns="49455" rIns="98911" bIns="49455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14100" y="9710551"/>
            <a:ext cx="3070860" cy="511175"/>
          </a:xfrm>
          <a:prstGeom prst="rect">
            <a:avLst/>
          </a:prstGeom>
        </p:spPr>
        <p:txBody>
          <a:bodyPr vert="horz" wrap="square" lIns="98911" tIns="49455" rIns="98911" bIns="4945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2220D385-6026-412F-BE96-4D1B3528B3D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855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803649" indent="-309096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236383" indent="-247277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730936" indent="-247277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225490" indent="-247277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720043" indent="-2472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214596" indent="-2472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709149" indent="-2472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203703" indent="-2472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6BF1010-1701-4D16-A96A-F4190151E396}" type="slidenum">
              <a:rPr lang="en-US" altLang="zh-TW">
                <a:latin typeface="Arial" panose="020B0604020202020204" pitchFamily="34" charset="0"/>
              </a:rPr>
              <a:pPr eaLnBrk="1" hangingPunct="1"/>
              <a:t>1</a:t>
            </a:fld>
            <a:endParaRPr lang="en-US" altLang="zh-TW"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07090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AFAA4-F074-4CB2-8BB6-9521AB0303D0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A4BE145A-7E02-4DCC-961B-FF9509C41A5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0066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BF380-3C85-4A50-B8BB-4868D9DB3D91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CDB81-015C-485A-AB13-79DB94D085B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48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0E05F-80AE-472A-B340-66A42206A288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E59AC-4366-48E4-BE9F-573F1CBD7E9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759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 userDrawn="1"/>
        </p:nvSpPr>
        <p:spPr>
          <a:xfrm>
            <a:off x="465626" y="178104"/>
            <a:ext cx="32422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dist">
              <a:defRPr/>
            </a:pPr>
            <a:r>
              <a:rPr lang="zh-TW" altLang="en-US" sz="2800" b="1" dirty="0">
                <a:solidFill>
                  <a:srgbClr val="FF0000"/>
                </a:solidFill>
                <a:effectLst>
                  <a:glow rad="88900">
                    <a:prstClr val="white">
                      <a:alpha val="88000"/>
                    </a:prstClr>
                  </a:glow>
                </a:effectLst>
                <a:latin typeface="標楷體" pitchFamily="65" charset="-120"/>
                <a:ea typeface="標楷體" panose="03000509000000000000" pitchFamily="65" charset="-120"/>
              </a:rPr>
              <a:t>國立內壢高級中學</a:t>
            </a:r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512763" y="615950"/>
            <a:ext cx="3168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defRPr/>
            </a:pP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National </a:t>
            </a:r>
            <a:r>
              <a:rPr lang="en-US" altLang="zh-TW" sz="1400" b="1" dirty="0" err="1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Nei</a:t>
            </a: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-Li Senior High School</a:t>
            </a:r>
            <a:endParaRPr lang="zh-TW" altLang="en-US" sz="1400" b="1" dirty="0">
              <a:solidFill>
                <a:srgbClr val="FFFF00"/>
              </a:solidFill>
              <a:effectLst>
                <a:outerShdw blurRad="279400" dist="38100" dir="2700000" algn="tl" rotWithShape="0">
                  <a:prstClr val="black">
                    <a:alpha val="76000"/>
                  </a:prstClr>
                </a:outerShdw>
              </a:effectLst>
              <a:latin typeface="Arial" pitchFamily="34" charset="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 userDrawn="1"/>
        </p:nvSpPr>
        <p:spPr bwMode="auto">
          <a:xfrm>
            <a:off x="6561138" y="141288"/>
            <a:ext cx="2339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pPr algn="r" eaLnBrk="1" hangingPunct="1">
              <a:defRPr/>
            </a:pPr>
            <a:r>
              <a:rPr lang="en-US" altLang="zh-TW" sz="1200" i="1" smtClean="0">
                <a:solidFill>
                  <a:srgbClr val="F2F2F2"/>
                </a:solidFill>
              </a:rPr>
              <a:t>http://www.nlhs.tyc.edu.tw</a:t>
            </a:r>
            <a:br>
              <a:rPr lang="en-US" altLang="zh-TW" sz="1200" i="1" smtClean="0">
                <a:solidFill>
                  <a:srgbClr val="F2F2F2"/>
                </a:solidFill>
              </a:rPr>
            </a:br>
            <a:r>
              <a:rPr lang="en-US" altLang="zh-TW" sz="1200" i="1" smtClean="0">
                <a:solidFill>
                  <a:srgbClr val="F2F2F2"/>
                </a:solidFill>
              </a:rPr>
              <a:t>since 1999</a:t>
            </a:r>
            <a:endParaRPr lang="zh-TW" altLang="en-US" sz="1200" i="1" smtClean="0">
              <a:solidFill>
                <a:srgbClr val="F2F2F2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915"/>
          <a:stretch>
            <a:fillRect/>
          </a:stretch>
        </p:blipFill>
        <p:spPr bwMode="auto">
          <a:xfrm>
            <a:off x="0" y="5789613"/>
            <a:ext cx="914400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9443" y="1074039"/>
            <a:ext cx="7125113" cy="924475"/>
          </a:xfrm>
        </p:spPr>
        <p:txBody>
          <a:bodyPr/>
          <a:lstStyle>
            <a:lvl1pPr>
              <a:defRPr sz="40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9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BEBBB-6B04-4705-8727-07C2C8994C80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773AB-4C84-4686-9676-353B00DE760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232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 rotWithShape="1">
          <a:gsLst>
            <a:gs pos="55000">
              <a:schemeClr val="bg2">
                <a:tint val="100000"/>
                <a:shade val="100000"/>
                <a:hueMod val="100000"/>
                <a:satMod val="106000"/>
                <a:lumMod val="69000"/>
                <a:lumOff val="31000"/>
              </a:schemeClr>
            </a:gs>
            <a:gs pos="100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2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D283C-4F53-4DAC-A19B-B1CD81AF2D0D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5DD10-2781-4CF9-B634-2AA5FA800EB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255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gradFill rotWithShape="1">
          <a:gsLst>
            <a:gs pos="38000">
              <a:schemeClr val="bg2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2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>
            <a:lvl1pPr>
              <a:defRPr sz="3200" b="1">
                <a:latin typeface="標楷體" pitchFamily="65" charset="-120"/>
                <a:ea typeface="標楷體" pitchFamily="65" charset="-120"/>
              </a:defRPr>
            </a:lvl1pPr>
            <a:lvl2pPr>
              <a:defRPr b="1">
                <a:latin typeface="標楷體" pitchFamily="65" charset="-120"/>
                <a:ea typeface="標楷體" pitchFamily="65" charset="-120"/>
              </a:defRPr>
            </a:lvl2pPr>
            <a:lvl3pPr>
              <a:defRPr b="1">
                <a:latin typeface="標楷體" pitchFamily="65" charset="-120"/>
                <a:ea typeface="標楷體" pitchFamily="65" charset="-120"/>
              </a:defRPr>
            </a:lvl3pPr>
            <a:lvl4pPr>
              <a:defRPr b="1">
                <a:latin typeface="標楷體" pitchFamily="65" charset="-120"/>
                <a:ea typeface="標楷體" pitchFamily="65" charset="-120"/>
              </a:defRPr>
            </a:lvl4pPr>
            <a:lvl5pPr>
              <a:defRPr b="1">
                <a:latin typeface="標楷體" pitchFamily="65" charset="-120"/>
                <a:ea typeface="標楷體" pitchFamily="65" charset="-120"/>
              </a:defRPr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9C9B-B41E-42CA-B638-D4D880A65A41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A0ED2-29DC-4EFB-88BD-0F78ACA60CE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807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2863F-1522-4CF7-900C-E7C9C050A271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6CC1D-F5F6-4D40-B57D-E9DCBDC5522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841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章節標題">
    <p:bg>
      <p:bgPr>
        <a:gradFill rotWithShape="1">
          <a:gsLst>
            <a:gs pos="97000">
              <a:schemeClr val="bg2">
                <a:tint val="100000"/>
                <a:shade val="100000"/>
                <a:hueMod val="100000"/>
                <a:satMod val="106000"/>
                <a:lumMod val="69000"/>
                <a:lumOff val="31000"/>
              </a:schemeClr>
            </a:gs>
            <a:gs pos="100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2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0AC48-F851-4019-870E-794B8E2F93EF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0C65-9FCB-468B-AC9E-C1B5C0FD0F8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820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3442C-4C78-413A-888C-80BEA0BFB209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1AD49-57FD-4479-B8EE-3F72EC4F2B1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3284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3C7B-45C6-4554-91C0-D44F66331CC5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5A6B9-98E8-418F-BE75-678E9287CCC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851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0C1B8-CE94-4C12-81A6-ABEC34CDD555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1A5F8-27CE-472D-8827-38157F07AFF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021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10B7C-8ED0-4C51-8C1B-C6CD7AD1A0EB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F3A75-6E35-488D-A7C1-370693C464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829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820E3-73F1-4E35-8035-C544D4818968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D37A4-CAD7-46BB-9ACA-07A9AB74050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547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D1E32-C14F-4268-AA2D-1A6DA6CC3F2D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88A98-9487-4A63-A674-4463ADAFDE3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9069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718050" y="993775"/>
            <a:ext cx="1847850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5C87F-B0FF-4BA2-980D-21B1410DE493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5C9706A-D701-4EDE-8331-0858E226680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12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8F06-2DA0-4476-899B-82444CB31A66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0020F-4A08-418C-9888-CFC145C4ED3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2303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B17A0-7518-43C5-8DB6-6466379DB8D0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C96F1-63C8-4333-84C8-0F6F4A4ABEB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923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 userDrawn="1"/>
        </p:nvSpPr>
        <p:spPr>
          <a:xfrm>
            <a:off x="465626" y="178104"/>
            <a:ext cx="32422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dist">
              <a:defRPr/>
            </a:pPr>
            <a:r>
              <a:rPr lang="zh-TW" altLang="en-US" sz="2800" b="1" dirty="0">
                <a:solidFill>
                  <a:srgbClr val="FF0000"/>
                </a:solidFill>
                <a:effectLst>
                  <a:glow rad="88900">
                    <a:prstClr val="white">
                      <a:alpha val="88000"/>
                    </a:prstClr>
                  </a:glow>
                </a:effectLst>
                <a:latin typeface="標楷體" pitchFamily="65" charset="-120"/>
                <a:ea typeface="標楷體" panose="03000509000000000000" pitchFamily="65" charset="-120"/>
              </a:rPr>
              <a:t>國立內壢高級中學</a:t>
            </a:r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512763" y="615950"/>
            <a:ext cx="3168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defRPr/>
            </a:pP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National </a:t>
            </a:r>
            <a:r>
              <a:rPr lang="en-US" altLang="zh-TW" sz="1400" b="1" dirty="0" err="1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Nei</a:t>
            </a: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-Li Senior High School</a:t>
            </a:r>
            <a:endParaRPr lang="zh-TW" altLang="en-US" sz="1400" b="1" dirty="0">
              <a:solidFill>
                <a:srgbClr val="FFFF00"/>
              </a:solidFill>
              <a:effectLst>
                <a:outerShdw blurRad="279400" dist="38100" dir="2700000" algn="tl" rotWithShape="0">
                  <a:prstClr val="black">
                    <a:alpha val="76000"/>
                  </a:prstClr>
                </a:outerShdw>
              </a:effectLst>
              <a:latin typeface="Arial" pitchFamily="34" charset="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 userDrawn="1"/>
        </p:nvSpPr>
        <p:spPr bwMode="auto">
          <a:xfrm>
            <a:off x="6561138" y="141288"/>
            <a:ext cx="2339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pPr algn="r" eaLnBrk="1" hangingPunct="1">
              <a:defRPr/>
            </a:pPr>
            <a:r>
              <a:rPr lang="en-US" altLang="zh-TW" sz="1200" i="1" smtClean="0">
                <a:solidFill>
                  <a:srgbClr val="F2F2F2"/>
                </a:solidFill>
              </a:rPr>
              <a:t>http://www.nlhs.tyc.edu.tw</a:t>
            </a:r>
            <a:br>
              <a:rPr lang="en-US" altLang="zh-TW" sz="1200" i="1" smtClean="0">
                <a:solidFill>
                  <a:srgbClr val="F2F2F2"/>
                </a:solidFill>
              </a:rPr>
            </a:br>
            <a:r>
              <a:rPr lang="en-US" altLang="zh-TW" sz="1200" i="1" smtClean="0">
                <a:solidFill>
                  <a:srgbClr val="F2F2F2"/>
                </a:solidFill>
              </a:rPr>
              <a:t>since 1999</a:t>
            </a:r>
            <a:endParaRPr lang="zh-TW" altLang="en-US" sz="1200" i="1" smtClean="0">
              <a:solidFill>
                <a:srgbClr val="F2F2F2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915"/>
          <a:stretch>
            <a:fillRect/>
          </a:stretch>
        </p:blipFill>
        <p:spPr bwMode="auto">
          <a:xfrm>
            <a:off x="0" y="5789613"/>
            <a:ext cx="914400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9443" y="1074039"/>
            <a:ext cx="7125113" cy="924475"/>
          </a:xfrm>
        </p:spPr>
        <p:txBody>
          <a:bodyPr/>
          <a:lstStyle>
            <a:lvl1pPr>
              <a:defRPr sz="40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9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1F79B-966C-49E1-9F49-992F74409AE8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5B796-0E4A-4E5E-8013-FD6BF61F8B4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4645209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 userDrawn="1"/>
        </p:nvSpPr>
        <p:spPr>
          <a:xfrm>
            <a:off x="465626" y="178104"/>
            <a:ext cx="32422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dist">
              <a:defRPr/>
            </a:pPr>
            <a:r>
              <a:rPr lang="zh-TW" altLang="en-US" sz="2800" b="1" dirty="0">
                <a:solidFill>
                  <a:srgbClr val="FF0000"/>
                </a:solidFill>
                <a:effectLst>
                  <a:glow rad="88900">
                    <a:prstClr val="white">
                      <a:alpha val="88000"/>
                    </a:prstClr>
                  </a:glow>
                </a:effectLst>
                <a:latin typeface="標楷體" pitchFamily="65" charset="-120"/>
                <a:ea typeface="標楷體" panose="03000509000000000000" pitchFamily="65" charset="-120"/>
              </a:rPr>
              <a:t>國立內壢高級中學</a:t>
            </a:r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512763" y="615950"/>
            <a:ext cx="3168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defRPr/>
            </a:pP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National </a:t>
            </a:r>
            <a:r>
              <a:rPr lang="en-US" altLang="zh-TW" sz="1400" b="1" dirty="0" err="1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Nei</a:t>
            </a: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-Li Senior High School</a:t>
            </a:r>
            <a:endParaRPr lang="zh-TW" altLang="en-US" sz="1400" b="1" dirty="0">
              <a:solidFill>
                <a:srgbClr val="FFFF00"/>
              </a:solidFill>
              <a:effectLst>
                <a:outerShdw blurRad="279400" dist="38100" dir="2700000" algn="tl" rotWithShape="0">
                  <a:prstClr val="black">
                    <a:alpha val="76000"/>
                  </a:prstClr>
                </a:outerShdw>
              </a:effectLst>
              <a:latin typeface="Arial" pitchFamily="34" charset="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 userDrawn="1"/>
        </p:nvSpPr>
        <p:spPr bwMode="auto">
          <a:xfrm>
            <a:off x="6561138" y="141288"/>
            <a:ext cx="2339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pPr algn="r" eaLnBrk="1" hangingPunct="1">
              <a:defRPr/>
            </a:pPr>
            <a:r>
              <a:rPr lang="en-US" altLang="zh-TW" sz="1200" i="1" smtClean="0">
                <a:solidFill>
                  <a:srgbClr val="F2F2F2"/>
                </a:solidFill>
              </a:rPr>
              <a:t>http://www.nlhs.tyc.edu.tw</a:t>
            </a:r>
            <a:br>
              <a:rPr lang="en-US" altLang="zh-TW" sz="1200" i="1" smtClean="0">
                <a:solidFill>
                  <a:srgbClr val="F2F2F2"/>
                </a:solidFill>
              </a:rPr>
            </a:br>
            <a:r>
              <a:rPr lang="en-US" altLang="zh-TW" sz="1200" i="1" smtClean="0">
                <a:solidFill>
                  <a:srgbClr val="F2F2F2"/>
                </a:solidFill>
              </a:rPr>
              <a:t>since 1999</a:t>
            </a:r>
            <a:endParaRPr lang="zh-TW" altLang="en-US" sz="1200" i="1" smtClean="0">
              <a:solidFill>
                <a:srgbClr val="F2F2F2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915"/>
          <a:stretch>
            <a:fillRect/>
          </a:stretch>
        </p:blipFill>
        <p:spPr bwMode="auto">
          <a:xfrm>
            <a:off x="0" y="5789613"/>
            <a:ext cx="914400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9443" y="1074039"/>
            <a:ext cx="7125113" cy="924475"/>
          </a:xfrm>
        </p:spPr>
        <p:txBody>
          <a:bodyPr/>
          <a:lstStyle>
            <a:lvl1pPr>
              <a:defRPr sz="40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9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BEBBB-6B04-4705-8727-07C2C8994C80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773AB-4C84-4686-9676-353B00DE760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9019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 rotWithShape="1">
          <a:gsLst>
            <a:gs pos="55000">
              <a:schemeClr val="bg2">
                <a:tint val="100000"/>
                <a:shade val="100000"/>
                <a:hueMod val="100000"/>
                <a:satMod val="106000"/>
                <a:lumMod val="69000"/>
                <a:lumOff val="31000"/>
              </a:schemeClr>
            </a:gs>
            <a:gs pos="100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2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D283C-4F53-4DAC-A19B-B1CD81AF2D0D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5DD10-2781-4CF9-B634-2AA5FA800EB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330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gradFill rotWithShape="1">
          <a:gsLst>
            <a:gs pos="38000">
              <a:schemeClr val="bg2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2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>
            <a:lvl1pPr>
              <a:defRPr sz="3200" b="1">
                <a:latin typeface="標楷體" pitchFamily="65" charset="-120"/>
                <a:ea typeface="標楷體" pitchFamily="65" charset="-120"/>
              </a:defRPr>
            </a:lvl1pPr>
            <a:lvl2pPr>
              <a:defRPr b="1">
                <a:latin typeface="標楷體" pitchFamily="65" charset="-120"/>
                <a:ea typeface="標楷體" pitchFamily="65" charset="-120"/>
              </a:defRPr>
            </a:lvl2pPr>
            <a:lvl3pPr>
              <a:defRPr b="1">
                <a:latin typeface="標楷體" pitchFamily="65" charset="-120"/>
                <a:ea typeface="標楷體" pitchFamily="65" charset="-120"/>
              </a:defRPr>
            </a:lvl3pPr>
            <a:lvl4pPr>
              <a:defRPr b="1">
                <a:latin typeface="標楷體" pitchFamily="65" charset="-120"/>
                <a:ea typeface="標楷體" pitchFamily="65" charset="-120"/>
              </a:defRPr>
            </a:lvl4pPr>
            <a:lvl5pPr>
              <a:defRPr b="1">
                <a:latin typeface="標楷體" pitchFamily="65" charset="-120"/>
                <a:ea typeface="標楷體" pitchFamily="65" charset="-120"/>
              </a:defRPr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9C9B-B41E-42CA-B638-D4D880A65A41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A0ED2-29DC-4EFB-88BD-0F78ACA60CE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6298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2863F-1522-4CF7-900C-E7C9C050A271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6CC1D-F5F6-4D40-B57D-E9DCBDC5522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9442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47684-9241-4CDB-A2F6-36C6D3DF75FF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030E499A-0E91-4D76-9883-C978AB8D102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505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章節標題">
    <p:bg>
      <p:bgPr>
        <a:gradFill rotWithShape="1">
          <a:gsLst>
            <a:gs pos="97000">
              <a:schemeClr val="bg2">
                <a:tint val="100000"/>
                <a:shade val="100000"/>
                <a:hueMod val="100000"/>
                <a:satMod val="106000"/>
                <a:lumMod val="69000"/>
                <a:lumOff val="31000"/>
              </a:schemeClr>
            </a:gs>
            <a:gs pos="100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2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0AC48-F851-4019-870E-794B8E2F93EF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0C65-9FCB-468B-AC9E-C1B5C0FD0F8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6104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3442C-4C78-413A-888C-80BEA0BFB209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1AD49-57FD-4479-B8EE-3F72EC4F2B1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784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3C7B-45C6-4554-91C0-D44F66331CC5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5A6B9-98E8-418F-BE75-678E9287CCC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1820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0C1B8-CE94-4C12-81A6-ABEC34CDD555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1A5F8-27CE-472D-8827-38157F07AFF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837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820E3-73F1-4E35-8035-C544D4818968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D37A4-CAD7-46BB-9ACA-07A9AB74050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941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D1E32-C14F-4268-AA2D-1A6DA6CC3F2D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88A98-9487-4A63-A674-4463ADAFDE3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976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718050" y="993775"/>
            <a:ext cx="1847850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5C87F-B0FF-4BA2-980D-21B1410DE493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5C9706A-D701-4EDE-8331-0858E226680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8649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8F06-2DA0-4476-899B-82444CB31A66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0020F-4A08-418C-9888-CFC145C4ED3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615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B17A0-7518-43C5-8DB6-6466379DB8D0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C96F1-63C8-4333-84C8-0F6F4A4ABEB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2798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 userDrawn="1"/>
        </p:nvSpPr>
        <p:spPr>
          <a:xfrm>
            <a:off x="465626" y="178104"/>
            <a:ext cx="32422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dist">
              <a:defRPr/>
            </a:pPr>
            <a:r>
              <a:rPr lang="zh-TW" altLang="en-US" sz="2800" b="1" dirty="0">
                <a:solidFill>
                  <a:srgbClr val="FF0000"/>
                </a:solidFill>
                <a:effectLst>
                  <a:glow rad="88900">
                    <a:prstClr val="white">
                      <a:alpha val="88000"/>
                    </a:prstClr>
                  </a:glow>
                </a:effectLst>
                <a:latin typeface="標楷體" pitchFamily="65" charset="-120"/>
                <a:ea typeface="標楷體" panose="03000509000000000000" pitchFamily="65" charset="-120"/>
              </a:rPr>
              <a:t>國立內壢高級中學</a:t>
            </a:r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512763" y="615950"/>
            <a:ext cx="3168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defRPr/>
            </a:pP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National </a:t>
            </a:r>
            <a:r>
              <a:rPr lang="en-US" altLang="zh-TW" sz="1400" b="1" dirty="0" err="1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Nei</a:t>
            </a: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-Li Senior High School</a:t>
            </a:r>
            <a:endParaRPr lang="zh-TW" altLang="en-US" sz="1400" b="1" dirty="0">
              <a:solidFill>
                <a:srgbClr val="FFFF00"/>
              </a:solidFill>
              <a:effectLst>
                <a:outerShdw blurRad="279400" dist="38100" dir="2700000" algn="tl" rotWithShape="0">
                  <a:prstClr val="black">
                    <a:alpha val="76000"/>
                  </a:prstClr>
                </a:outerShdw>
              </a:effectLst>
              <a:latin typeface="Arial" pitchFamily="34" charset="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 userDrawn="1"/>
        </p:nvSpPr>
        <p:spPr bwMode="auto">
          <a:xfrm>
            <a:off x="6561138" y="141288"/>
            <a:ext cx="2339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pPr algn="r" eaLnBrk="1" hangingPunct="1">
              <a:defRPr/>
            </a:pPr>
            <a:r>
              <a:rPr lang="en-US" altLang="zh-TW" sz="1200" i="1" smtClean="0">
                <a:solidFill>
                  <a:srgbClr val="F2F2F2"/>
                </a:solidFill>
              </a:rPr>
              <a:t>http://www.nlhs.tyc.edu.tw</a:t>
            </a:r>
            <a:br>
              <a:rPr lang="en-US" altLang="zh-TW" sz="1200" i="1" smtClean="0">
                <a:solidFill>
                  <a:srgbClr val="F2F2F2"/>
                </a:solidFill>
              </a:rPr>
            </a:br>
            <a:r>
              <a:rPr lang="en-US" altLang="zh-TW" sz="1200" i="1" smtClean="0">
                <a:solidFill>
                  <a:srgbClr val="F2F2F2"/>
                </a:solidFill>
              </a:rPr>
              <a:t>since 1999</a:t>
            </a:r>
            <a:endParaRPr lang="zh-TW" altLang="en-US" sz="1200" i="1" smtClean="0">
              <a:solidFill>
                <a:srgbClr val="F2F2F2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915"/>
          <a:stretch>
            <a:fillRect/>
          </a:stretch>
        </p:blipFill>
        <p:spPr bwMode="auto">
          <a:xfrm>
            <a:off x="0" y="5789613"/>
            <a:ext cx="914400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9443" y="1074039"/>
            <a:ext cx="7125113" cy="924475"/>
          </a:xfrm>
        </p:spPr>
        <p:txBody>
          <a:bodyPr/>
          <a:lstStyle>
            <a:lvl1pPr>
              <a:defRPr sz="40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9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1F79B-966C-49E1-9F49-992F74409AE8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5B796-0E4A-4E5E-8013-FD6BF61F8B4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744696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474A-AD29-412A-B59D-444A184CCB4E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5962F-05B2-4434-B9B8-C7D0005F091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3668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 userDrawn="1"/>
        </p:nvSpPr>
        <p:spPr>
          <a:xfrm>
            <a:off x="465626" y="178104"/>
            <a:ext cx="32422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dist">
              <a:defRPr/>
            </a:pPr>
            <a:r>
              <a:rPr lang="zh-TW" altLang="en-US" sz="2800" b="1" dirty="0">
                <a:solidFill>
                  <a:srgbClr val="FF0000"/>
                </a:solidFill>
                <a:effectLst>
                  <a:glow rad="88900">
                    <a:prstClr val="white">
                      <a:alpha val="88000"/>
                    </a:prstClr>
                  </a:glow>
                </a:effectLst>
                <a:latin typeface="標楷體" pitchFamily="65" charset="-120"/>
                <a:ea typeface="標楷體" panose="03000509000000000000" pitchFamily="65" charset="-120"/>
              </a:rPr>
              <a:t>國立內壢高級中學</a:t>
            </a:r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512763" y="615950"/>
            <a:ext cx="3168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defRPr/>
            </a:pP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National </a:t>
            </a:r>
            <a:r>
              <a:rPr lang="en-US" altLang="zh-TW" sz="1400" b="1" dirty="0" err="1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Nei</a:t>
            </a: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-Li Senior High School</a:t>
            </a:r>
            <a:endParaRPr lang="zh-TW" altLang="en-US" sz="1400" b="1" dirty="0">
              <a:solidFill>
                <a:srgbClr val="FFFF00"/>
              </a:solidFill>
              <a:effectLst>
                <a:outerShdw blurRad="279400" dist="38100" dir="2700000" algn="tl" rotWithShape="0">
                  <a:prstClr val="black">
                    <a:alpha val="76000"/>
                  </a:prstClr>
                </a:outerShdw>
              </a:effectLst>
              <a:latin typeface="Arial" pitchFamily="34" charset="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 userDrawn="1"/>
        </p:nvSpPr>
        <p:spPr bwMode="auto">
          <a:xfrm>
            <a:off x="6561138" y="141288"/>
            <a:ext cx="2339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pPr algn="r" eaLnBrk="1" hangingPunct="1">
              <a:defRPr/>
            </a:pPr>
            <a:r>
              <a:rPr lang="en-US" altLang="zh-TW" sz="1200" i="1" smtClean="0">
                <a:solidFill>
                  <a:srgbClr val="F2F2F2"/>
                </a:solidFill>
              </a:rPr>
              <a:t>http://www.nlhs.tyc.edu.tw</a:t>
            </a:r>
            <a:br>
              <a:rPr lang="en-US" altLang="zh-TW" sz="1200" i="1" smtClean="0">
                <a:solidFill>
                  <a:srgbClr val="F2F2F2"/>
                </a:solidFill>
              </a:rPr>
            </a:br>
            <a:r>
              <a:rPr lang="en-US" altLang="zh-TW" sz="1200" i="1" smtClean="0">
                <a:solidFill>
                  <a:srgbClr val="F2F2F2"/>
                </a:solidFill>
              </a:rPr>
              <a:t>since 1999</a:t>
            </a:r>
            <a:endParaRPr lang="zh-TW" altLang="en-US" sz="1200" i="1" smtClean="0">
              <a:solidFill>
                <a:srgbClr val="F2F2F2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7915"/>
          <a:stretch>
            <a:fillRect/>
          </a:stretch>
        </p:blipFill>
        <p:spPr bwMode="auto">
          <a:xfrm>
            <a:off x="0" y="5789613"/>
            <a:ext cx="914400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9443" y="1074039"/>
            <a:ext cx="7125113" cy="924475"/>
          </a:xfrm>
        </p:spPr>
        <p:txBody>
          <a:bodyPr/>
          <a:lstStyle>
            <a:lvl1pPr>
              <a:defRPr sz="40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9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BEBBB-6B04-4705-8727-07C2C8994C80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773AB-4C84-4686-9676-353B00DE760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743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 rotWithShape="1">
          <a:gsLst>
            <a:gs pos="55000">
              <a:schemeClr val="bg2">
                <a:tint val="100000"/>
                <a:shade val="100000"/>
                <a:hueMod val="100000"/>
                <a:satMod val="106000"/>
                <a:lumMod val="69000"/>
                <a:lumOff val="31000"/>
              </a:schemeClr>
            </a:gs>
            <a:gs pos="100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D283C-4F53-4DAC-A19B-B1CD81AF2D0D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5DD10-2781-4CF9-B634-2AA5FA800EB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2175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gradFill rotWithShape="1">
          <a:gsLst>
            <a:gs pos="38000">
              <a:schemeClr val="bg2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>
            <a:lvl1pPr>
              <a:defRPr sz="3200" b="1">
                <a:latin typeface="標楷體" pitchFamily="65" charset="-120"/>
                <a:ea typeface="標楷體" pitchFamily="65" charset="-120"/>
              </a:defRPr>
            </a:lvl1pPr>
            <a:lvl2pPr>
              <a:defRPr b="1">
                <a:latin typeface="標楷體" pitchFamily="65" charset="-120"/>
                <a:ea typeface="標楷體" pitchFamily="65" charset="-120"/>
              </a:defRPr>
            </a:lvl2pPr>
            <a:lvl3pPr>
              <a:defRPr b="1">
                <a:latin typeface="標楷體" pitchFamily="65" charset="-120"/>
                <a:ea typeface="標楷體" pitchFamily="65" charset="-120"/>
              </a:defRPr>
            </a:lvl3pPr>
            <a:lvl4pPr>
              <a:defRPr b="1">
                <a:latin typeface="標楷體" pitchFamily="65" charset="-120"/>
                <a:ea typeface="標楷體" pitchFamily="65" charset="-120"/>
              </a:defRPr>
            </a:lvl4pPr>
            <a:lvl5pPr>
              <a:defRPr b="1">
                <a:latin typeface="標楷體" pitchFamily="65" charset="-120"/>
                <a:ea typeface="標楷體" pitchFamily="65" charset="-120"/>
              </a:defRPr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9C9B-B41E-42CA-B638-D4D880A65A41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A0ED2-29DC-4EFB-88BD-0F78ACA60CE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812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2863F-1522-4CF7-900C-E7C9C050A271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6CC1D-F5F6-4D40-B57D-E9DCBDC5522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9036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章節標題">
    <p:bg>
      <p:bgPr>
        <a:gradFill rotWithShape="1">
          <a:gsLst>
            <a:gs pos="97000">
              <a:schemeClr val="bg2">
                <a:tint val="100000"/>
                <a:shade val="100000"/>
                <a:hueMod val="100000"/>
                <a:satMod val="106000"/>
                <a:lumMod val="69000"/>
                <a:lumOff val="31000"/>
              </a:schemeClr>
            </a:gs>
            <a:gs pos="100000">
              <a:schemeClr val="bg2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0AC48-F851-4019-870E-794B8E2F93EF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0C65-9FCB-468B-AC9E-C1B5C0FD0F8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74058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3442C-4C78-413A-888C-80BEA0BFB209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1AD49-57FD-4479-B8EE-3F72EC4F2B1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601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3C7B-45C6-4554-91C0-D44F66331CC5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5A6B9-98E8-418F-BE75-678E9287CCC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43902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0C1B8-CE94-4C12-81A6-ABEC34CDD555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1A5F8-27CE-472D-8827-38157F07AFF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188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820E3-73F1-4E35-8035-C544D4818968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D37A4-CAD7-46BB-9ACA-07A9AB74050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14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D1E32-C14F-4268-AA2D-1A6DA6CC3F2D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88A98-9487-4A63-A674-4463ADAFDE3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900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086D1-FF70-4357-9B9F-9225E714B98C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D4F28-3DDD-43CE-88B7-18A7504CAFA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47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718050" y="993775"/>
            <a:ext cx="1847850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5C87F-B0FF-4BA2-980D-21B1410DE493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5C9706A-D701-4EDE-8331-0858E226680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7405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8F06-2DA0-4476-899B-82444CB31A66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0020F-4A08-418C-9888-CFC145C4ED3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365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B17A0-7518-43C5-8DB6-6466379DB8D0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C96F1-63C8-4333-84C8-0F6F4A4ABEB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6625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>
            <a:fillRect/>
          </a:stretch>
        </p:blipFill>
        <p:spPr bwMode="auto">
          <a:xfrm>
            <a:off x="0" y="0"/>
            <a:ext cx="91440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 userDrawn="1"/>
        </p:nvSpPr>
        <p:spPr>
          <a:xfrm>
            <a:off x="465626" y="178104"/>
            <a:ext cx="324227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dist">
              <a:defRPr/>
            </a:pPr>
            <a:r>
              <a:rPr lang="zh-TW" altLang="en-US" sz="2800" b="1" dirty="0">
                <a:solidFill>
                  <a:srgbClr val="FF0000"/>
                </a:solidFill>
                <a:effectLst>
                  <a:glow rad="88900">
                    <a:prstClr val="white">
                      <a:alpha val="88000"/>
                    </a:prstClr>
                  </a:glow>
                </a:effectLst>
                <a:latin typeface="標楷體" pitchFamily="65" charset="-120"/>
                <a:ea typeface="標楷體" panose="03000509000000000000" pitchFamily="65" charset="-120"/>
              </a:rPr>
              <a:t>國立內壢高級中學</a:t>
            </a:r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512763" y="615950"/>
            <a:ext cx="3168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defRPr/>
            </a:pP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National </a:t>
            </a:r>
            <a:r>
              <a:rPr lang="en-US" altLang="zh-TW" sz="1400" b="1" dirty="0" err="1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Nei</a:t>
            </a:r>
            <a:r>
              <a:rPr lang="en-US" altLang="zh-TW" sz="1400" b="1" dirty="0">
                <a:solidFill>
                  <a:srgbClr val="FFFF00"/>
                </a:solidFill>
                <a:effectLst>
                  <a:outerShdw blurRad="2794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-Li Senior High School</a:t>
            </a:r>
            <a:endParaRPr lang="zh-TW" altLang="en-US" sz="1400" b="1" dirty="0">
              <a:solidFill>
                <a:srgbClr val="FFFF00"/>
              </a:solidFill>
              <a:effectLst>
                <a:outerShdw blurRad="279400" dist="38100" dir="2700000" algn="tl" rotWithShape="0">
                  <a:prstClr val="black">
                    <a:alpha val="76000"/>
                  </a:prstClr>
                </a:outerShdw>
              </a:effectLst>
              <a:latin typeface="Arial" pitchFamily="34" charset="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 userDrawn="1"/>
        </p:nvSpPr>
        <p:spPr bwMode="auto">
          <a:xfrm>
            <a:off x="6561138" y="141288"/>
            <a:ext cx="2339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pPr algn="r" eaLnBrk="1" hangingPunct="1">
              <a:defRPr/>
            </a:pPr>
            <a:r>
              <a:rPr lang="en-US" altLang="zh-TW" sz="1200" i="1" smtClean="0">
                <a:solidFill>
                  <a:srgbClr val="F2F2F2"/>
                </a:solidFill>
              </a:rPr>
              <a:t>http://www.nlhs.tyc.edu.tw</a:t>
            </a:r>
            <a:br>
              <a:rPr lang="en-US" altLang="zh-TW" sz="1200" i="1" smtClean="0">
                <a:solidFill>
                  <a:srgbClr val="F2F2F2"/>
                </a:solidFill>
              </a:rPr>
            </a:br>
            <a:r>
              <a:rPr lang="en-US" altLang="zh-TW" sz="1200" i="1" smtClean="0">
                <a:solidFill>
                  <a:srgbClr val="F2F2F2"/>
                </a:solidFill>
              </a:rPr>
              <a:t>since 1999</a:t>
            </a:r>
            <a:endParaRPr lang="zh-TW" altLang="en-US" sz="1200" i="1" smtClean="0">
              <a:solidFill>
                <a:srgbClr val="F2F2F2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7915"/>
          <a:stretch>
            <a:fillRect/>
          </a:stretch>
        </p:blipFill>
        <p:spPr bwMode="auto">
          <a:xfrm>
            <a:off x="0" y="5789613"/>
            <a:ext cx="914400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 userDrawn="1"/>
        </p:nvSpPr>
        <p:spPr>
          <a:xfrm rot="2775128">
            <a:off x="-1120775" y="3686175"/>
            <a:ext cx="4554538" cy="4325938"/>
          </a:xfrm>
          <a:prstGeom prst="rect">
            <a:avLst/>
          </a:prstGeom>
          <a:blipFill dpi="0"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9443" y="1074039"/>
            <a:ext cx="7125113" cy="924475"/>
          </a:xfrm>
        </p:spPr>
        <p:txBody>
          <a:bodyPr/>
          <a:lstStyle>
            <a:lvl1pPr>
              <a:defRPr sz="40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9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1F79B-966C-49E1-9F49-992F74409AE8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5B796-0E4A-4E5E-8013-FD6BF61F8B4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080010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169D8-A99B-4592-B19C-2B95F74FE7BA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AACF2-F440-45E5-8791-2BF26F8688E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7174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7B4FD-6E57-409E-B46E-C9E1EEC3DED0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C40EC-F6D4-42B3-A536-0C2A436B8B4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874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7F041-8916-4A17-8201-74FDD21B4AEA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1683E-9EDB-4B9A-BB35-2417716EB6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043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CE857-B998-4438-8147-7D780E1FD4A1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F94EBBB8-77E4-4824-9461-F9731E5C5FB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02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2F7EA3D7-EEE3-4B1E-A4F6-AD6F89AB0F2A}" type="datetimeFigureOut">
              <a:rPr lang="zh-TW" altLang="en-US"/>
              <a:pPr>
                <a:defRPr/>
              </a:pPr>
              <a:t>2016/1/3</a:t>
            </a:fld>
            <a:endParaRPr lang="zh-TW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045C75"/>
                </a:solidFill>
              </a:defRPr>
            </a:lvl1pPr>
          </a:lstStyle>
          <a:p>
            <a:fld id="{AA9EEF3E-7EC5-47E1-926D-5FF48034B157}" type="slidenum">
              <a:rPr lang="zh-TW" altLang="en-US"/>
              <a:pPr/>
              <a:t>‹#›</a:t>
            </a:fld>
            <a:endParaRPr lang="zh-TW" alt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ea typeface="新細明體" charset="-12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>
                <a:ea typeface="新細明體" charset="-12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13" r:id="rId2"/>
    <p:sldLayoutId id="2147484022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23" r:id="rId9"/>
    <p:sldLayoutId id="2147484019" r:id="rId10"/>
    <p:sldLayoutId id="2147484020" r:id="rId11"/>
  </p:sldLayoutIdLst>
  <p:transition spd="slow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ea typeface="微軟正黑體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1032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</p:grpSp>
        <p:grpSp>
          <p:nvGrpSpPr>
            <p:cNvPr id="103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</p:grpSp>
        <p:grpSp>
          <p:nvGrpSpPr>
            <p:cNvPr id="1034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8AEF769-0218-49BF-B859-23C4FA1FA24E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04040"/>
                </a:solidFill>
              </a:defRPr>
            </a:lvl1pPr>
          </a:lstStyle>
          <a:p>
            <a:fld id="{8E8B559F-9F1B-4018-9B07-0B86B6ED0617}" type="slidenum">
              <a:rPr lang="zh-TW" altLang="en-US">
                <a:latin typeface="Tahoma" panose="020B0604030504040204" pitchFamily="34" charset="0"/>
                <a:ea typeface="標楷體" panose="03000509000000000000" pitchFamily="65" charset="-120"/>
              </a:rPr>
              <a:pPr/>
              <a:t>‹#›</a:t>
            </a:fld>
            <a:endParaRPr lang="zh-TW" altLang="en-US">
              <a:latin typeface="Tahoma" panose="020B060403050404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066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+mj-ea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1032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</p:grpSp>
        <p:grpSp>
          <p:nvGrpSpPr>
            <p:cNvPr id="103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</p:grpSp>
        <p:grpSp>
          <p:nvGrpSpPr>
            <p:cNvPr id="1034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  <a:ea typeface="+mn-ea"/>
                  </a:endParaRPr>
                </a:p>
              </p:txBody>
            </p:sp>
          </p:grp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8AEF769-0218-49BF-B859-23C4FA1FA24E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04040"/>
                </a:solidFill>
              </a:defRPr>
            </a:lvl1pPr>
          </a:lstStyle>
          <a:p>
            <a:fld id="{8E8B559F-9F1B-4018-9B07-0B86B6ED0617}" type="slidenum">
              <a:rPr lang="zh-TW" altLang="en-US">
                <a:latin typeface="Tahoma" panose="020B0604030504040204" pitchFamily="34" charset="0"/>
                <a:ea typeface="標楷體" panose="03000509000000000000" pitchFamily="65" charset="-120"/>
              </a:rPr>
              <a:pPr/>
              <a:t>‹#›</a:t>
            </a:fld>
            <a:endParaRPr lang="zh-TW" altLang="en-US">
              <a:latin typeface="Tahoma" panose="020B060403050404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979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+mj-ea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1032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</p:grpSp>
        <p:grpSp>
          <p:nvGrpSpPr>
            <p:cNvPr id="103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</a:endParaRPr>
                </a:p>
              </p:txBody>
            </p:sp>
          </p:grpSp>
        </p:grpSp>
        <p:grpSp>
          <p:nvGrpSpPr>
            <p:cNvPr id="1034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Tahoma" panose="020B0604030504040204" pitchFamily="34" charset="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>
                    <a:solidFill>
                      <a:prstClr val="black"/>
                    </a:solidFill>
                    <a:latin typeface="Verdana"/>
                  </a:endParaRPr>
                </a:p>
              </p:txBody>
            </p:sp>
          </p:grp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8AEF769-0218-49BF-B859-23C4FA1FA24E}" type="datetimeFigureOut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pPr>
                <a:defRPr/>
              </a:pPr>
              <a:t>2016/1/3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04040"/>
                </a:solidFill>
              </a:defRPr>
            </a:lvl1pPr>
          </a:lstStyle>
          <a:p>
            <a:fld id="{8E8B559F-9F1B-4018-9B07-0B86B6ED0617}" type="slidenum">
              <a:rPr lang="zh-TW" altLang="en-US">
                <a:latin typeface="Tahoma" panose="020B0604030504040204" pitchFamily="34" charset="0"/>
                <a:ea typeface="標楷體" panose="03000509000000000000" pitchFamily="65" charset="-120"/>
              </a:rPr>
              <a:pPr/>
              <a:t>‹#›</a:t>
            </a:fld>
            <a:endParaRPr lang="zh-TW" altLang="en-US">
              <a:latin typeface="Tahoma" panose="020B060403050404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475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+mj-ea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微軟正黑體" pitchFamily="34" charset="-12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&#23450;&#31295;102.5.1%20(&#36628;&#23566;&#35506;&#19981;&#32013;&#20837;)--&#25976;&#29702;&#31185;&#25216;&#22283;&#38555;&#25945;&#32946;&#29677;--&#26691;&#22290;&#21312;&#21313;&#20108;&#24180;&#22283;&#27665;&#22522;&#26412;&#25945;&#32946;&#29305;&#33394;&#25307;&#29983;%20.pdf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jpeg"/><Relationship Id="rId4" Type="http://schemas.openxmlformats.org/officeDocument/2006/relationships/image" Target="https://fbcdn-sphotos-c-a.akamaihd.net/hphotos-ak-ash3/1017317_10201338408050864_958144922_n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hyperlink" Target="1041031&#20839;&#39640;&#26657;&#24950;.mp4" TargetMode="Externa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&#23450;&#31295;102.5.1--(&#36628;&#23566;&#35506;&#19981;&#32013;&#20837;)&#35486;&#25991;&#22283;&#38555;&#25945;&#32946;&#29677;--&#26691;&#22290;&#21312;&#21313;&#20108;&#24180;&#22283;&#27665;&#22522;&#26412;&#25945;&#32946;&#29305;&#33394;&#25307;&#29983;%20.pdf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" descr="一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94100"/>
            <a:ext cx="3419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4">
            <a:lum bright="6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99792" y="1087717"/>
            <a:ext cx="6300192" cy="4392488"/>
          </a:xfrm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5400" dirty="0">
                <a:solidFill>
                  <a:srgbClr val="FFC000"/>
                </a:solidFill>
              </a:rPr>
              <a:t>跨界</a:t>
            </a:r>
            <a:r>
              <a:rPr lang="zh-TW" altLang="en-US" sz="5400" dirty="0" smtClean="0">
                <a:solidFill>
                  <a:srgbClr val="FFC000"/>
                </a:solidFill>
              </a:rPr>
              <a:t>翻轉～特色領航</a:t>
            </a:r>
            <a:r>
              <a:rPr lang="en-US" altLang="zh-TW" sz="4800" dirty="0" smtClean="0">
                <a:solidFill>
                  <a:srgbClr val="FFFF00"/>
                </a:solidFill>
              </a:rPr>
              <a:t/>
            </a:r>
            <a:br>
              <a:rPr lang="en-US" altLang="zh-TW" sz="4800" dirty="0" smtClean="0">
                <a:solidFill>
                  <a:srgbClr val="FFFF00"/>
                </a:solidFill>
              </a:rPr>
            </a:br>
            <a:r>
              <a:rPr lang="en-US" altLang="zh-TW" sz="4800" dirty="0" smtClean="0">
                <a:solidFill>
                  <a:srgbClr val="FFFF00"/>
                </a:solidFill>
              </a:rPr>
              <a:t/>
            </a:r>
            <a:br>
              <a:rPr lang="en-US" altLang="zh-TW" sz="4800" dirty="0" smtClean="0">
                <a:solidFill>
                  <a:srgbClr val="FFFF00"/>
                </a:solidFill>
              </a:rPr>
            </a:br>
            <a:r>
              <a:rPr lang="zh-TW" altLang="en-US" sz="4800" dirty="0" smtClean="0">
                <a:solidFill>
                  <a:srgbClr val="FFFF00"/>
                </a:solidFill>
              </a:rPr>
              <a:t>培育未來公民的</a:t>
            </a:r>
            <a:r>
              <a:rPr lang="en-US" altLang="zh-TW" sz="4800" dirty="0" smtClean="0">
                <a:solidFill>
                  <a:srgbClr val="FFFF00"/>
                </a:solidFill>
              </a:rPr>
              <a:t/>
            </a:r>
            <a:br>
              <a:rPr lang="en-US" altLang="zh-TW" sz="4800" dirty="0" smtClean="0">
                <a:solidFill>
                  <a:srgbClr val="FFFF00"/>
                </a:solidFill>
              </a:rPr>
            </a:br>
            <a:r>
              <a:rPr lang="zh-TW" altLang="en-US" sz="4800" dirty="0" smtClean="0">
                <a:solidFill>
                  <a:srgbClr val="FFFF00"/>
                </a:solidFill>
              </a:rPr>
              <a:t>創藝優質高中</a:t>
            </a:r>
            <a:endParaRPr lang="zh-TW" altLang="en-US" sz="4800" dirty="0">
              <a:solidFill>
                <a:srgbClr val="FFFF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60" y="5863870"/>
            <a:ext cx="9144793" cy="13229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" y="2005013"/>
            <a:ext cx="774700" cy="385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/>
          <a:srcRect r="4264"/>
          <a:stretch/>
        </p:blipFill>
        <p:spPr>
          <a:xfrm>
            <a:off x="-1916" y="1609676"/>
            <a:ext cx="776616" cy="811212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60648"/>
            <a:ext cx="4674817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31" y="260648"/>
            <a:ext cx="4671989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0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走跳在地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08520" y="1772816"/>
            <a:ext cx="7124700" cy="405288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中壢小旅行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地人成為觀光客</a:t>
            </a:r>
            <a:r>
              <a:rPr lang="en-US" altLang="zh-TW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轉換孩子的視角</a:t>
            </a:r>
            <a:endParaRPr lang="en-US" altLang="zh-TW" dirty="0" smtClean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12"/>
            <a:ext cx="550810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90483"/>
            <a:ext cx="4524729" cy="24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63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-310288" y="49388"/>
            <a:ext cx="8784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高給你科際整合的</a:t>
            </a:r>
            <a:r>
              <a:rPr lang="en-US" altLang="zh-TW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STEM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特色專題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宣導海報01-0613.jpg - Windows 相片檢視器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4733" y="856312"/>
            <a:ext cx="6219644" cy="132447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787781" y="2204863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kumimoji="0" lang="zh-TW" altLang="en-US" sz="28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file"/>
              </a:rPr>
              <a:t>數理科技國際教育特色班</a:t>
            </a:r>
            <a:endParaRPr kumimoji="0" lang="en-US" altLang="zh-TW" sz="2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718649" y="2714121"/>
            <a:ext cx="4203597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dist">
              <a:buFont typeface="Arial" panose="020B0604020202020204" pitchFamily="34" charset="0"/>
              <a:buChar char="•"/>
            </a:pPr>
            <a:r>
              <a:rPr lang="zh-TW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招生數理與科學競賽成績優異學生</a:t>
            </a:r>
            <a:r>
              <a:rPr lang="en-US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因材施教，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以數理</a:t>
            </a:r>
            <a:r>
              <a:rPr lang="zh-TW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支援科技應用、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激發學生學習</a:t>
            </a:r>
            <a:r>
              <a:rPr lang="zh-TW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動機，藉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en-US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STEM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專題製作科技</a:t>
            </a:r>
            <a:r>
              <a:rPr lang="zh-TW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應用、產學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參訪</a:t>
            </a:r>
            <a:r>
              <a:rPr lang="zh-TW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與國際交流及比賽等活動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，培養</a:t>
            </a:r>
            <a:r>
              <a:rPr lang="zh-TW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學生專題研究、科技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探索思考</a:t>
            </a:r>
            <a:r>
              <a:rPr lang="zh-TW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與解決問題的能力，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培育學生</a:t>
            </a:r>
            <a:r>
              <a:rPr lang="zh-TW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成為未來社會的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</a:t>
            </a:r>
            <a:r>
              <a:rPr lang="zh-TW" altLang="en-US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、工程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與科技研究</a:t>
            </a:r>
            <a:r>
              <a:rPr lang="zh-TW" altLang="en-US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</a:t>
            </a:r>
            <a:r>
              <a:rPr lang="zh-TW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人才</a:t>
            </a:r>
            <a:r>
              <a:rPr lang="zh-TW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32" y="2209486"/>
            <a:ext cx="2171285" cy="22188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039" y="54054"/>
            <a:ext cx="708208" cy="74166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4928"/>
            <a:ext cx="1668871" cy="1298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422" y="4839923"/>
            <a:ext cx="2733080" cy="2018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" y="4736572"/>
            <a:ext cx="2150304" cy="21990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84" y="2227388"/>
            <a:ext cx="2333628" cy="2264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5055" y="3318908"/>
            <a:ext cx="1847299" cy="16341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34377" y="854927"/>
            <a:ext cx="1503520" cy="1325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8296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prstClr val="black">
                    <a:lumMod val="75000"/>
                    <a:lumOff val="25000"/>
                  </a:prstClr>
                </a:solidFill>
              </a:rPr>
              <a:t>www.themegallery.com</a:t>
            </a:r>
          </a:p>
        </p:txBody>
      </p:sp>
      <p:sp>
        <p:nvSpPr>
          <p:cNvPr id="7171" name="頁尾版面配置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TW" smtClean="0">
                <a:solidFill>
                  <a:srgbClr val="333399"/>
                </a:solidFill>
              </a:rPr>
              <a:t>LOGO</a:t>
            </a: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593727" y="449512"/>
            <a:ext cx="4876800" cy="563563"/>
          </a:xfrm>
        </p:spPr>
        <p:txBody>
          <a:bodyPr/>
          <a:lstStyle/>
          <a:p>
            <a:pPr eaLnBrk="1" hangingPunct="1"/>
            <a:r>
              <a:rPr lang="en-US" altLang="zh-TW" sz="44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STEM</a:t>
            </a:r>
            <a:r>
              <a:rPr lang="zh-TW" altLang="en-US" sz="44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與專題製作</a:t>
            </a:r>
            <a:br>
              <a:rPr lang="zh-TW" altLang="en-US" sz="44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具體課程</a:t>
            </a:r>
          </a:p>
        </p:txBody>
      </p:sp>
      <p:grpSp>
        <p:nvGrpSpPr>
          <p:cNvPr id="7173" name="Group 3"/>
          <p:cNvGrpSpPr>
            <a:grpSpLocks/>
          </p:cNvGrpSpPr>
          <p:nvPr/>
        </p:nvGrpSpPr>
        <p:grpSpPr bwMode="auto">
          <a:xfrm>
            <a:off x="618879" y="1471626"/>
            <a:ext cx="6752232" cy="2391147"/>
            <a:chOff x="441" y="1060"/>
            <a:chExt cx="4880" cy="2467"/>
          </a:xfrm>
        </p:grpSpPr>
        <p:sp>
          <p:nvSpPr>
            <p:cNvPr id="7175" name="AutoShape 4"/>
            <p:cNvSpPr>
              <a:spLocks noChangeArrowheads="1"/>
            </p:cNvSpPr>
            <p:nvPr/>
          </p:nvSpPr>
          <p:spPr bwMode="gray">
            <a:xfrm rot="-3626814">
              <a:off x="2875" y="1599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kumimoji="0" lang="zh-TW" altLang="en-US" smtClean="0">
                <a:solidFill>
                  <a:srgbClr val="003366"/>
                </a:solidFill>
              </a:endParaRPr>
            </a:p>
          </p:txBody>
        </p:sp>
        <p:sp>
          <p:nvSpPr>
            <p:cNvPr id="7176" name="AutoShape 5"/>
            <p:cNvSpPr>
              <a:spLocks noChangeArrowheads="1"/>
            </p:cNvSpPr>
            <p:nvPr/>
          </p:nvSpPr>
          <p:spPr bwMode="gray">
            <a:xfrm rot="3465783">
              <a:off x="2907" y="2928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kumimoji="0" lang="zh-TW" altLang="en-US" smtClean="0">
                <a:solidFill>
                  <a:srgbClr val="003366"/>
                </a:solidFill>
              </a:endParaRPr>
            </a:p>
          </p:txBody>
        </p:sp>
        <p:sp>
          <p:nvSpPr>
            <p:cNvPr id="7177" name="AutoShape 6"/>
            <p:cNvSpPr>
              <a:spLocks noChangeArrowheads="1"/>
            </p:cNvSpPr>
            <p:nvPr/>
          </p:nvSpPr>
          <p:spPr bwMode="gray">
            <a:xfrm rot="-7230978">
              <a:off x="2139" y="1613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kumimoji="0" lang="zh-TW" altLang="en-US" smtClean="0">
                <a:solidFill>
                  <a:srgbClr val="003366"/>
                </a:solidFill>
              </a:endParaRPr>
            </a:p>
          </p:txBody>
        </p:sp>
        <p:sp>
          <p:nvSpPr>
            <p:cNvPr id="7178" name="AutoShape 7"/>
            <p:cNvSpPr>
              <a:spLocks noChangeArrowheads="1"/>
            </p:cNvSpPr>
            <p:nvPr/>
          </p:nvSpPr>
          <p:spPr bwMode="gray">
            <a:xfrm rot="7535209">
              <a:off x="2115" y="2907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kumimoji="0" lang="zh-TW" altLang="en-US" smtClean="0">
                <a:solidFill>
                  <a:srgbClr val="003366"/>
                </a:solidFill>
              </a:endParaRPr>
            </a:p>
          </p:txBody>
        </p:sp>
        <p:sp>
          <p:nvSpPr>
            <p:cNvPr id="7179" name="AutoShape 8"/>
            <p:cNvSpPr>
              <a:spLocks noChangeArrowheads="1"/>
            </p:cNvSpPr>
            <p:nvPr/>
          </p:nvSpPr>
          <p:spPr bwMode="gray">
            <a:xfrm>
              <a:off x="3272" y="2275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kumimoji="0" lang="zh-TW" altLang="en-US" smtClean="0">
                <a:solidFill>
                  <a:srgbClr val="003366"/>
                </a:solidFill>
              </a:endParaRPr>
            </a:p>
          </p:txBody>
        </p:sp>
        <p:sp>
          <p:nvSpPr>
            <p:cNvPr id="7180" name="AutoShape 9"/>
            <p:cNvSpPr>
              <a:spLocks noChangeArrowheads="1"/>
            </p:cNvSpPr>
            <p:nvPr/>
          </p:nvSpPr>
          <p:spPr bwMode="gray">
            <a:xfrm rot="10800000">
              <a:off x="1754" y="2271"/>
              <a:ext cx="544" cy="182"/>
            </a:xfrm>
            <a:prstGeom prst="rightArrow">
              <a:avLst>
                <a:gd name="adj1" fmla="val 35167"/>
                <a:gd name="adj2" fmla="val 121041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kumimoji="0" lang="zh-TW" altLang="en-US" smtClean="0">
                <a:solidFill>
                  <a:srgbClr val="003366"/>
                </a:solidFill>
              </a:endParaRPr>
            </a:p>
          </p:txBody>
        </p:sp>
        <p:sp>
          <p:nvSpPr>
            <p:cNvPr id="7181" name="Oval 10"/>
            <p:cNvSpPr>
              <a:spLocks noChangeArrowheads="1"/>
            </p:cNvSpPr>
            <p:nvPr/>
          </p:nvSpPr>
          <p:spPr bwMode="auto">
            <a:xfrm>
              <a:off x="1578" y="1168"/>
              <a:ext cx="2358" cy="2359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kumimoji="0" lang="zh-TW" altLang="en-US" smtClean="0">
                <a:solidFill>
                  <a:srgbClr val="003366"/>
                </a:solidFill>
              </a:endParaRPr>
            </a:p>
          </p:txBody>
        </p:sp>
        <p:sp>
          <p:nvSpPr>
            <p:cNvPr id="7182" name="Text Box 11"/>
            <p:cNvSpPr txBox="1">
              <a:spLocks noChangeArrowheads="1"/>
            </p:cNvSpPr>
            <p:nvPr/>
          </p:nvSpPr>
          <p:spPr bwMode="auto">
            <a:xfrm>
              <a:off x="3498" y="1060"/>
              <a:ext cx="79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zh-TW" altLang="en-US" sz="2800" b="1" dirty="0" smtClean="0">
                  <a:solidFill>
                    <a:srgbClr val="003366"/>
                  </a:solidFill>
                  <a:latin typeface="華康華綜體W5" pitchFamily="49" charset="-120"/>
                  <a:ea typeface="華康華綜體W5" pitchFamily="49" charset="-120"/>
                </a:rPr>
                <a:t>小論文</a:t>
              </a:r>
              <a:endParaRPr kumimoji="0" lang="en-US" altLang="zh-TW" sz="2800" b="1" dirty="0" smtClean="0">
                <a:solidFill>
                  <a:srgbClr val="003366"/>
                </a:solidFill>
                <a:latin typeface="華康華綜體W5" pitchFamily="49" charset="-120"/>
                <a:ea typeface="華康華綜體W5" pitchFamily="49" charset="-120"/>
              </a:endParaRPr>
            </a:p>
          </p:txBody>
        </p:sp>
        <p:sp>
          <p:nvSpPr>
            <p:cNvPr id="7183" name="Text Box 12"/>
            <p:cNvSpPr txBox="1">
              <a:spLocks noChangeArrowheads="1"/>
            </p:cNvSpPr>
            <p:nvPr/>
          </p:nvSpPr>
          <p:spPr bwMode="auto">
            <a:xfrm>
              <a:off x="1017" y="1062"/>
              <a:ext cx="102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kumimoji="0" lang="zh-TW" altLang="en-US" sz="2800" b="1" smtClean="0">
                  <a:solidFill>
                    <a:srgbClr val="003366"/>
                  </a:solidFill>
                  <a:latin typeface="華康華綜體W5" pitchFamily="49" charset="-120"/>
                  <a:ea typeface="華康華綜體W5" pitchFamily="49" charset="-120"/>
                </a:rPr>
                <a:t>化學桌遊</a:t>
              </a:r>
            </a:p>
          </p:txBody>
        </p:sp>
        <p:sp>
          <p:nvSpPr>
            <p:cNvPr id="7184" name="Text Box 13"/>
            <p:cNvSpPr txBox="1">
              <a:spLocks noChangeArrowheads="1"/>
            </p:cNvSpPr>
            <p:nvPr/>
          </p:nvSpPr>
          <p:spPr bwMode="auto">
            <a:xfrm>
              <a:off x="4074" y="2165"/>
              <a:ext cx="124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zh-TW" altLang="en-US" sz="2800" b="1" smtClean="0">
                  <a:solidFill>
                    <a:srgbClr val="003366"/>
                  </a:solidFill>
                  <a:latin typeface="華康華綜體W5" pitchFamily="49" charset="-120"/>
                  <a:ea typeface="華康華綜體W5" pitchFamily="49" charset="-120"/>
                </a:rPr>
                <a:t>樂高機器人</a:t>
              </a:r>
            </a:p>
          </p:txBody>
        </p:sp>
        <p:sp>
          <p:nvSpPr>
            <p:cNvPr id="7185" name="Text Box 14"/>
            <p:cNvSpPr txBox="1">
              <a:spLocks noChangeArrowheads="1"/>
            </p:cNvSpPr>
            <p:nvPr/>
          </p:nvSpPr>
          <p:spPr bwMode="auto">
            <a:xfrm>
              <a:off x="3498" y="3174"/>
              <a:ext cx="102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kumimoji="0" lang="zh-TW" altLang="en-US" sz="2800" b="1" smtClean="0">
                  <a:solidFill>
                    <a:srgbClr val="003366"/>
                  </a:solidFill>
                  <a:latin typeface="華康華綜體W5" pitchFamily="49" charset="-120"/>
                  <a:ea typeface="華康華綜體W5" pitchFamily="49" charset="-120"/>
                </a:rPr>
                <a:t>機構玩具</a:t>
              </a:r>
              <a:endParaRPr kumimoji="0" lang="en-US" altLang="zh-TW" sz="2800" b="1" smtClean="0">
                <a:solidFill>
                  <a:srgbClr val="003366"/>
                </a:solidFill>
                <a:latin typeface="華康華綜體W5" pitchFamily="49" charset="-120"/>
                <a:ea typeface="華康華綜體W5" pitchFamily="49" charset="-120"/>
              </a:endParaRPr>
            </a:p>
          </p:txBody>
        </p:sp>
        <p:sp>
          <p:nvSpPr>
            <p:cNvPr id="7186" name="Text Box 15"/>
            <p:cNvSpPr txBox="1">
              <a:spLocks noChangeArrowheads="1"/>
            </p:cNvSpPr>
            <p:nvPr/>
          </p:nvSpPr>
          <p:spPr bwMode="auto">
            <a:xfrm>
              <a:off x="441" y="2165"/>
              <a:ext cx="102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kumimoji="0" lang="zh-TW" altLang="en-US" sz="2800" b="1" smtClean="0">
                  <a:solidFill>
                    <a:srgbClr val="003366"/>
                  </a:solidFill>
                  <a:latin typeface="華康華綜體W5" pitchFamily="49" charset="-120"/>
                  <a:ea typeface="華康華綜體W5" pitchFamily="49" charset="-120"/>
                </a:rPr>
                <a:t>國際參訪</a:t>
              </a:r>
            </a:p>
          </p:txBody>
        </p:sp>
        <p:sp>
          <p:nvSpPr>
            <p:cNvPr id="7187" name="Text Box 16"/>
            <p:cNvSpPr txBox="1">
              <a:spLocks noChangeArrowheads="1"/>
            </p:cNvSpPr>
            <p:nvPr/>
          </p:nvSpPr>
          <p:spPr bwMode="auto">
            <a:xfrm>
              <a:off x="517" y="3135"/>
              <a:ext cx="147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kumimoji="0" lang="zh-TW" altLang="en-US" sz="2800" b="1" dirty="0" smtClean="0">
                  <a:solidFill>
                    <a:srgbClr val="003366"/>
                  </a:solidFill>
                  <a:latin typeface="華康華綜體W5" pitchFamily="49" charset="-120"/>
                  <a:ea typeface="華康華綜體W5" pitchFamily="49" charset="-120"/>
                </a:rPr>
                <a:t>國際競賽交流</a:t>
              </a:r>
              <a:endParaRPr kumimoji="0" lang="en-US" altLang="zh-TW" sz="2800" b="1" dirty="0" smtClean="0">
                <a:solidFill>
                  <a:srgbClr val="003366"/>
                </a:solidFill>
                <a:latin typeface="華康華綜體W5" pitchFamily="49" charset="-120"/>
                <a:ea typeface="華康華綜體W5" pitchFamily="49" charset="-120"/>
              </a:endParaRPr>
            </a:p>
          </p:txBody>
        </p:sp>
        <p:sp>
          <p:nvSpPr>
            <p:cNvPr id="106513" name="Oval 17"/>
            <p:cNvSpPr>
              <a:spLocks noChangeArrowheads="1"/>
            </p:cNvSpPr>
            <p:nvPr/>
          </p:nvSpPr>
          <p:spPr bwMode="gray">
            <a:xfrm>
              <a:off x="1488" y="228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endParaRPr kumimoji="0" lang="zh-TW" altLang="en-US">
                <a:solidFill>
                  <a:srgbClr val="003366"/>
                </a:solidFill>
                <a:latin typeface="Arial" charset="0"/>
              </a:endParaRPr>
            </a:p>
          </p:txBody>
        </p:sp>
        <p:sp>
          <p:nvSpPr>
            <p:cNvPr id="106514" name="Oval 18"/>
            <p:cNvSpPr>
              <a:spLocks noChangeArrowheads="1"/>
            </p:cNvSpPr>
            <p:nvPr/>
          </p:nvSpPr>
          <p:spPr bwMode="gray">
            <a:xfrm>
              <a:off x="2064" y="124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endParaRPr kumimoji="0" lang="zh-TW" altLang="en-US">
                <a:solidFill>
                  <a:srgbClr val="003366"/>
                </a:solidFill>
                <a:latin typeface="Arial" charset="0"/>
              </a:endParaRPr>
            </a:p>
          </p:txBody>
        </p:sp>
        <p:sp>
          <p:nvSpPr>
            <p:cNvPr id="106515" name="Oval 19"/>
            <p:cNvSpPr>
              <a:spLocks noChangeArrowheads="1"/>
            </p:cNvSpPr>
            <p:nvPr/>
          </p:nvSpPr>
          <p:spPr bwMode="gray">
            <a:xfrm>
              <a:off x="3264" y="124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endParaRPr kumimoji="0" lang="zh-TW" altLang="en-US">
                <a:solidFill>
                  <a:srgbClr val="003366"/>
                </a:solidFill>
                <a:latin typeface="Arial" charset="0"/>
              </a:endParaRPr>
            </a:p>
          </p:txBody>
        </p:sp>
        <p:sp>
          <p:nvSpPr>
            <p:cNvPr id="106516" name="Oval 20"/>
            <p:cNvSpPr>
              <a:spLocks noChangeArrowheads="1"/>
            </p:cNvSpPr>
            <p:nvPr/>
          </p:nvSpPr>
          <p:spPr bwMode="gray">
            <a:xfrm>
              <a:off x="2016" y="326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endParaRPr kumimoji="0" lang="zh-TW" altLang="en-US">
                <a:solidFill>
                  <a:srgbClr val="003366"/>
                </a:solidFill>
                <a:latin typeface="Arial" charset="0"/>
              </a:endParaRPr>
            </a:p>
          </p:txBody>
        </p:sp>
        <p:sp>
          <p:nvSpPr>
            <p:cNvPr id="106517" name="Oval 21"/>
            <p:cNvSpPr>
              <a:spLocks noChangeArrowheads="1"/>
            </p:cNvSpPr>
            <p:nvPr/>
          </p:nvSpPr>
          <p:spPr bwMode="gray">
            <a:xfrm>
              <a:off x="3264" y="326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endParaRPr kumimoji="0" lang="zh-TW" altLang="en-US">
                <a:solidFill>
                  <a:srgbClr val="003366"/>
                </a:solidFill>
                <a:latin typeface="Arial" charset="0"/>
              </a:endParaRPr>
            </a:p>
          </p:txBody>
        </p:sp>
        <p:sp>
          <p:nvSpPr>
            <p:cNvPr id="106518" name="Oval 22"/>
            <p:cNvSpPr>
              <a:spLocks noChangeArrowheads="1"/>
            </p:cNvSpPr>
            <p:nvPr/>
          </p:nvSpPr>
          <p:spPr bwMode="gray">
            <a:xfrm>
              <a:off x="3840" y="228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>
                <a:defRPr/>
              </a:pPr>
              <a:endParaRPr kumimoji="0" lang="zh-TW" altLang="en-US">
                <a:solidFill>
                  <a:srgbClr val="003366"/>
                </a:solidFill>
                <a:latin typeface="Arial" charset="0"/>
              </a:endParaRPr>
            </a:p>
          </p:txBody>
        </p:sp>
        <p:sp>
          <p:nvSpPr>
            <p:cNvPr id="106519" name="Oval 23"/>
            <p:cNvSpPr>
              <a:spLocks noChangeArrowheads="1"/>
            </p:cNvSpPr>
            <p:nvPr/>
          </p:nvSpPr>
          <p:spPr bwMode="gray">
            <a:xfrm>
              <a:off x="2233" y="1817"/>
              <a:ext cx="1073" cy="1066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kumimoji="0" lang="zh-TW" altLang="en-US">
                <a:solidFill>
                  <a:srgbClr val="003366"/>
                </a:solidFill>
                <a:latin typeface="Arial" charset="0"/>
              </a:endParaRPr>
            </a:p>
          </p:txBody>
        </p:sp>
        <p:sp>
          <p:nvSpPr>
            <p:cNvPr id="106520" name="Oval 24"/>
            <p:cNvSpPr>
              <a:spLocks noChangeArrowheads="1"/>
            </p:cNvSpPr>
            <p:nvPr/>
          </p:nvSpPr>
          <p:spPr bwMode="gray">
            <a:xfrm>
              <a:off x="2233" y="1817"/>
              <a:ext cx="1073" cy="1066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32001"/>
                  </a:schemeClr>
                </a:gs>
                <a:gs pos="100000">
                  <a:schemeClr val="fol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kumimoji="0" lang="zh-TW" altLang="en-US">
                <a:solidFill>
                  <a:srgbClr val="003366"/>
                </a:solidFill>
                <a:latin typeface="Arial" charset="0"/>
              </a:endParaRPr>
            </a:p>
          </p:txBody>
        </p:sp>
        <p:sp>
          <p:nvSpPr>
            <p:cNvPr id="106521" name="Oval 25"/>
            <p:cNvSpPr>
              <a:spLocks noChangeArrowheads="1"/>
            </p:cNvSpPr>
            <p:nvPr/>
          </p:nvSpPr>
          <p:spPr bwMode="gray">
            <a:xfrm>
              <a:off x="2303" y="1886"/>
              <a:ext cx="933" cy="927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kumimoji="0" lang="zh-TW" altLang="en-US">
                <a:solidFill>
                  <a:srgbClr val="003366"/>
                </a:solidFill>
                <a:latin typeface="Arial" charset="0"/>
              </a:endParaRPr>
            </a:p>
          </p:txBody>
        </p:sp>
        <p:sp>
          <p:nvSpPr>
            <p:cNvPr id="106522" name="Oval 26"/>
            <p:cNvSpPr>
              <a:spLocks noChangeArrowheads="1"/>
            </p:cNvSpPr>
            <p:nvPr/>
          </p:nvSpPr>
          <p:spPr bwMode="gray">
            <a:xfrm>
              <a:off x="2304" y="1888"/>
              <a:ext cx="933" cy="927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kumimoji="0" lang="zh-TW" altLang="en-US">
                <a:solidFill>
                  <a:srgbClr val="003366"/>
                </a:solidFill>
                <a:latin typeface="Arial" charset="0"/>
              </a:endParaRPr>
            </a:p>
          </p:txBody>
        </p:sp>
        <p:sp>
          <p:nvSpPr>
            <p:cNvPr id="7198" name="Oval 27"/>
            <p:cNvSpPr>
              <a:spLocks noChangeArrowheads="1"/>
            </p:cNvSpPr>
            <p:nvPr/>
          </p:nvSpPr>
          <p:spPr bwMode="gray">
            <a:xfrm>
              <a:off x="2350" y="1933"/>
              <a:ext cx="840" cy="832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kumimoji="0" lang="zh-TW" altLang="en-US" smtClean="0">
                <a:solidFill>
                  <a:srgbClr val="003366"/>
                </a:solidFill>
              </a:endParaRPr>
            </a:p>
          </p:txBody>
        </p:sp>
        <p:grpSp>
          <p:nvGrpSpPr>
            <p:cNvPr id="7199" name="Group 28"/>
            <p:cNvGrpSpPr>
              <a:grpSpLocks/>
            </p:cNvGrpSpPr>
            <p:nvPr/>
          </p:nvGrpSpPr>
          <p:grpSpPr bwMode="auto">
            <a:xfrm>
              <a:off x="2363" y="1945"/>
              <a:ext cx="813" cy="805"/>
              <a:chOff x="4166" y="1706"/>
              <a:chExt cx="1252" cy="1252"/>
            </a:xfrm>
          </p:grpSpPr>
          <p:sp>
            <p:nvSpPr>
              <p:cNvPr id="7201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endParaRPr kumimoji="0" lang="zh-TW" altLang="en-US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7202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endParaRPr kumimoji="0" lang="zh-TW" altLang="en-US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7203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endParaRPr kumimoji="0" lang="zh-TW" altLang="en-US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7204" name="Oval 32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endParaRPr kumimoji="0" lang="zh-TW" altLang="en-US" smtClean="0">
                  <a:solidFill>
                    <a:srgbClr val="003366"/>
                  </a:solidFill>
                </a:endParaRPr>
              </a:p>
            </p:txBody>
          </p:sp>
        </p:grpSp>
        <p:sp>
          <p:nvSpPr>
            <p:cNvPr id="7200" name="Text Box 33"/>
            <p:cNvSpPr txBox="1">
              <a:spLocks noChangeArrowheads="1"/>
            </p:cNvSpPr>
            <p:nvPr/>
          </p:nvSpPr>
          <p:spPr bwMode="gray">
            <a:xfrm>
              <a:off x="2713" y="2214"/>
              <a:ext cx="1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kumimoji="0" lang="en-US" altLang="zh-TW" sz="2800" smtClean="0">
                <a:solidFill>
                  <a:srgbClr val="000000"/>
                </a:solidFill>
                <a:latin typeface="華康華綜體W5" pitchFamily="49" charset="-120"/>
                <a:ea typeface="華康華綜體W5" pitchFamily="49" charset="-120"/>
              </a:endParaRPr>
            </a:p>
          </p:txBody>
        </p:sp>
      </p:grpSp>
      <p:pic>
        <p:nvPicPr>
          <p:cNvPr id="7174" name="Picture 34" descr="aibo_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6191250"/>
            <a:ext cx="9001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37" y="4321324"/>
            <a:ext cx="6088181" cy="223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8"/>
          <a:stretch/>
        </p:blipFill>
        <p:spPr>
          <a:xfrm>
            <a:off x="-108520" y="2204864"/>
            <a:ext cx="5256584" cy="42861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6633"/>
            <a:ext cx="3528366" cy="34563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42" y="3750775"/>
            <a:ext cx="3604120" cy="310722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39552" y="476672"/>
            <a:ext cx="37444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創意課程：</a:t>
            </a:r>
            <a:endParaRPr lang="en-US" altLang="zh-TW" sz="40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機器人課程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0188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76470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內壢高中的教學團隊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(EPC)</a:t>
            </a:r>
            <a:r>
              <a:rPr lang="zh-TW" altLang="en-US" sz="24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，提出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了以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STEM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為核心主軸的特色課程，課程打破原來體制中，各學科分門別類各自教學的界線，取而代之的是，每週課表中有一個半天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(4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節課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排定為「主題式專題研究」，內容包含了：悅趣式化學實驗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、文創產品設計與製造實務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工程與科技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、桌遊中的賽局理論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 模組化樂高積木課程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工程與科技</a:t>
            </a:r>
            <a:r>
              <a:rPr lang="en-US" altLang="zh-TW" sz="2400" dirty="0">
                <a:solidFill>
                  <a:srgbClr val="0000CC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等。</a:t>
            </a:r>
            <a:endParaRPr lang="zh-TW" altLang="en-US" sz="2400" dirty="0">
              <a:solidFill>
                <a:srgbClr val="0000CC"/>
              </a:solidFill>
            </a:endParaRPr>
          </a:p>
        </p:txBody>
      </p:sp>
      <p:pic>
        <p:nvPicPr>
          <p:cNvPr id="3" name="7 fail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623" y="3573016"/>
            <a:ext cx="488473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0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G_645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78" y="3305509"/>
            <a:ext cx="3779912" cy="28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0948" y="2936763"/>
            <a:ext cx="4104456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zh-TW" altLang="zh-TW" sz="2400" b="1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悅趣式遊戲化教學教材</a:t>
            </a:r>
            <a:endParaRPr kumimoji="0" lang="en-US" altLang="zh-TW" sz="2400" b="1" i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eaLnBrk="0" hangingPunct="0"/>
            <a:r>
              <a:rPr kumimoji="0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由化學科以現下流行的桌上遊戲「三國殺、</a:t>
            </a:r>
            <a:r>
              <a:rPr kumimoji="0" lang="en-US" altLang="zh-TW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UNO</a:t>
            </a:r>
            <a:r>
              <a:rPr kumimoji="0" lang="zh-TW" altLang="en-US" sz="28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、拉密」為基礎，結合數學科教師進行機率統計，設計出一套可用於遊戲化學習的化學科教材，以促進學生學習動機。</a:t>
            </a:r>
            <a:endParaRPr kumimoji="0" lang="zh-TW" altLang="en-US" sz="1100" dirty="0" smtClean="0">
              <a:solidFill>
                <a:prstClr val="black"/>
              </a:solidFill>
            </a:endParaRPr>
          </a:p>
          <a:p>
            <a:pPr eaLnBrk="0" hangingPunct="0"/>
            <a:endParaRPr kumimoji="0" lang="zh-TW" altLang="en-US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9" name="Picture 1" descr="https://fbcdn-sphotos-c-a.akamaihd.net/hphotos-ak-ash3/1017317_10201338408050864_958144922_n.jpg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4" y="205588"/>
            <a:ext cx="3744416" cy="25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41554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2053" name="Picture 5" descr="IMG_649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78" y="205588"/>
            <a:ext cx="3779912" cy="27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99992" y="2818573"/>
            <a:ext cx="503989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zh-TW" altLang="zh-TW" sz="24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安山岩採樣</a:t>
            </a:r>
            <a:endParaRPr kumimoji="0" lang="zh-TW" altLang="zh-TW" sz="1200" dirty="0" smtClean="0">
              <a:solidFill>
                <a:prstClr val="white"/>
              </a:solidFill>
            </a:endParaRPr>
          </a:p>
          <a:p>
            <a:pPr eaLnBrk="0" hangingPunct="0"/>
            <a:endParaRPr kumimoji="0" lang="zh-TW" altLang="zh-TW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600278" y="6341679"/>
            <a:ext cx="50832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zh-TW" altLang="zh-TW" sz="20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野柳地質圖判讀及傾斜儀使用解說</a:t>
            </a:r>
            <a:endParaRPr kumimoji="0" lang="zh-TW" altLang="zh-TW" sz="32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52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1212" y="129456"/>
            <a:ext cx="5892849" cy="3309342"/>
          </a:xfrm>
          <a:prstGeom prst="rect">
            <a:avLst/>
          </a:prstGeom>
        </p:spPr>
      </p:pic>
      <p:pic>
        <p:nvPicPr>
          <p:cNvPr id="3" name="1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9632" y="3456310"/>
            <a:ext cx="5832648" cy="327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10800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178856"/>
            <a:ext cx="7122235" cy="53416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187624" y="51464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機器人相撲</a:t>
            </a:r>
            <a:endParaRPr lang="zh-TW" altLang="en-US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5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29600" cy="1143000"/>
          </a:xfrm>
        </p:spPr>
        <p:txBody>
          <a:bodyPr/>
          <a:lstStyle/>
          <a:p>
            <a:r>
              <a:rPr lang="zh-TW" altLang="en-US" sz="4400" dirty="0" smtClean="0">
                <a:solidFill>
                  <a:srgbClr val="FF0000"/>
                </a:solidFill>
              </a:rPr>
              <a:t>吳前署長讚賞</a:t>
            </a:r>
            <a:r>
              <a:rPr lang="en-US" altLang="zh-TW" sz="4400" dirty="0" smtClean="0">
                <a:solidFill>
                  <a:srgbClr val="FF0000"/>
                </a:solidFill>
              </a:rPr>
              <a:t>STEM</a:t>
            </a:r>
            <a:r>
              <a:rPr lang="zh-TW" altLang="en-US" sz="4400" dirty="0" smtClean="0">
                <a:solidFill>
                  <a:srgbClr val="FF0000"/>
                </a:solidFill>
              </a:rPr>
              <a:t>教學成果豐碩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www.themegallery.com</a:t>
            </a:r>
            <a:endParaRPr lang="en-US" altLang="zh-TW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LOGO</a:t>
            </a:r>
            <a:endParaRPr lang="en-US" altLang="zh-TW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2708921"/>
            <a:ext cx="4937229" cy="4149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1" y="1412776"/>
            <a:ext cx="496528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1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0946" y="-172189"/>
            <a:ext cx="8281022" cy="1644126"/>
          </a:xfrm>
        </p:spPr>
        <p:txBody>
          <a:bodyPr/>
          <a:lstStyle/>
          <a:p>
            <a:r>
              <a:rPr lang="zh-TW" altLang="en-US" sz="6000" dirty="0" smtClean="0">
                <a:solidFill>
                  <a:srgbClr val="0000CC"/>
                </a:solidFill>
              </a:rPr>
              <a:t>適性入學</a:t>
            </a:r>
            <a:r>
              <a:rPr lang="en-US" altLang="zh-TW" sz="6000" dirty="0" smtClean="0"/>
              <a:t>~</a:t>
            </a:r>
            <a:r>
              <a:rPr lang="zh-TW" altLang="en-US" sz="6000" dirty="0" smtClean="0">
                <a:solidFill>
                  <a:schemeClr val="accent2">
                    <a:lumMod val="75000"/>
                  </a:schemeClr>
                </a:solidFill>
              </a:rPr>
              <a:t>一次</a:t>
            </a:r>
            <a:r>
              <a:rPr lang="zh-TW" alt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進</a:t>
            </a:r>
            <a:r>
              <a:rPr lang="zh-TW" altLang="en-US" sz="6000" dirty="0" smtClean="0">
                <a:solidFill>
                  <a:srgbClr val="FF0000"/>
                </a:solidFill>
              </a:rPr>
              <a:t>內高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26" name="圓角矩形圖說文字 25"/>
          <p:cNvSpPr/>
          <p:nvPr/>
        </p:nvSpPr>
        <p:spPr>
          <a:xfrm>
            <a:off x="4548046" y="5804767"/>
            <a:ext cx="4444873" cy="764963"/>
          </a:xfrm>
          <a:prstGeom prst="wedgeRoundRectCallout">
            <a:avLst>
              <a:gd name="adj1" fmla="val -21130"/>
              <a:gd name="adj2" fmla="val -10994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zh-TW" altLang="en-US" b="1" dirty="0" smtClean="0">
                <a:solidFill>
                  <a:srgbClr val="FF0000"/>
                </a:solidFill>
              </a:rPr>
              <a:t>語文國際教育特色班</a:t>
            </a:r>
            <a:r>
              <a:rPr lang="en-US" altLang="zh-TW" b="1" dirty="0" smtClean="0">
                <a:solidFill>
                  <a:prstClr val="white"/>
                </a:solidFill>
              </a:rPr>
              <a:t>(</a:t>
            </a:r>
            <a:r>
              <a:rPr lang="zh-TW" altLang="en-US" b="1" dirty="0" smtClean="0">
                <a:solidFill>
                  <a:prstClr val="white"/>
                </a:solidFill>
              </a:rPr>
              <a:t>英、寫作</a:t>
            </a:r>
            <a:r>
              <a:rPr lang="en-US" altLang="zh-TW" b="1" dirty="0" smtClean="0">
                <a:solidFill>
                  <a:prstClr val="white"/>
                </a:solidFill>
              </a:rPr>
              <a:t>)</a:t>
            </a:r>
            <a:r>
              <a:rPr lang="en-US" altLang="zh-TW" b="1" dirty="0" smtClean="0">
                <a:solidFill>
                  <a:srgbClr val="FF0000"/>
                </a:solidFill>
              </a:rPr>
              <a:t>40</a:t>
            </a:r>
            <a:r>
              <a:rPr lang="zh-TW" altLang="en-US" b="1" dirty="0">
                <a:solidFill>
                  <a:srgbClr val="FF0000"/>
                </a:solidFill>
              </a:rPr>
              <a:t>人</a:t>
            </a:r>
            <a:endParaRPr lang="en-US" altLang="zh-TW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zh-TW" altLang="en-US" b="1" dirty="0" smtClean="0">
                <a:solidFill>
                  <a:srgbClr val="FF0000"/>
                </a:solidFill>
              </a:rPr>
              <a:t>數理科技國際教育特色班</a:t>
            </a:r>
            <a:r>
              <a:rPr lang="en-US" altLang="zh-TW" b="1" dirty="0" smtClean="0">
                <a:solidFill>
                  <a:prstClr val="white"/>
                </a:solidFill>
              </a:rPr>
              <a:t>(</a:t>
            </a:r>
            <a:r>
              <a:rPr lang="zh-TW" altLang="en-US" b="1" dirty="0" smtClean="0">
                <a:solidFill>
                  <a:prstClr val="white"/>
                </a:solidFill>
              </a:rPr>
              <a:t>英、數</a:t>
            </a:r>
            <a:r>
              <a:rPr lang="en-US" altLang="zh-TW" b="1" dirty="0" smtClean="0">
                <a:solidFill>
                  <a:prstClr val="white"/>
                </a:solidFill>
              </a:rPr>
              <a:t>)</a:t>
            </a:r>
            <a:r>
              <a:rPr lang="en-US" altLang="zh-TW" b="1" dirty="0" smtClean="0">
                <a:solidFill>
                  <a:srgbClr val="FF0000"/>
                </a:solidFill>
              </a:rPr>
              <a:t>40</a:t>
            </a:r>
            <a:r>
              <a:rPr lang="zh-TW" altLang="en-US" b="1" dirty="0">
                <a:solidFill>
                  <a:srgbClr val="FF0000"/>
                </a:solidFill>
              </a:rPr>
              <a:t>人</a:t>
            </a:r>
            <a:endParaRPr lang="en-US" altLang="zh-TW" b="1" dirty="0" smtClean="0">
              <a:solidFill>
                <a:srgbClr val="FF0000"/>
              </a:solidFill>
            </a:endParaRPr>
          </a:p>
        </p:txBody>
      </p:sp>
      <p:sp>
        <p:nvSpPr>
          <p:cNvPr id="15" name="圓角矩形圖說文字 14"/>
          <p:cNvSpPr/>
          <p:nvPr/>
        </p:nvSpPr>
        <p:spPr>
          <a:xfrm>
            <a:off x="350567" y="5656060"/>
            <a:ext cx="3902480" cy="968862"/>
          </a:xfrm>
          <a:prstGeom prst="wedgeRoundRectCallout">
            <a:avLst>
              <a:gd name="adj1" fmla="val -21490"/>
              <a:gd name="adj2" fmla="val -68161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640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lang="en-US" altLang="zh-TW" sz="3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（甄選語文、數理適性專長</a:t>
            </a:r>
            <a:r>
              <a:rPr lang="en-US" altLang="zh-TW" sz="2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</a:t>
            </a:r>
            <a:r>
              <a:rPr lang="zh-TW" altLang="en-US" sz="2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en-US" sz="2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20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784453" y="1545501"/>
            <a:ext cx="3026919" cy="128523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prstClr val="white"/>
                </a:solidFill>
              </a:rPr>
              <a:t>國中教育會考</a:t>
            </a:r>
            <a:endParaRPr lang="en-US" altLang="zh-TW" sz="3200" b="1" dirty="0" smtClean="0">
              <a:solidFill>
                <a:prstClr val="white"/>
              </a:solidFill>
            </a:endParaRPr>
          </a:p>
          <a:p>
            <a:pPr algn="ctr"/>
            <a:r>
              <a:rPr lang="zh-TW" altLang="en-US" sz="2000" b="1" dirty="0" smtClean="0">
                <a:solidFill>
                  <a:prstClr val="white"/>
                </a:solidFill>
              </a:rPr>
              <a:t>測驗：</a:t>
            </a:r>
            <a:r>
              <a:rPr lang="en-US" altLang="zh-TW" sz="2000" b="1" dirty="0" smtClean="0">
                <a:solidFill>
                  <a:prstClr val="white"/>
                </a:solidFill>
              </a:rPr>
              <a:t>5/14</a:t>
            </a:r>
            <a:r>
              <a:rPr lang="zh-TW" altLang="en-US" sz="2000" b="1" dirty="0" smtClean="0">
                <a:solidFill>
                  <a:prstClr val="white"/>
                </a:solidFill>
              </a:rPr>
              <a:t>～</a:t>
            </a:r>
            <a:r>
              <a:rPr lang="en-US" altLang="zh-TW" sz="2000" b="1" dirty="0" smtClean="0">
                <a:solidFill>
                  <a:prstClr val="white"/>
                </a:solidFill>
              </a:rPr>
              <a:t>15</a:t>
            </a:r>
          </a:p>
          <a:p>
            <a:pPr algn="ctr"/>
            <a:r>
              <a:rPr lang="zh-TW" altLang="en-US" sz="2400" b="1" dirty="0" smtClean="0">
                <a:solidFill>
                  <a:prstClr val="white"/>
                </a:solidFill>
              </a:rPr>
              <a:t>成績公布：</a:t>
            </a:r>
            <a:r>
              <a:rPr lang="en-US" altLang="zh-TW" sz="2400" b="1" dirty="0" smtClean="0">
                <a:solidFill>
                  <a:prstClr val="white"/>
                </a:solidFill>
              </a:rPr>
              <a:t>6/3</a:t>
            </a:r>
            <a:endParaRPr lang="zh-TW" altLang="en-US" sz="2400" b="1" dirty="0">
              <a:solidFill>
                <a:prstClr val="white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4528130" y="1374346"/>
            <a:ext cx="3788286" cy="159546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00CC"/>
                </a:solidFill>
              </a:rPr>
              <a:t>美術資優班</a:t>
            </a:r>
            <a:endParaRPr lang="en-US" altLang="zh-TW" sz="2400" b="1" dirty="0" smtClean="0">
              <a:solidFill>
                <a:srgbClr val="0000CC"/>
              </a:solidFill>
            </a:endParaRPr>
          </a:p>
          <a:p>
            <a:pPr algn="ctr"/>
            <a:r>
              <a:rPr lang="zh-TW" altLang="en-US" b="1" dirty="0" smtClean="0">
                <a:solidFill>
                  <a:srgbClr val="0000CC"/>
                </a:solidFill>
              </a:rPr>
              <a:t>     報名分發：</a:t>
            </a:r>
            <a:r>
              <a:rPr lang="en-US" altLang="zh-TW" b="1" dirty="0" smtClean="0">
                <a:solidFill>
                  <a:srgbClr val="0000CC"/>
                </a:solidFill>
              </a:rPr>
              <a:t>6/13-17</a:t>
            </a:r>
            <a:endParaRPr lang="en-US" altLang="zh-TW" b="1" dirty="0">
              <a:solidFill>
                <a:srgbClr val="0000CC"/>
              </a:solidFill>
            </a:endParaRPr>
          </a:p>
          <a:p>
            <a:r>
              <a:rPr lang="zh-TW" altLang="en-US" dirty="0" smtClean="0">
                <a:solidFill>
                  <a:prstClr val="white"/>
                </a:solidFill>
              </a:rPr>
              <a:t>會考門檻：國英數自社</a:t>
            </a:r>
            <a:r>
              <a:rPr lang="en-US" altLang="zh-TW" dirty="0" smtClean="0">
                <a:solidFill>
                  <a:prstClr val="white"/>
                </a:solidFill>
                <a:sym typeface="Wingdings" panose="05000000000000000000" pitchFamily="2" charset="2"/>
              </a:rPr>
              <a:t>5</a:t>
            </a:r>
            <a:r>
              <a:rPr lang="zh-TW" altLang="en-US" dirty="0" smtClean="0">
                <a:solidFill>
                  <a:prstClr val="white"/>
                </a:solidFill>
                <a:sym typeface="Wingdings" panose="05000000000000000000" pitchFamily="2" charset="2"/>
              </a:rPr>
              <a:t>科基礎</a:t>
            </a:r>
            <a:endParaRPr lang="en-US" altLang="zh-TW" dirty="0" smtClean="0">
              <a:solidFill>
                <a:prstClr val="white"/>
              </a:solidFill>
            </a:endParaRPr>
          </a:p>
          <a:p>
            <a:r>
              <a:rPr lang="zh-TW" altLang="en-US" dirty="0" smtClean="0">
                <a:solidFill>
                  <a:prstClr val="white"/>
                </a:solidFill>
              </a:rPr>
              <a:t>術科測驗：</a:t>
            </a:r>
            <a:r>
              <a:rPr lang="en-US" altLang="zh-TW" dirty="0" smtClean="0">
                <a:solidFill>
                  <a:prstClr val="white"/>
                </a:solidFill>
              </a:rPr>
              <a:t>104.4.9</a:t>
            </a:r>
            <a:r>
              <a:rPr lang="zh-TW" altLang="en-US" dirty="0" smtClean="0">
                <a:solidFill>
                  <a:prstClr val="white"/>
                </a:solidFill>
              </a:rPr>
              <a:t>～</a:t>
            </a:r>
            <a:r>
              <a:rPr lang="en-US" altLang="zh-TW" dirty="0" smtClean="0">
                <a:solidFill>
                  <a:prstClr val="white"/>
                </a:solidFill>
              </a:rPr>
              <a:t>10</a:t>
            </a:r>
          </a:p>
          <a:p>
            <a:r>
              <a:rPr lang="zh-TW" altLang="en-US" sz="2000" b="1" dirty="0" smtClean="0">
                <a:solidFill>
                  <a:srgbClr val="8FE28A">
                    <a:lumMod val="75000"/>
                  </a:srgbClr>
                </a:solidFill>
              </a:rPr>
              <a:t>分發撕榜＆報到：</a:t>
            </a:r>
            <a:r>
              <a:rPr lang="en-US" altLang="zh-TW" sz="2000" b="1" dirty="0" smtClean="0">
                <a:solidFill>
                  <a:srgbClr val="8FE28A">
                    <a:lumMod val="75000"/>
                  </a:srgbClr>
                </a:solidFill>
              </a:rPr>
              <a:t>7/6</a:t>
            </a:r>
            <a:endParaRPr lang="zh-TW" altLang="en-US" sz="2000" b="1" dirty="0">
              <a:solidFill>
                <a:srgbClr val="8FE28A">
                  <a:lumMod val="75000"/>
                </a:srgbClr>
              </a:solidFill>
            </a:endParaRPr>
          </a:p>
        </p:txBody>
      </p:sp>
      <p:sp>
        <p:nvSpPr>
          <p:cNvPr id="24" name="圓角矩形圖說文字 23"/>
          <p:cNvSpPr/>
          <p:nvPr/>
        </p:nvSpPr>
        <p:spPr>
          <a:xfrm>
            <a:off x="7020272" y="3152931"/>
            <a:ext cx="1954560" cy="526258"/>
          </a:xfrm>
          <a:prstGeom prst="wedgeRoundRectCallout">
            <a:avLst>
              <a:gd name="adj1" fmla="val -30139"/>
              <a:gd name="adj2" fmla="val -8888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zh-TW" altLang="en-US" sz="2400" b="1" dirty="0" smtClean="0">
                <a:solidFill>
                  <a:srgbClr val="FF0000"/>
                </a:solidFill>
              </a:rPr>
              <a:t>美術班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30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人</a:t>
            </a:r>
            <a:endParaRPr lang="en-US" altLang="zh-TW" sz="2400" b="1" dirty="0" smtClean="0">
              <a:solidFill>
                <a:srgbClr val="FF0000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640946" y="3834095"/>
            <a:ext cx="3313932" cy="154143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00CC"/>
                </a:solidFill>
              </a:rPr>
              <a:t>免試入學</a:t>
            </a:r>
            <a:endParaRPr lang="en-US" altLang="zh-TW" sz="2400" b="1" dirty="0">
              <a:solidFill>
                <a:srgbClr val="0000CC"/>
              </a:solidFill>
            </a:endParaRPr>
          </a:p>
          <a:p>
            <a:pPr algn="ctr"/>
            <a:r>
              <a:rPr lang="zh-TW" altLang="en-US" b="1" dirty="0" smtClean="0">
                <a:solidFill>
                  <a:srgbClr val="0000CC"/>
                </a:solidFill>
              </a:rPr>
              <a:t>會考序位查詢：</a:t>
            </a:r>
            <a:r>
              <a:rPr lang="en-US" altLang="zh-TW" b="1" dirty="0" smtClean="0">
                <a:solidFill>
                  <a:srgbClr val="0000CC"/>
                </a:solidFill>
              </a:rPr>
              <a:t>6/15</a:t>
            </a:r>
            <a:r>
              <a:rPr lang="zh-TW" altLang="en-US" b="1" dirty="0" smtClean="0">
                <a:solidFill>
                  <a:srgbClr val="0000CC"/>
                </a:solidFill>
              </a:rPr>
              <a:t>（三）</a:t>
            </a:r>
            <a:endParaRPr lang="en-US" altLang="zh-TW" b="1" dirty="0" smtClean="0">
              <a:solidFill>
                <a:srgbClr val="0000CC"/>
              </a:solidFill>
            </a:endParaRPr>
          </a:p>
          <a:p>
            <a:pPr algn="ctr"/>
            <a:r>
              <a:rPr lang="zh-TW" altLang="en-US" b="1" dirty="0">
                <a:solidFill>
                  <a:srgbClr val="FFFF00"/>
                </a:solidFill>
              </a:rPr>
              <a:t>（南區國中優先免試</a:t>
            </a:r>
            <a:r>
              <a:rPr lang="en-US" altLang="zh-TW" b="1" dirty="0">
                <a:solidFill>
                  <a:srgbClr val="FFFF00"/>
                </a:solidFill>
              </a:rPr>
              <a:t>2</a:t>
            </a:r>
            <a:r>
              <a:rPr lang="zh-TW" altLang="en-US" b="1" dirty="0">
                <a:solidFill>
                  <a:srgbClr val="FFFF00"/>
                </a:solidFill>
              </a:rPr>
              <a:t>名）</a:t>
            </a:r>
            <a:endParaRPr lang="en-US" altLang="zh-TW" b="1" dirty="0" smtClean="0">
              <a:solidFill>
                <a:srgbClr val="FFFF00"/>
              </a:solidFill>
            </a:endParaRPr>
          </a:p>
          <a:p>
            <a:pPr lvl="1"/>
            <a:r>
              <a:rPr lang="zh-TW" altLang="en-US" sz="2000" b="1" dirty="0" smtClean="0">
                <a:solidFill>
                  <a:srgbClr val="8FE28A">
                    <a:lumMod val="75000"/>
                  </a:srgbClr>
                </a:solidFill>
              </a:rPr>
              <a:t>分發放榜：</a:t>
            </a:r>
            <a:r>
              <a:rPr lang="en-US" altLang="zh-TW" sz="2000" b="1" dirty="0" smtClean="0">
                <a:solidFill>
                  <a:srgbClr val="8FE28A">
                    <a:lumMod val="75000"/>
                  </a:srgbClr>
                </a:solidFill>
              </a:rPr>
              <a:t>7/5</a:t>
            </a:r>
            <a:r>
              <a:rPr lang="zh-TW" altLang="en-US" sz="2000" b="1" dirty="0" smtClean="0">
                <a:solidFill>
                  <a:srgbClr val="8FE28A">
                    <a:lumMod val="75000"/>
                  </a:srgbClr>
                </a:solidFill>
              </a:rPr>
              <a:t>（二）</a:t>
            </a:r>
            <a:endParaRPr lang="zh-TW" altLang="en-US" sz="2000" b="1" dirty="0">
              <a:solidFill>
                <a:srgbClr val="8FE28A">
                  <a:lumMod val="75000"/>
                </a:srgbClr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4355976" y="3791633"/>
            <a:ext cx="3482038" cy="158389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00CC"/>
                </a:solidFill>
              </a:rPr>
              <a:t>特色招生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考試分發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b="1" dirty="0" smtClean="0">
                <a:solidFill>
                  <a:srgbClr val="0000CC"/>
                </a:solidFill>
              </a:rPr>
              <a:t>報名：</a:t>
            </a:r>
            <a:r>
              <a:rPr lang="en-US" altLang="zh-TW" b="1" dirty="0" smtClean="0">
                <a:solidFill>
                  <a:srgbClr val="0000CC"/>
                </a:solidFill>
              </a:rPr>
              <a:t>6/16</a:t>
            </a:r>
            <a:r>
              <a:rPr lang="zh-TW" altLang="en-US" b="1" dirty="0" smtClean="0">
                <a:solidFill>
                  <a:srgbClr val="0000CC"/>
                </a:solidFill>
              </a:rPr>
              <a:t>（四）</a:t>
            </a:r>
            <a:endParaRPr lang="en-US" altLang="zh-TW" b="1" dirty="0" smtClean="0">
              <a:solidFill>
                <a:srgbClr val="0000CC"/>
              </a:solidFill>
            </a:endParaRPr>
          </a:p>
          <a:p>
            <a:pPr algn="ctr"/>
            <a:r>
              <a:rPr lang="zh-TW" altLang="en-US" dirty="0" smtClean="0">
                <a:solidFill>
                  <a:prstClr val="white"/>
                </a:solidFill>
              </a:rPr>
              <a:t>會考門檻：</a:t>
            </a:r>
            <a:r>
              <a:rPr lang="en-US" altLang="zh-TW" dirty="0" smtClean="0">
                <a:solidFill>
                  <a:prstClr val="white"/>
                </a:solidFill>
              </a:rPr>
              <a:t>3A2B</a:t>
            </a:r>
          </a:p>
          <a:p>
            <a:pPr algn="ctr"/>
            <a:r>
              <a:rPr lang="zh-TW" altLang="en-US" sz="2000" b="1" dirty="0" smtClean="0">
                <a:solidFill>
                  <a:srgbClr val="FFFF00"/>
                </a:solidFill>
              </a:rPr>
              <a:t>考試：</a:t>
            </a:r>
            <a:r>
              <a:rPr lang="en-US" altLang="zh-TW" sz="2000" b="1" dirty="0" smtClean="0">
                <a:solidFill>
                  <a:srgbClr val="FFFF00"/>
                </a:solidFill>
              </a:rPr>
              <a:t>6/19</a:t>
            </a:r>
            <a:r>
              <a:rPr lang="zh-TW" altLang="en-US" sz="2000" b="1" dirty="0" smtClean="0">
                <a:solidFill>
                  <a:srgbClr val="FFFF00"/>
                </a:solidFill>
              </a:rPr>
              <a:t>（日）</a:t>
            </a:r>
            <a:endParaRPr lang="en-US" altLang="zh-TW" sz="2000" b="1" dirty="0" smtClean="0">
              <a:solidFill>
                <a:srgbClr val="FFFF00"/>
              </a:solidFill>
            </a:endParaRPr>
          </a:p>
          <a:p>
            <a:pPr lvl="1"/>
            <a:r>
              <a:rPr lang="zh-TW" altLang="en-US" sz="2000" b="1" dirty="0" smtClean="0">
                <a:solidFill>
                  <a:srgbClr val="8FE28A">
                    <a:lumMod val="75000"/>
                  </a:srgbClr>
                </a:solidFill>
              </a:rPr>
              <a:t>分發放榜：</a:t>
            </a:r>
            <a:r>
              <a:rPr lang="en-US" altLang="zh-TW" sz="2000" b="1" dirty="0" smtClean="0">
                <a:solidFill>
                  <a:srgbClr val="8FE28A">
                    <a:lumMod val="75000"/>
                  </a:srgbClr>
                </a:solidFill>
              </a:rPr>
              <a:t>7/5</a:t>
            </a:r>
            <a:r>
              <a:rPr lang="zh-TW" altLang="en-US" sz="2000" b="1" dirty="0" smtClean="0">
                <a:solidFill>
                  <a:srgbClr val="8FE28A">
                    <a:lumMod val="75000"/>
                  </a:srgbClr>
                </a:solidFill>
              </a:rPr>
              <a:t>（二）</a:t>
            </a:r>
            <a:endParaRPr lang="zh-TW" altLang="en-US" sz="2000" b="1" dirty="0">
              <a:solidFill>
                <a:srgbClr val="8FE28A">
                  <a:lumMod val="75000"/>
                </a:srgbClr>
              </a:solidFill>
            </a:endParaRPr>
          </a:p>
        </p:txBody>
      </p:sp>
      <p:cxnSp>
        <p:nvCxnSpPr>
          <p:cNvPr id="31" name="直線單箭頭接點 30"/>
          <p:cNvCxnSpPr/>
          <p:nvPr/>
        </p:nvCxnSpPr>
        <p:spPr>
          <a:xfrm flipH="1">
            <a:off x="3741534" y="4872998"/>
            <a:ext cx="1238043" cy="13507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>
            <a:off x="3131840" y="2830734"/>
            <a:ext cx="216024" cy="15343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3629447" y="2791373"/>
            <a:ext cx="1350130" cy="15737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3831514" y="1844824"/>
            <a:ext cx="1244542" cy="666016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17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讚聲走出去</a:t>
            </a:r>
            <a:r>
              <a:rPr lang="en-US" altLang="zh-TW" dirty="0" smtClean="0">
                <a:solidFill>
                  <a:srgbClr val="FF0000"/>
                </a:solidFill>
              </a:rPr>
              <a:t>~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3333FF"/>
                </a:solidFill>
              </a:rPr>
              <a:t>從校內到外校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sz="2400" dirty="0" smtClean="0">
                <a:solidFill>
                  <a:srgbClr val="3333FF"/>
                </a:solidFill>
              </a:rPr>
              <a:t>（李明勳老師分享桌遊）</a:t>
            </a:r>
            <a:endParaRPr lang="zh-TW" altLang="en-US" sz="3200" dirty="0">
              <a:solidFill>
                <a:srgbClr val="3333FF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8299450" cy="2446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274093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704850"/>
            <a:ext cx="8507288" cy="1143000"/>
          </a:xfrm>
        </p:spPr>
        <p:txBody>
          <a:bodyPr/>
          <a:lstStyle/>
          <a:p>
            <a:r>
              <a:rPr lang="zh-TW" altLang="en-US" sz="4400" dirty="0">
                <a:solidFill>
                  <a:srgbClr val="3333FF"/>
                </a:solidFill>
              </a:rPr>
              <a:t>從講台</a:t>
            </a:r>
            <a:r>
              <a:rPr lang="zh-TW" altLang="en-US" sz="4400" dirty="0" smtClean="0">
                <a:solidFill>
                  <a:srgbClr val="3333FF"/>
                </a:solidFill>
              </a:rPr>
              <a:t>到電視台</a:t>
            </a:r>
            <a:endParaRPr lang="zh-TW" altLang="en-US" sz="4400" dirty="0">
              <a:solidFill>
                <a:srgbClr val="3333FF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0" y="1700808"/>
            <a:ext cx="7124700" cy="4052888"/>
          </a:xfrm>
        </p:spPr>
        <p:txBody>
          <a:bodyPr/>
          <a:lstStyle/>
          <a:p>
            <a:r>
              <a:rPr lang="zh-TW" altLang="en-US" dirty="0" smtClean="0"/>
              <a:t>分享桌遊與創意教學</a:t>
            </a:r>
            <a:endParaRPr lang="zh-TW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" y="2420888"/>
            <a:ext cx="757042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69" y="-57617"/>
            <a:ext cx="487938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99063" y="406986"/>
            <a:ext cx="370967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5000" dirty="0">
                <a:solidFill>
                  <a:srgbClr val="FF0000"/>
                </a:solidFill>
                <a:latin typeface="Calibri"/>
                <a:ea typeface="微軟正黑體"/>
              </a:rPr>
              <a:t>讚聲走出去</a:t>
            </a:r>
            <a:r>
              <a:rPr kumimoji="0" lang="en-US" altLang="zh-TW" sz="5000" dirty="0">
                <a:solidFill>
                  <a:srgbClr val="FF0000"/>
                </a:solidFill>
                <a:latin typeface="Calibri"/>
                <a:ea typeface="微軟正黑體"/>
              </a:rPr>
              <a:t>~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97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74" y="259276"/>
            <a:ext cx="4912002" cy="331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997968"/>
            <a:ext cx="8496944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3333FF"/>
                </a:solidFill>
              </a:rPr>
              <a:t>從臺灣到兩岸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sz="3200" b="1" dirty="0" smtClean="0"/>
              <a:t>2015</a:t>
            </a:r>
            <a:r>
              <a:rPr lang="zh-TW" altLang="en-US" sz="3200" b="1" dirty="0" smtClean="0"/>
              <a:t>本校教師團隊</a:t>
            </a:r>
            <a:r>
              <a:rPr lang="en-US" altLang="zh-TW" sz="3200" b="1" dirty="0" smtClean="0"/>
              <a:t/>
            </a:r>
            <a:br>
              <a:rPr lang="en-US" altLang="zh-TW" sz="3200" b="1" dirty="0" smtClean="0"/>
            </a:br>
            <a:r>
              <a:rPr lang="zh-TW" altLang="en-US" sz="3200" b="1" dirty="0" smtClean="0"/>
              <a:t>受邀至江蘇三校分享</a:t>
            </a:r>
            <a:endParaRPr lang="zh-TW" altLang="en-US" sz="1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3" y="3429000"/>
            <a:ext cx="4426432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46332"/>
            <a:ext cx="3946550" cy="2459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99063" y="406986"/>
            <a:ext cx="370967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5000" dirty="0">
                <a:solidFill>
                  <a:srgbClr val="FF0000"/>
                </a:solidFill>
                <a:latin typeface="Calibri"/>
                <a:ea typeface="微軟正黑體"/>
              </a:rPr>
              <a:t>讚聲走出去</a:t>
            </a:r>
            <a:r>
              <a:rPr kumimoji="0" lang="en-US" altLang="zh-TW" sz="5000" dirty="0">
                <a:solidFill>
                  <a:srgbClr val="FF0000"/>
                </a:solidFill>
                <a:latin typeface="Calibri"/>
                <a:ea typeface="微軟正黑體"/>
              </a:rPr>
              <a:t>~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2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2088"/>
          </a:xfrm>
        </p:spPr>
        <p:txBody>
          <a:bodyPr/>
          <a:lstStyle/>
          <a:p>
            <a:r>
              <a:rPr lang="zh-TW" altLang="en-US" dirty="0" smtClean="0"/>
              <a:t>   </a:t>
            </a:r>
            <a:endParaRPr lang="zh-TW" altLang="en-US" dirty="0"/>
          </a:p>
        </p:txBody>
      </p:sp>
      <p:pic>
        <p:nvPicPr>
          <p:cNvPr id="1026" name="Picture 2" descr="C:\Users\user\Downloads\63143_550026801680502_624240424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9" y="349785"/>
            <a:ext cx="4219771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ownloads\12189408_1272955926054249_1750650689255143026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501589" cy="3158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4" y="3491170"/>
            <a:ext cx="871427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13977"/>
            <a:ext cx="3813217" cy="278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3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13752"/>
            <a:ext cx="8381066" cy="836712"/>
          </a:xfrm>
        </p:spPr>
        <p:txBody>
          <a:bodyPr/>
          <a:lstStyle/>
          <a:p>
            <a:r>
              <a:rPr lang="zh-TW" altLang="en-US" sz="4800" b="1" dirty="0" smtClean="0">
                <a:solidFill>
                  <a:srgbClr val="0000CC"/>
                </a:solidFill>
              </a:rPr>
              <a:t>大</a:t>
            </a:r>
            <a:r>
              <a:rPr lang="zh-TW" altLang="en-US" sz="4800" b="1" dirty="0">
                <a:solidFill>
                  <a:srgbClr val="0000CC"/>
                </a:solidFill>
              </a:rPr>
              <a:t>內高手升學再創高峰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" y="0"/>
            <a:ext cx="771429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43608" y="1052736"/>
            <a:ext cx="81003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年大學多元甄選入學表現亮麗</a:t>
            </a:r>
          </a:p>
          <a:p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92%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達國立大學錄取標準、指標性國立大學實際錄取率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</a:p>
          <a:p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狂賀</a:t>
            </a:r>
            <a:r>
              <a:rPr lang="en-US" altLang="zh-TW" dirty="0"/>
              <a:t>!</a:t>
            </a:r>
            <a:endParaRPr lang="zh-TW" altLang="zh-TW" dirty="0"/>
          </a:p>
          <a:p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</a:t>
            </a:r>
            <a:r>
              <a:rPr lang="zh-TW" altLang="zh-TW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挺申錄取 </a:t>
            </a:r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中山醫學大學</a:t>
            </a:r>
            <a:r>
              <a:rPr lang="en-US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醫學系</a:t>
            </a:r>
            <a:endParaRPr lang="zh-TW" altLang="zh-TW" sz="24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胡家平錄取 </a:t>
            </a:r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輔仁大學醫學系</a:t>
            </a:r>
            <a:endParaRPr lang="zh-TW" altLang="zh-TW" sz="24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陳昫</a:t>
            </a:r>
            <a:r>
              <a:rPr lang="zh-TW" altLang="zh-TW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均錄取 </a:t>
            </a:r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中國醫藥學院牙醫系</a:t>
            </a:r>
            <a:endParaRPr lang="zh-TW" altLang="zh-TW" sz="24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游欣</a:t>
            </a:r>
            <a:r>
              <a:rPr lang="zh-TW" altLang="zh-TW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辰錄取</a:t>
            </a:r>
            <a:r>
              <a:rPr lang="zh-TW" altLang="en-US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</a:t>
            </a:r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臺灣大學</a:t>
            </a:r>
            <a:r>
              <a:rPr lang="en-US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政治學系</a:t>
            </a:r>
            <a:endParaRPr lang="zh-TW" altLang="zh-TW" sz="24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洪　</a:t>
            </a:r>
            <a:r>
              <a:rPr lang="zh-TW" altLang="zh-TW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雨錄取</a:t>
            </a:r>
            <a:r>
              <a:rPr lang="en-US" altLang="zh-TW" sz="24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國立臺灣大學</a:t>
            </a:r>
            <a:r>
              <a:rPr lang="en-US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歷史學系</a:t>
            </a:r>
            <a:endParaRPr lang="zh-TW" altLang="zh-TW" sz="24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1" r="5100" b="10809"/>
          <a:stretch/>
        </p:blipFill>
        <p:spPr bwMode="auto">
          <a:xfrm>
            <a:off x="1047705" y="4404455"/>
            <a:ext cx="4824288" cy="229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286" y="2272921"/>
            <a:ext cx="2931056" cy="44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585160" cy="763488"/>
          </a:xfrm>
        </p:spPr>
        <p:txBody>
          <a:bodyPr/>
          <a:lstStyle/>
          <a:p>
            <a:r>
              <a:rPr lang="zh-TW" altLang="en-US" dirty="0" smtClean="0"/>
              <a:t>特色招生</a:t>
            </a:r>
            <a:r>
              <a:rPr lang="en-US" altLang="zh-TW" dirty="0" smtClean="0"/>
              <a:t>-</a:t>
            </a:r>
            <a:r>
              <a:rPr lang="zh-TW" altLang="en-US" dirty="0" smtClean="0"/>
              <a:t>甄選入學</a:t>
            </a:r>
            <a:r>
              <a:rPr lang="en-US" altLang="zh-TW" dirty="0" smtClean="0"/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美術資優班</a:t>
            </a:r>
            <a:r>
              <a:rPr lang="en-US" altLang="zh-TW" dirty="0" smtClean="0">
                <a:solidFill>
                  <a:srgbClr val="FF0000"/>
                </a:solidFill>
              </a:rPr>
              <a:t>30</a:t>
            </a:r>
            <a:r>
              <a:rPr lang="zh-TW" altLang="en-US" dirty="0" smtClean="0">
                <a:solidFill>
                  <a:srgbClr val="FF0000"/>
                </a:solidFill>
              </a:rPr>
              <a:t>人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005879" y="1580910"/>
          <a:ext cx="7128792" cy="9361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3200" kern="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新細明體"/>
                        </a:rPr>
                        <a:t>3/1</a:t>
                      </a:r>
                      <a:r>
                        <a:rPr lang="zh-TW" altLang="en-US" sz="3200" kern="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新細明體"/>
                        </a:rPr>
                        <a:t>術科報名</a:t>
                      </a:r>
                      <a:endParaRPr lang="zh-TW" sz="32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3200" kern="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4/</a:t>
                      </a:r>
                      <a:r>
                        <a:rPr lang="en-US" altLang="zh-TW" sz="3200" kern="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3200" kern="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~1</a:t>
                      </a:r>
                      <a:r>
                        <a:rPr lang="en-US" altLang="zh-TW" sz="3200" kern="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r>
                        <a:rPr lang="zh-TW" altLang="en-US" sz="3200" kern="1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術科考試</a:t>
                      </a:r>
                      <a:endParaRPr lang="zh-TW" sz="32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07504" y="3277879"/>
            <a:ext cx="3704860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0" hangingPunct="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以競賽表現</a:t>
            </a:r>
            <a:r>
              <a:rPr lang="zh-TW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入學</a:t>
            </a:r>
            <a:r>
              <a:rPr lang="en-US" altLang="zh-TW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:2</a:t>
            </a:r>
            <a:r>
              <a:rPr lang="zh-TW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名</a:t>
            </a:r>
            <a:r>
              <a:rPr lang="en-US" altLang="zh-TW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/>
            </a:r>
            <a:br>
              <a:rPr lang="en-US" altLang="zh-TW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</a:br>
            <a:endParaRPr lang="en-US" altLang="zh-TW" sz="2800" b="1" dirty="0" smtClean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</a:pPr>
            <a:r>
              <a:rPr lang="zh-TW" altLang="zh-TW" sz="2800" b="1" dirty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甄選入學</a:t>
            </a:r>
            <a:r>
              <a:rPr lang="zh-TW" altLang="zh-TW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分發</a:t>
            </a:r>
            <a:r>
              <a:rPr lang="en-US" altLang="zh-TW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:28</a:t>
            </a:r>
            <a:r>
              <a:rPr lang="zh-TW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名</a:t>
            </a:r>
            <a:endParaRPr lang="en-US" altLang="zh-TW" sz="2800" b="1" dirty="0" smtClean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  <a:p>
            <a:pPr eaLnBrk="0" hangingPunct="0"/>
            <a:endParaRPr lang="en-US" altLang="zh-TW" sz="2800" b="1" dirty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  <a:p>
            <a:pPr marL="457200" indent="-457200" eaLnBrk="0" hangingPunct="0">
              <a:buFont typeface="Wingdings" panose="05000000000000000000" pitchFamily="2" charset="2"/>
              <a:buChar char="Ø"/>
            </a:pPr>
            <a:r>
              <a:rPr lang="zh-TW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會考門檻</a:t>
            </a:r>
            <a:r>
              <a:rPr lang="en-US" altLang="zh-TW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~  </a:t>
            </a:r>
            <a:r>
              <a:rPr lang="zh-TW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達基礎</a:t>
            </a:r>
            <a:endParaRPr lang="en-US" altLang="zh-TW" sz="2800" b="1" dirty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  <a:p>
            <a:pPr eaLnBrk="0" hangingPunct="0"/>
            <a:r>
              <a:rPr lang="zh-TW" alt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國英數自社</a:t>
            </a:r>
            <a:r>
              <a:rPr lang="en-US" altLang="zh-TW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5</a:t>
            </a:r>
            <a:r>
              <a:rPr lang="zh-TW" altLang="en-US" sz="3600" b="1" dirty="0" smtClean="0">
                <a:solidFill>
                  <a:srgbClr val="0000CC"/>
                </a:solidFill>
                <a:latin typeface="Tahoma" panose="020B0604030504040204" pitchFamily="34" charset="0"/>
                <a:ea typeface="標楷體" panose="03000509000000000000" pitchFamily="65" charset="-120"/>
              </a:rPr>
              <a:t>科</a:t>
            </a:r>
            <a:endParaRPr lang="en-US" altLang="zh-TW" sz="2800" b="1" dirty="0" smtClean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  <a:p>
            <a:pPr eaLnBrk="0" hangingPunct="0"/>
            <a:endParaRPr lang="en-US" altLang="zh-TW" dirty="0" smtClean="0">
              <a:solidFill>
                <a:prstClr val="black"/>
              </a:solidFill>
              <a:latin typeface="Tahoma" panose="020B0604030504040204" pitchFamily="34" charset="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96" y="2348880"/>
            <a:ext cx="5220072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05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094" y="0"/>
            <a:ext cx="7698697" cy="923925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國立內壢高中獨招</a:t>
            </a:r>
            <a:r>
              <a:rPr lang="en-US" altLang="zh-TW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zh-TW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特招考試分發入學</a:t>
            </a:r>
            <a:endParaRPr lang="zh-TW" alt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圓角矩形圖說文字 25"/>
          <p:cNvSpPr/>
          <p:nvPr/>
        </p:nvSpPr>
        <p:spPr>
          <a:xfrm>
            <a:off x="90956" y="3470963"/>
            <a:ext cx="4444873" cy="764963"/>
          </a:xfrm>
          <a:prstGeom prst="wedgeRoundRectCallout">
            <a:avLst>
              <a:gd name="adj1" fmla="val -21130"/>
              <a:gd name="adj2" fmla="val -10994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zh-TW" altLang="en-US" b="1" dirty="0">
                <a:solidFill>
                  <a:srgbClr val="002060"/>
                </a:solidFill>
              </a:rPr>
              <a:t>語文國際教育特色班</a:t>
            </a:r>
            <a:r>
              <a:rPr lang="en-US" altLang="zh-TW" b="1" dirty="0">
                <a:solidFill>
                  <a:srgbClr val="002060"/>
                </a:solidFill>
              </a:rPr>
              <a:t>(</a:t>
            </a:r>
            <a:r>
              <a:rPr lang="zh-TW" altLang="en-US" b="1" dirty="0">
                <a:solidFill>
                  <a:srgbClr val="002060"/>
                </a:solidFill>
              </a:rPr>
              <a:t>英、寫作</a:t>
            </a:r>
            <a:r>
              <a:rPr lang="en-US" altLang="zh-TW" b="1" dirty="0">
                <a:solidFill>
                  <a:srgbClr val="002060"/>
                </a:solidFill>
              </a:rPr>
              <a:t>)40</a:t>
            </a:r>
            <a:r>
              <a:rPr lang="zh-TW" altLang="en-US" b="1" dirty="0">
                <a:solidFill>
                  <a:srgbClr val="002060"/>
                </a:solidFill>
              </a:rPr>
              <a:t>人</a:t>
            </a:r>
            <a:endParaRPr lang="en-US" altLang="zh-TW" b="1" dirty="0">
              <a:solidFill>
                <a:srgbClr val="002060"/>
              </a:solidFill>
            </a:endParaRPr>
          </a:p>
          <a:p>
            <a:pPr algn="ctr" eaLnBrk="0" hangingPunct="0"/>
            <a:r>
              <a:rPr lang="zh-TW" altLang="en-US" b="1" dirty="0">
                <a:solidFill>
                  <a:srgbClr val="002060"/>
                </a:solidFill>
              </a:rPr>
              <a:t>數理科技國際教育特色班</a:t>
            </a:r>
            <a:r>
              <a:rPr lang="en-US" altLang="zh-TW" b="1" dirty="0">
                <a:solidFill>
                  <a:srgbClr val="002060"/>
                </a:solidFill>
              </a:rPr>
              <a:t>(</a:t>
            </a:r>
            <a:r>
              <a:rPr lang="zh-TW" altLang="en-US" b="1" dirty="0">
                <a:solidFill>
                  <a:srgbClr val="002060"/>
                </a:solidFill>
              </a:rPr>
              <a:t>英、數</a:t>
            </a:r>
            <a:r>
              <a:rPr lang="en-US" altLang="zh-TW" b="1" dirty="0">
                <a:solidFill>
                  <a:srgbClr val="002060"/>
                </a:solidFill>
              </a:rPr>
              <a:t>)40</a:t>
            </a:r>
            <a:r>
              <a:rPr lang="zh-TW" altLang="en-US" b="1" dirty="0">
                <a:solidFill>
                  <a:srgbClr val="002060"/>
                </a:solidFill>
              </a:rPr>
              <a:t>人</a:t>
            </a:r>
            <a:endParaRPr lang="en-US" altLang="zh-TW" b="1" dirty="0">
              <a:solidFill>
                <a:srgbClr val="002060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142712" y="1005260"/>
            <a:ext cx="3877487" cy="24657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0000CC"/>
                </a:solidFill>
              </a:rPr>
              <a:t>特色招生</a:t>
            </a:r>
            <a:r>
              <a:rPr lang="zh-TW" altLang="en-US" sz="3200" b="1" dirty="0">
                <a:solidFill>
                  <a:srgbClr val="FF0000"/>
                </a:solidFill>
              </a:rPr>
              <a:t>考試分發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2800" b="1" dirty="0">
                <a:solidFill>
                  <a:srgbClr val="0000CC"/>
                </a:solidFill>
              </a:rPr>
              <a:t>報名：</a:t>
            </a:r>
            <a:r>
              <a:rPr lang="en-US" altLang="zh-TW" sz="2800" b="1" dirty="0" smtClean="0">
                <a:solidFill>
                  <a:srgbClr val="0000CC"/>
                </a:solidFill>
              </a:rPr>
              <a:t>6/16</a:t>
            </a:r>
            <a:r>
              <a:rPr lang="zh-TW" altLang="en-US" sz="2800" b="1" dirty="0" smtClean="0">
                <a:solidFill>
                  <a:srgbClr val="0000CC"/>
                </a:solidFill>
              </a:rPr>
              <a:t>（</a:t>
            </a:r>
            <a:r>
              <a:rPr lang="zh-TW" altLang="en-US" sz="2800" b="1" dirty="0">
                <a:solidFill>
                  <a:srgbClr val="0000CC"/>
                </a:solidFill>
              </a:rPr>
              <a:t>四）</a:t>
            </a:r>
            <a:endParaRPr lang="en-US" altLang="zh-TW" sz="2800" b="1" dirty="0">
              <a:solidFill>
                <a:srgbClr val="0000CC"/>
              </a:solidFill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</a:rPr>
              <a:t>會考門檻：</a:t>
            </a:r>
            <a:r>
              <a:rPr lang="en-US" altLang="zh-TW" sz="2400" dirty="0">
                <a:solidFill>
                  <a:srgbClr val="FF0000"/>
                </a:solidFill>
              </a:rPr>
              <a:t>3A2B</a:t>
            </a:r>
          </a:p>
          <a:p>
            <a:pPr algn="ctr"/>
            <a:r>
              <a:rPr lang="zh-TW" altLang="en-US" sz="2800" b="1" dirty="0">
                <a:solidFill>
                  <a:srgbClr val="FF0000"/>
                </a:solidFill>
              </a:rPr>
              <a:t>考試：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6/19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（日）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002060"/>
                </a:solidFill>
              </a:rPr>
              <a:t>分</a:t>
            </a:r>
            <a:r>
              <a:rPr lang="zh-TW" altLang="en-US" sz="2400" b="1" dirty="0">
                <a:solidFill>
                  <a:srgbClr val="002060"/>
                </a:solidFill>
              </a:rPr>
              <a:t>發放榜</a:t>
            </a:r>
            <a:r>
              <a:rPr lang="zh-TW" altLang="en-US" sz="2400" b="1" dirty="0" smtClean="0">
                <a:solidFill>
                  <a:srgbClr val="002060"/>
                </a:solidFill>
              </a:rPr>
              <a:t>：</a:t>
            </a:r>
            <a:r>
              <a:rPr lang="en-US" altLang="zh-TW" sz="2400" b="1" dirty="0" smtClean="0">
                <a:solidFill>
                  <a:srgbClr val="002060"/>
                </a:solidFill>
              </a:rPr>
              <a:t>7/5</a:t>
            </a:r>
            <a:r>
              <a:rPr lang="zh-TW" altLang="en-US" sz="2400" b="1" dirty="0" smtClean="0">
                <a:solidFill>
                  <a:srgbClr val="002060"/>
                </a:solidFill>
              </a:rPr>
              <a:t>（</a:t>
            </a:r>
            <a:r>
              <a:rPr lang="zh-TW" altLang="en-US" sz="2400" b="1" dirty="0">
                <a:solidFill>
                  <a:srgbClr val="002060"/>
                </a:solidFill>
              </a:rPr>
              <a:t>二）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930" y="81333"/>
            <a:ext cx="972855" cy="101881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4" name="矩形 3"/>
          <p:cNvSpPr/>
          <p:nvPr/>
        </p:nvSpPr>
        <p:spPr>
          <a:xfrm>
            <a:off x="433968" y="6310940"/>
            <a:ext cx="82037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rgbClr val="4545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簡章可於內高網站下載，網址</a:t>
            </a:r>
            <a:r>
              <a:rPr lang="en-US" altLang="zh-TW" sz="2400" b="1" dirty="0" smtClean="0">
                <a:solidFill>
                  <a:srgbClr val="4545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http://sa.nlhs.tyc.edu.tw</a:t>
            </a:r>
            <a:endParaRPr lang="zh-TW" alt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47492" y="1897812"/>
            <a:ext cx="476276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zh-TW" altLang="en-US" sz="2400" b="1" dirty="0" smtClean="0">
                <a:solidFill>
                  <a:srgbClr val="00B050"/>
                </a:solidFill>
              </a:rPr>
              <a:t>一次</a:t>
            </a:r>
            <a:r>
              <a:rPr lang="zh-TW" altLang="en-US" sz="2400" b="1" dirty="0">
                <a:solidFill>
                  <a:srgbClr val="00B050"/>
                </a:solidFill>
              </a:rPr>
              <a:t>分發到位～會考變更重要</a:t>
            </a:r>
            <a:r>
              <a:rPr lang="zh-TW" altLang="en-US" sz="2400" b="1" dirty="0" smtClean="0">
                <a:solidFill>
                  <a:srgbClr val="00B050"/>
                </a:solidFill>
              </a:rPr>
              <a:t>！</a:t>
            </a:r>
            <a:r>
              <a:rPr lang="zh-TW" altLang="en-US" b="1" dirty="0" smtClean="0">
                <a:solidFill>
                  <a:srgbClr val="00B050"/>
                </a:solidFill>
              </a:rPr>
              <a:t>參加</a:t>
            </a:r>
            <a:r>
              <a:rPr lang="zh-TW" altLang="en-US" b="1" dirty="0">
                <a:solidFill>
                  <a:srgbClr val="00B050"/>
                </a:solidFill>
              </a:rPr>
              <a:t>特招</a:t>
            </a:r>
            <a:r>
              <a:rPr lang="zh-TW" altLang="en-US" b="1" dirty="0" smtClean="0">
                <a:solidFill>
                  <a:srgbClr val="00B050"/>
                </a:solidFill>
              </a:rPr>
              <a:t>就是</a:t>
            </a:r>
            <a:r>
              <a:rPr lang="en-US" altLang="zh-TW" b="1" dirty="0" smtClean="0">
                <a:solidFill>
                  <a:srgbClr val="00B050"/>
                </a:solidFill>
              </a:rPr>
              <a:t>~</a:t>
            </a:r>
            <a:r>
              <a:rPr lang="zh-TW" altLang="en-US" b="1" dirty="0" smtClean="0">
                <a:solidFill>
                  <a:srgbClr val="00B050"/>
                </a:solidFill>
              </a:rPr>
              <a:t>給</a:t>
            </a:r>
            <a:r>
              <a:rPr lang="zh-TW" altLang="en-US" b="1" dirty="0">
                <a:solidFill>
                  <a:srgbClr val="00B050"/>
                </a:solidFill>
              </a:rPr>
              <a:t>自己</a:t>
            </a:r>
            <a:r>
              <a:rPr lang="zh-TW" altLang="en-US" b="1" dirty="0">
                <a:solidFill>
                  <a:srgbClr val="FF0000"/>
                </a:solidFill>
              </a:rPr>
              <a:t>多一個</a:t>
            </a:r>
            <a:r>
              <a:rPr lang="zh-TW" altLang="en-US" b="1" dirty="0">
                <a:solidFill>
                  <a:srgbClr val="00B050"/>
                </a:solidFill>
              </a:rPr>
              <a:t>更好的</a:t>
            </a:r>
            <a:r>
              <a:rPr lang="zh-TW" altLang="en-US" b="1" dirty="0" smtClean="0">
                <a:solidFill>
                  <a:srgbClr val="FF0000"/>
                </a:solidFill>
              </a:rPr>
              <a:t>選擇</a:t>
            </a:r>
            <a:r>
              <a:rPr lang="zh-TW" altLang="en-US" b="1" dirty="0" smtClean="0">
                <a:solidFill>
                  <a:srgbClr val="00B050"/>
                </a:solidFill>
              </a:rPr>
              <a:t>機會</a:t>
            </a:r>
            <a:r>
              <a:rPr lang="zh-TW" altLang="en-US" sz="2400" b="1" dirty="0">
                <a:solidFill>
                  <a:srgbClr val="00B050"/>
                </a:solidFill>
              </a:rPr>
              <a:t>～是</a:t>
            </a:r>
            <a:r>
              <a:rPr lang="zh-TW" altLang="en-US" sz="2400" b="1" dirty="0" smtClean="0">
                <a:solidFill>
                  <a:srgbClr val="00B050"/>
                </a:solidFill>
              </a:rPr>
              <a:t>給愛讀書、想動手做、懂體驗國際教育的高手</a:t>
            </a:r>
            <a:r>
              <a:rPr lang="en-US" altLang="zh-TW" sz="2400" b="1" dirty="0" smtClean="0">
                <a:solidFill>
                  <a:srgbClr val="00B050"/>
                </a:solidFill>
              </a:rPr>
              <a:t>!!!</a:t>
            </a:r>
            <a:endParaRPr lang="zh-TW" altLang="en-US" sz="2400" b="1" dirty="0">
              <a:solidFill>
                <a:srgbClr val="00B05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83757" y="1100151"/>
            <a:ext cx="4762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會考成績應達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3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科精熟以及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2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科基礎之錄取門檻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/>
                <a:ea typeface="微軟正黑體"/>
              </a:rPr>
              <a:t>即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/>
                <a:ea typeface="微軟正黑體"/>
              </a:rPr>
              <a:t>3A2B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/>
                <a:ea typeface="微軟正黑體"/>
              </a:rPr>
              <a:t>，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不限科目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/>
                <a:ea typeface="微軟正黑體"/>
              </a:rPr>
              <a:t>)</a:t>
            </a:r>
            <a:endParaRPr lang="zh-TW" altLang="en-US" sz="2000" dirty="0">
              <a:solidFill>
                <a:srgbClr val="FF0000"/>
              </a:solidFill>
              <a:latin typeface="微軟正黑體"/>
              <a:ea typeface="微軟正黑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5046" y="4176609"/>
            <a:ext cx="766156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i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特招和免試的志願同時選填、一起分發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、放榜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pPr algn="ctr"/>
            <a:r>
              <a:rPr lang="zh-TW" alt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不用</a:t>
            </a:r>
            <a:r>
              <a:rPr lang="zh-TW" alt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放棄任何入學機會，比</a:t>
            </a:r>
            <a:r>
              <a:rPr lang="zh-TW" alt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別人多</a:t>
            </a:r>
            <a:r>
              <a:rPr lang="en-US" altLang="zh-TW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個錄取內高的機會。</a:t>
            </a:r>
            <a:endParaRPr lang="zh-TW" altLang="en-US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16260" y="3530278"/>
            <a:ext cx="4293994" cy="64633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以國際教育為核心的</a:t>
            </a:r>
            <a:r>
              <a:rPr lang="zh-TW" altLang="en-US" b="1" dirty="0">
                <a:solidFill>
                  <a:srgbClr val="002060"/>
                </a:solidFill>
              </a:rPr>
              <a:t>創藝</a:t>
            </a:r>
            <a:r>
              <a:rPr lang="zh-TW" altLang="en-US" b="1" dirty="0">
                <a:solidFill>
                  <a:srgbClr val="FF0000"/>
                </a:solidFill>
              </a:rPr>
              <a:t>特色課程</a:t>
            </a:r>
            <a:r>
              <a:rPr lang="en-US" altLang="zh-TW" b="1" dirty="0">
                <a:solidFill>
                  <a:srgbClr val="FF0000"/>
                </a:solidFill>
              </a:rPr>
              <a:t/>
            </a: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zh-TW" altLang="en-US" b="1" dirty="0">
                <a:solidFill>
                  <a:srgbClr val="0000CC"/>
                </a:solidFill>
              </a:rPr>
              <a:t>培育</a:t>
            </a:r>
            <a:r>
              <a:rPr lang="zh-TW" altLang="en-US" b="1" dirty="0">
                <a:solidFill>
                  <a:srgbClr val="FF0000"/>
                </a:solidFill>
              </a:rPr>
              <a:t>國際視野的</a:t>
            </a:r>
            <a:r>
              <a:rPr lang="zh-TW" altLang="en-US" b="1" dirty="0">
                <a:solidFill>
                  <a:srgbClr val="002060"/>
                </a:solidFill>
              </a:rPr>
              <a:t>未來公民</a:t>
            </a:r>
            <a:r>
              <a:rPr lang="en-US" altLang="zh-TW" b="1" dirty="0">
                <a:solidFill>
                  <a:srgbClr val="FF0000"/>
                </a:solidFill>
              </a:rPr>
              <a:t>!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1229339" y="5213660"/>
          <a:ext cx="2473433" cy="1097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742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91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3586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免試志願序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586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1.</a:t>
                      </a:r>
                      <a:r>
                        <a:rPr lang="zh-TW" altLang="en-US" dirty="0" smtClean="0"/>
                        <a:t>內高普通科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586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2.</a:t>
                      </a:r>
                      <a:r>
                        <a:rPr lang="zh-TW" altLang="en-US" dirty="0" smtClean="0"/>
                        <a:t>○○○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向左箭號圖說文字 9"/>
          <p:cNvSpPr/>
          <p:nvPr/>
        </p:nvSpPr>
        <p:spPr>
          <a:xfrm>
            <a:off x="2701045" y="5362920"/>
            <a:ext cx="1973783" cy="39089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595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rgbClr val="FF0000"/>
                </a:solidFill>
              </a:rPr>
              <a:t>插入：語文特色班</a:t>
            </a:r>
            <a:endParaRPr lang="zh-TW" alt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向左箭號圖說文字 12"/>
          <p:cNvSpPr/>
          <p:nvPr/>
        </p:nvSpPr>
        <p:spPr>
          <a:xfrm>
            <a:off x="2701045" y="5816914"/>
            <a:ext cx="1973783" cy="39089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595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 smtClean="0">
                <a:solidFill>
                  <a:srgbClr val="FF0000"/>
                </a:solidFill>
              </a:rPr>
              <a:t>插入</a:t>
            </a:r>
            <a:r>
              <a:rPr lang="en-US" altLang="zh-TW" sz="1200" b="1" dirty="0" smtClean="0">
                <a:solidFill>
                  <a:srgbClr val="FF0000"/>
                </a:solidFill>
              </a:rPr>
              <a:t>:</a:t>
            </a:r>
            <a:r>
              <a:rPr lang="zh-TW" altLang="en-US" sz="1200" b="1" dirty="0" smtClean="0">
                <a:solidFill>
                  <a:srgbClr val="FF0000"/>
                </a:solidFill>
              </a:rPr>
              <a:t>數理科技特色班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流程圖: 文件 15"/>
          <p:cNvSpPr/>
          <p:nvPr/>
        </p:nvSpPr>
        <p:spPr>
          <a:xfrm>
            <a:off x="4770408" y="5262113"/>
            <a:ext cx="3867281" cy="1009463"/>
          </a:xfrm>
          <a:prstGeom prst="flowChartDocumen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rgbClr val="FF0000"/>
                </a:solidFill>
              </a:rPr>
              <a:t>6/22~23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特招上網填志願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r>
              <a:rPr lang="zh-TW" altLang="en-US" sz="1600" b="1" dirty="0" smtClean="0">
                <a:solidFill>
                  <a:srgbClr val="FF0000"/>
                </a:solidFill>
              </a:rPr>
              <a:t>建議直接插到</a:t>
            </a:r>
            <a:r>
              <a:rPr lang="zh-TW" altLang="en-US" sz="1600" b="1" dirty="0">
                <a:solidFill>
                  <a:srgbClr val="FF0000"/>
                </a:solidFill>
              </a:rPr>
              <a:t>免試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第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1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志願序之前，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1600" b="1" dirty="0">
                <a:solidFill>
                  <a:srgbClr val="FF0000"/>
                </a:solidFill>
              </a:rPr>
              <a:t>多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2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個機會進入國立高中，成為大內高手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!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0955" y="5167223"/>
            <a:ext cx="1099489" cy="1143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rgbClr val="FF0000"/>
                </a:solidFill>
              </a:rPr>
              <a:t>免試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/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特招選填志願範例</a:t>
            </a:r>
            <a:r>
              <a:rPr lang="en-US" altLang="zh-TW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八角星形 17"/>
          <p:cNvSpPr/>
          <p:nvPr/>
        </p:nvSpPr>
        <p:spPr>
          <a:xfrm>
            <a:off x="2391026" y="5393676"/>
            <a:ext cx="326823" cy="277630"/>
          </a:xfrm>
          <a:prstGeom prst="star8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八角星形 22"/>
          <p:cNvSpPr/>
          <p:nvPr/>
        </p:nvSpPr>
        <p:spPr>
          <a:xfrm>
            <a:off x="2349405" y="5862211"/>
            <a:ext cx="326823" cy="277630"/>
          </a:xfrm>
          <a:prstGeom prst="star8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3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1" name="八角星形 20"/>
          <p:cNvSpPr/>
          <p:nvPr/>
        </p:nvSpPr>
        <p:spPr>
          <a:xfrm>
            <a:off x="1117114" y="5086413"/>
            <a:ext cx="258794" cy="293759"/>
          </a:xfrm>
          <a:prstGeom prst="star8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6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/>
      <p:bldP spid="6" grpId="0"/>
      <p:bldP spid="7" grpId="0"/>
      <p:bldP spid="8" grpId="0" animBg="1"/>
      <p:bldP spid="10" grpId="0" animBg="1"/>
      <p:bldP spid="13" grpId="0" animBg="1"/>
      <p:bldP spid="16" grpId="0" animBg="1"/>
      <p:bldP spid="17" grpId="0"/>
      <p:bldP spid="18" grpId="0" animBg="1"/>
      <p:bldP spid="23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>
                <a:solidFill>
                  <a:srgbClr val="7030A0"/>
                </a:solidFill>
              </a:rPr>
              <a:t>你一定要知道</a:t>
            </a:r>
            <a:r>
              <a:rPr lang="en-US" altLang="zh-TW" sz="4800" dirty="0" smtClean="0">
                <a:solidFill>
                  <a:srgbClr val="7030A0"/>
                </a:solidFill>
              </a:rPr>
              <a:t>……</a:t>
            </a:r>
            <a:endParaRPr lang="zh-TW" altLang="en-US" sz="4800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zh-TW" altLang="en-US" sz="4400" dirty="0">
                <a:solidFill>
                  <a:srgbClr val="FF0000"/>
                </a:solidFill>
              </a:rPr>
              <a:t>不用放棄任何入學機會，</a:t>
            </a:r>
            <a:r>
              <a:rPr lang="zh-TW" altLang="en-US" sz="4400" u="sng" dirty="0">
                <a:solidFill>
                  <a:srgbClr val="7030A0"/>
                </a:solidFill>
              </a:rPr>
              <a:t>特招</a:t>
            </a:r>
            <a:r>
              <a:rPr lang="zh-TW" altLang="en-US" sz="4400" u="sng" dirty="0">
                <a:solidFill>
                  <a:srgbClr val="FF0000"/>
                </a:solidFill>
              </a:rPr>
              <a:t>和</a:t>
            </a:r>
            <a:r>
              <a:rPr lang="zh-TW" altLang="en-US" sz="4400" u="sng" dirty="0">
                <a:solidFill>
                  <a:srgbClr val="0070C0"/>
                </a:solidFill>
              </a:rPr>
              <a:t>免試志願</a:t>
            </a:r>
            <a:r>
              <a:rPr lang="zh-TW" altLang="en-US" sz="4400" u="sng" dirty="0">
                <a:solidFill>
                  <a:srgbClr val="FF0000"/>
                </a:solidFill>
              </a:rPr>
              <a:t>可以同時選填、一起分發</a:t>
            </a:r>
            <a:r>
              <a:rPr lang="zh-TW" altLang="en-US" sz="4400" dirty="0">
                <a:solidFill>
                  <a:srgbClr val="FF0000"/>
                </a:solidFill>
              </a:rPr>
              <a:t>，比別人多填</a:t>
            </a:r>
            <a:r>
              <a:rPr lang="en-US" altLang="zh-TW" sz="4400" dirty="0">
                <a:solidFill>
                  <a:srgbClr val="FF0000"/>
                </a:solidFill>
              </a:rPr>
              <a:t>2</a:t>
            </a:r>
            <a:r>
              <a:rPr lang="zh-TW" altLang="en-US" sz="4400" dirty="0">
                <a:solidFill>
                  <a:srgbClr val="FF0000"/>
                </a:solidFill>
              </a:rPr>
              <a:t>個志願有更高的錄取機會。</a:t>
            </a:r>
          </a:p>
        </p:txBody>
      </p:sp>
    </p:spTree>
    <p:extLst>
      <p:ext uri="{BB962C8B-B14F-4D97-AF65-F5344CB8AC3E}">
        <p14:creationId xmlns:p14="http://schemas.microsoft.com/office/powerpoint/2010/main" val="416289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108368" y="5688681"/>
            <a:ext cx="7850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★英語</a:t>
            </a:r>
            <a:r>
              <a:rPr lang="zh-TW" altLang="en-US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en-US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r>
              <a:rPr lang="zh-TW" altLang="en-US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　　</a:t>
            </a:r>
            <a:r>
              <a:rPr lang="zh-TW" altLang="en-US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★國文</a:t>
            </a:r>
            <a:r>
              <a:rPr lang="zh-TW" altLang="en-US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寫作（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引導寫作</a:t>
            </a:r>
            <a:r>
              <a:rPr lang="en-US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</a:t>
            </a:r>
            <a:r>
              <a:rPr lang="zh-TW" altLang="en-US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en-US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★數學（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en-US" altLang="zh-TW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400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題＋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en-US" altLang="zh-TW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題）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8" y="2225614"/>
            <a:ext cx="7850654" cy="3363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69818" cy="685799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38" y="64082"/>
            <a:ext cx="961470" cy="1006894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969819" y="81334"/>
            <a:ext cx="7034464" cy="82694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國際教育</a:t>
            </a: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為核心的創藝特色</a:t>
            </a:r>
            <a:r>
              <a:rPr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zh-TW" altLang="en-US" sz="3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9819" y="967372"/>
            <a:ext cx="79892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選考</a:t>
            </a:r>
            <a:r>
              <a:rPr lang="zh-TW" altLang="en-US" sz="2200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英語、國文寫作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兩科，可以多一個選填</a:t>
            </a:r>
            <a:r>
              <a:rPr lang="zh-TW" altLang="en-US" sz="2200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語文</a:t>
            </a:r>
            <a:r>
              <a:rPr lang="zh-TW" altLang="en-US" sz="2200" u="sng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的機會</a:t>
            </a:r>
            <a:r>
              <a:rPr lang="en-US" altLang="zh-TW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;</a:t>
            </a:r>
            <a:br>
              <a:rPr lang="en-US" altLang="zh-TW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選有考</a:t>
            </a:r>
            <a:r>
              <a:rPr lang="zh-TW" altLang="en-US" sz="2200" u="sng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英語、數學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兩科，可以多一個選填</a:t>
            </a:r>
            <a:r>
              <a:rPr lang="zh-TW" altLang="en-US" sz="2200" u="sng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數理科技</a:t>
            </a:r>
            <a:r>
              <a:rPr lang="zh-TW" altLang="en-US" sz="2200" u="sng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的機會。</a:t>
            </a:r>
            <a:endParaRPr lang="en-US" altLang="zh-TW" sz="22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</a:t>
            </a: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、數學、國文寫作測驗</a:t>
            </a:r>
            <a:r>
              <a:rPr lang="en-US" altLang="zh-TW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科都考，可以多填</a:t>
            </a:r>
            <a:r>
              <a:rPr lang="en-US" altLang="zh-TW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TW" altLang="en-US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</a:t>
            </a:r>
            <a:r>
              <a:rPr lang="en-US" altLang="zh-TW" sz="2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67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8"/>
            <a:ext cx="8568952" cy="68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0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7564" y="188640"/>
            <a:ext cx="8064896" cy="923925"/>
          </a:xfrm>
        </p:spPr>
        <p:txBody>
          <a:bodyPr/>
          <a:lstStyle/>
          <a:p>
            <a:r>
              <a:rPr lang="zh-TW" altLang="en-US" sz="4800" i="1" dirty="0" smtClean="0">
                <a:solidFill>
                  <a:srgbClr val="FF0000"/>
                </a:solidFill>
              </a:rPr>
              <a:t>免試入學</a:t>
            </a:r>
            <a:r>
              <a:rPr lang="en-US" altLang="zh-TW" sz="4800" i="1" dirty="0" smtClean="0">
                <a:solidFill>
                  <a:srgbClr val="FF0000"/>
                </a:solidFill>
              </a:rPr>
              <a:t>~(640</a:t>
            </a:r>
            <a:r>
              <a:rPr lang="zh-TW" altLang="en-US" sz="4800" i="1" dirty="0" smtClean="0">
                <a:solidFill>
                  <a:srgbClr val="FF0000"/>
                </a:solidFill>
              </a:rPr>
              <a:t>名，</a:t>
            </a:r>
            <a:r>
              <a:rPr lang="en-US" altLang="zh-TW" sz="4800" i="1" dirty="0" smtClean="0">
                <a:solidFill>
                  <a:srgbClr val="FF0000"/>
                </a:solidFill>
              </a:rPr>
              <a:t>85%</a:t>
            </a:r>
            <a:r>
              <a:rPr lang="zh-TW" altLang="en-US" sz="4800" i="1" dirty="0" smtClean="0">
                <a:solidFill>
                  <a:srgbClr val="FF0000"/>
                </a:solidFill>
              </a:rPr>
              <a:t>名額</a:t>
            </a:r>
            <a:r>
              <a:rPr lang="en-US" altLang="zh-TW" sz="4800" i="1" dirty="0" smtClean="0">
                <a:solidFill>
                  <a:srgbClr val="FF0000"/>
                </a:solidFill>
              </a:rPr>
              <a:t>)</a:t>
            </a:r>
            <a:endParaRPr lang="zh-TW" altLang="en-US" sz="4800" i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08" y="1110380"/>
            <a:ext cx="9000492" cy="4133056"/>
          </a:xfrm>
        </p:spPr>
        <p:txBody>
          <a:bodyPr/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TW" altLang="en-US" sz="5400" dirty="0">
                <a:latin typeface="+mj-ea"/>
                <a:ea typeface="+mj-ea"/>
              </a:rPr>
              <a:t>特招要參加，特色又專長</a:t>
            </a:r>
            <a:endParaRPr lang="en-US" altLang="zh-TW" sz="5400" dirty="0">
              <a:latin typeface="+mj-ea"/>
              <a:ea typeface="+mj-ea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TW" altLang="en-US" sz="5400" dirty="0" smtClean="0">
                <a:latin typeface="+mj-ea"/>
                <a:ea typeface="+mj-ea"/>
              </a:rPr>
              <a:t>免試務實填，內高最優先</a:t>
            </a:r>
            <a:endParaRPr lang="en-US" altLang="zh-TW" sz="5400" b="1" dirty="0" smtClean="0">
              <a:latin typeface="+mj-ea"/>
              <a:ea typeface="+mj-ea"/>
            </a:endParaRP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800" dirty="0" smtClean="0">
                <a:latin typeface="+mj-ea"/>
                <a:ea typeface="+mj-ea"/>
              </a:rPr>
              <a:t>請把握一免</a:t>
            </a:r>
            <a:r>
              <a:rPr lang="zh-TW" altLang="en-US" sz="2800" dirty="0" smtClean="0">
                <a:solidFill>
                  <a:srgbClr val="FF0000"/>
                </a:solidFill>
                <a:latin typeface="+mj-ea"/>
                <a:ea typeface="+mj-ea"/>
              </a:rPr>
              <a:t>志願序別</a:t>
            </a:r>
            <a:r>
              <a:rPr lang="en-US" altLang="zh-TW" sz="2800" dirty="0" smtClean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zh-TW" altLang="en-US" sz="2800" dirty="0" smtClean="0">
                <a:solidFill>
                  <a:srgbClr val="FF0000"/>
                </a:solidFill>
                <a:latin typeface="+mj-ea"/>
                <a:ea typeface="+mj-ea"/>
              </a:rPr>
              <a:t>、</a:t>
            </a:r>
            <a:r>
              <a:rPr lang="en-US" altLang="zh-TW" sz="2800" dirty="0" smtClean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zh-TW" altLang="en-US" sz="2800" dirty="0" smtClean="0">
                <a:solidFill>
                  <a:srgbClr val="FF0000"/>
                </a:solidFill>
                <a:latin typeface="+mj-ea"/>
              </a:rPr>
              <a:t> 、</a:t>
            </a:r>
            <a:r>
              <a:rPr lang="en-US" altLang="zh-TW" sz="2800" dirty="0" smtClean="0">
                <a:solidFill>
                  <a:srgbClr val="FF0000"/>
                </a:solidFill>
                <a:latin typeface="+mj-ea"/>
              </a:rPr>
              <a:t>3</a:t>
            </a:r>
            <a:r>
              <a:rPr lang="zh-TW" altLang="en-US" sz="2800" dirty="0" smtClean="0">
                <a:solidFill>
                  <a:srgbClr val="FF0000"/>
                </a:solidFill>
                <a:latin typeface="+mj-ea"/>
                <a:ea typeface="+mj-ea"/>
              </a:rPr>
              <a:t>都是</a:t>
            </a:r>
            <a:r>
              <a:rPr lang="en-US" altLang="zh-TW" sz="2800" dirty="0" smtClean="0">
                <a:solidFill>
                  <a:srgbClr val="FF0000"/>
                </a:solidFill>
                <a:latin typeface="+mj-ea"/>
                <a:ea typeface="+mj-ea"/>
              </a:rPr>
              <a:t>15</a:t>
            </a:r>
            <a:r>
              <a:rPr lang="zh-TW" altLang="en-US" sz="2800" dirty="0" smtClean="0">
                <a:solidFill>
                  <a:srgbClr val="FF0000"/>
                </a:solidFill>
                <a:latin typeface="+mj-ea"/>
                <a:ea typeface="+mj-ea"/>
              </a:rPr>
              <a:t>分</a:t>
            </a:r>
            <a:r>
              <a:rPr lang="zh-TW" altLang="en-US" sz="2800" dirty="0" smtClean="0">
                <a:latin typeface="+mj-ea"/>
                <a:ea typeface="+mj-ea"/>
              </a:rPr>
              <a:t>的機會，選國立內壢高中卡位適性專長班！</a:t>
            </a: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800" b="1" dirty="0" smtClean="0">
                <a:latin typeface="+mj-ea"/>
                <a:ea typeface="+mj-ea"/>
              </a:rPr>
              <a:t>要參加</a:t>
            </a:r>
            <a:r>
              <a:rPr lang="en-US" altLang="zh-TW" sz="2800" dirty="0" smtClean="0">
                <a:latin typeface="+mj-ea"/>
                <a:ea typeface="+mj-ea"/>
              </a:rPr>
              <a:t>6/14</a:t>
            </a:r>
            <a:r>
              <a:rPr lang="zh-TW" altLang="en-US" sz="2800" dirty="0" smtClean="0">
                <a:latin typeface="+mj-ea"/>
                <a:ea typeface="+mj-ea"/>
              </a:rPr>
              <a:t>特招考試，</a:t>
            </a:r>
            <a:r>
              <a:rPr lang="zh-TW" altLang="en-US" sz="2800" dirty="0">
                <a:latin typeface="+mj-ea"/>
              </a:rPr>
              <a:t>一</a:t>
            </a:r>
            <a:r>
              <a:rPr lang="zh-TW" altLang="en-US" sz="2800" dirty="0" smtClean="0">
                <a:latin typeface="+mj-ea"/>
              </a:rPr>
              <a:t>試可二用～</a:t>
            </a:r>
            <a:r>
              <a:rPr lang="zh-TW" altLang="en-US" sz="2800" dirty="0" smtClean="0">
                <a:latin typeface="+mj-ea"/>
                <a:ea typeface="+mj-ea"/>
              </a:rPr>
              <a:t>可用在</a:t>
            </a:r>
            <a:endParaRPr lang="en-US" altLang="zh-TW" sz="2800" smtClean="0">
              <a:latin typeface="+mj-ea"/>
              <a:ea typeface="+mj-ea"/>
            </a:endParaRPr>
          </a:p>
          <a:p>
            <a:pPr lvl="1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TW" sz="2800" smtClean="0">
                <a:latin typeface="+mj-ea"/>
                <a:ea typeface="+mj-ea"/>
              </a:rPr>
              <a:t>1</a:t>
            </a:r>
            <a:r>
              <a:rPr lang="en-US" altLang="zh-TW" sz="2800" dirty="0" smtClean="0">
                <a:latin typeface="+mj-ea"/>
                <a:ea typeface="+mj-ea"/>
              </a:rPr>
              <a:t>.</a:t>
            </a:r>
            <a:r>
              <a:rPr lang="zh-TW" altLang="en-US" sz="2800" dirty="0" smtClean="0">
                <a:latin typeface="+mj-ea"/>
                <a:ea typeface="+mj-ea"/>
              </a:rPr>
              <a:t>特招特色班分發，</a:t>
            </a:r>
            <a:r>
              <a:rPr lang="en-US" altLang="zh-TW" sz="2800" dirty="0" smtClean="0">
                <a:latin typeface="+mj-ea"/>
                <a:ea typeface="+mj-ea"/>
              </a:rPr>
              <a:t/>
            </a:r>
            <a:br>
              <a:rPr lang="en-US" altLang="zh-TW" sz="2800" dirty="0" smtClean="0">
                <a:latin typeface="+mj-ea"/>
                <a:ea typeface="+mj-ea"/>
              </a:rPr>
            </a:br>
            <a:r>
              <a:rPr lang="zh-TW" altLang="en-US" sz="2800" dirty="0" smtClean="0">
                <a:latin typeface="+mj-ea"/>
                <a:ea typeface="+mj-ea"/>
              </a:rPr>
              <a:t>        </a:t>
            </a:r>
            <a:r>
              <a:rPr lang="en-US" altLang="zh-TW" sz="2800" dirty="0" smtClean="0">
                <a:latin typeface="+mj-ea"/>
                <a:ea typeface="+mj-ea"/>
              </a:rPr>
              <a:t>2.</a:t>
            </a:r>
            <a:r>
              <a:rPr lang="zh-TW" altLang="en-US" sz="2800" dirty="0" smtClean="0">
                <a:latin typeface="+mj-ea"/>
                <a:ea typeface="+mj-ea"/>
              </a:rPr>
              <a:t>免試入學</a:t>
            </a: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語文、數理適性專長學</a:t>
            </a:r>
            <a:r>
              <a:rPr lang="en-US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  <a:t/>
            </a:r>
            <a:br>
              <a:rPr lang="en-US" altLang="zh-TW" sz="2800" b="1" dirty="0" smtClean="0">
                <a:solidFill>
                  <a:srgbClr val="FF0000"/>
                </a:solidFill>
                <a:latin typeface="+mj-ea"/>
                <a:ea typeface="+mj-ea"/>
              </a:rPr>
            </a:br>
            <a:r>
              <a:rPr lang="zh-TW" altLang="en-US" sz="2800" b="1" dirty="0" smtClean="0">
                <a:solidFill>
                  <a:srgbClr val="FF0000"/>
                </a:solidFill>
                <a:latin typeface="+mj-ea"/>
                <a:ea typeface="+mj-ea"/>
              </a:rPr>
              <a:t>　　　生遴選採用特招考試成績</a:t>
            </a:r>
            <a:r>
              <a:rPr lang="en-US" altLang="zh-TW" sz="2800" b="1" dirty="0" smtClean="0">
                <a:latin typeface="+mj-ea"/>
                <a:ea typeface="+mj-ea"/>
              </a:rPr>
              <a:t>! 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539552" y="5517232"/>
            <a:ext cx="8424936" cy="110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404040"/>
                </a:solidFill>
                <a:latin typeface="標楷體" pitchFamily="65" charset="-120"/>
                <a:ea typeface="標楷體" pitchFamily="65" charset="-120"/>
                <a:cs typeface="Trebuchet M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  <a:cs typeface="Trebuchet MS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  <a:cs typeface="Trebuchet MS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  <a:cs typeface="Trebuchet MS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04040"/>
                </a:solidFill>
                <a:latin typeface="Verdana" pitchFamily="34" charset="0"/>
                <a:ea typeface="微軟正黑體" pitchFamily="34" charset="-120"/>
                <a:cs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0" lang="zh-TW" altLang="en-US" sz="2400" dirty="0" smtClean="0">
                <a:solidFill>
                  <a:srgbClr val="B56FF4">
                    <a:lumMod val="75000"/>
                  </a:srgbClr>
                </a:solidFill>
              </a:rPr>
              <a:t>一次分發到位～會考變更重要！</a:t>
            </a:r>
            <a:r>
              <a:rPr kumimoji="0" lang="en-US" altLang="zh-TW" sz="2400" dirty="0" smtClean="0">
                <a:solidFill>
                  <a:srgbClr val="B56FF4">
                    <a:lumMod val="75000"/>
                  </a:srgbClr>
                </a:solidFill>
              </a:rPr>
              <a:t/>
            </a:r>
            <a:br>
              <a:rPr kumimoji="0" lang="en-US" altLang="zh-TW" sz="2400" dirty="0" smtClean="0">
                <a:solidFill>
                  <a:srgbClr val="B56FF4">
                    <a:lumMod val="75000"/>
                  </a:srgbClr>
                </a:solidFill>
              </a:rPr>
            </a:br>
            <a:r>
              <a:rPr kumimoji="0" lang="zh-TW" altLang="en-US" sz="2000" dirty="0" smtClean="0">
                <a:solidFill>
                  <a:srgbClr val="B56FF4">
                    <a:lumMod val="75000"/>
                  </a:srgbClr>
                </a:solidFill>
              </a:rPr>
              <a:t>參加特招就是給自己多一個進國立高中機會！ 機會是給懂得把握的人</a:t>
            </a:r>
            <a:r>
              <a:rPr kumimoji="0" lang="en-US" altLang="zh-TW" sz="2000" dirty="0" smtClean="0">
                <a:solidFill>
                  <a:srgbClr val="B56FF4">
                    <a:lumMod val="75000"/>
                  </a:srgbClr>
                </a:solidFill>
              </a:rPr>
              <a:t>!</a:t>
            </a:r>
            <a:endParaRPr kumimoji="0" lang="zh-TW" altLang="en-US" sz="2000" dirty="0">
              <a:solidFill>
                <a:srgbClr val="B56FF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-396552" y="49388"/>
            <a:ext cx="87849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000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內</a:t>
            </a:r>
            <a:r>
              <a:rPr lang="zh-TW" altLang="en-US" sz="4400" b="1" dirty="0" smtClean="0">
                <a:solidFill>
                  <a:srgbClr val="FF000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高給你有國際視野的特色教育</a:t>
            </a:r>
            <a:endParaRPr lang="zh-TW" altLang="en-US" sz="4400" b="1" dirty="0">
              <a:solidFill>
                <a:srgbClr val="FF0000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4" name="圖片 3" descr="宣導海報01-0613.jpg - Windows 相片檢視器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1891" r="2750" b="39329"/>
          <a:stretch/>
        </p:blipFill>
        <p:spPr>
          <a:xfrm>
            <a:off x="0" y="880384"/>
            <a:ext cx="9144000" cy="132447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847987" y="2204863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語文國際教育特色班</a:t>
            </a:r>
            <a:endParaRPr lang="zh-TW" alt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7" y="4744527"/>
            <a:ext cx="3771970" cy="211347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08365" y="2615546"/>
            <a:ext cx="52749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招收語文優勢能力的學生</a:t>
            </a:r>
            <a:r>
              <a:rPr lang="en-US" altLang="zh-TW" sz="24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4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由外師及本校堅強師資陣容，強化學生英語及第二外語能力，透過國際課程與國際交流</a:t>
            </a:r>
            <a:r>
              <a:rPr lang="zh-TW" altLang="en-US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活動與國際接</a:t>
            </a:r>
            <a:r>
              <a:rPr lang="zh-TW" altLang="en-US" sz="24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軌、探究國際及全球議題培養國際觀，進而理解、尊重與欣賞不同文化。學習跨文化溝通的知識與技巧，培養未來社會跨領域跨文化的領導人才。</a:t>
            </a:r>
            <a:endParaRPr lang="zh-TW" altLang="en-US" sz="20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552" y="81334"/>
            <a:ext cx="1085783" cy="113708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" name="矩形 8"/>
          <p:cNvSpPr/>
          <p:nvPr/>
        </p:nvSpPr>
        <p:spPr>
          <a:xfrm>
            <a:off x="4159850" y="58604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solidFill>
                  <a:srgbClr val="45454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本校與美國猶它州立山谷大學等國外大學簽訂夥伴學校，入學免托福。</a:t>
            </a:r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49" y="2542603"/>
            <a:ext cx="2659016" cy="19140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68" y="3588589"/>
            <a:ext cx="2023446" cy="16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775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流線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柏林</Template>
  <TotalTime>3926</TotalTime>
  <Words>1096</Words>
  <Application>Microsoft Office PowerPoint</Application>
  <PresentationFormat>如螢幕大小 (4:3)</PresentationFormat>
  <Paragraphs>117</Paragraphs>
  <Slides>24</Slides>
  <Notes>1</Notes>
  <HiddenSlides>0</HiddenSlides>
  <MMClips>4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24</vt:i4>
      </vt:variant>
    </vt:vector>
  </HeadingPairs>
  <TitlesOfParts>
    <vt:vector size="44" baseType="lpstr">
      <vt:lpstr>Dotum</vt:lpstr>
      <vt:lpstr>華康華綜體W5</vt:lpstr>
      <vt:lpstr>微軟正黑體</vt:lpstr>
      <vt:lpstr>新細明體</vt:lpstr>
      <vt:lpstr>標楷體</vt:lpstr>
      <vt:lpstr>Arial</vt:lpstr>
      <vt:lpstr>Calibri</vt:lpstr>
      <vt:lpstr>Cambria</vt:lpstr>
      <vt:lpstr>Constantia</vt:lpstr>
      <vt:lpstr>Courier New</vt:lpstr>
      <vt:lpstr>Tahoma</vt:lpstr>
      <vt:lpstr>Times New Roman</vt:lpstr>
      <vt:lpstr>Trebuchet MS</vt:lpstr>
      <vt:lpstr>Verdana</vt:lpstr>
      <vt:lpstr>Wingdings</vt:lpstr>
      <vt:lpstr>Wingdings 2</vt:lpstr>
      <vt:lpstr>流線</vt:lpstr>
      <vt:lpstr>Spring</vt:lpstr>
      <vt:lpstr>1_Spring</vt:lpstr>
      <vt:lpstr>2_Spring</vt:lpstr>
      <vt:lpstr>跨界翻轉～特色領航  培育未來公民的 創藝優質高中</vt:lpstr>
      <vt:lpstr>適性入學~一次進內高</vt:lpstr>
      <vt:lpstr>特色招生-甄選入學(美術資優班30人)</vt:lpstr>
      <vt:lpstr>國立內壢高中獨招~特招考試分發入學</vt:lpstr>
      <vt:lpstr>你一定要知道……</vt:lpstr>
      <vt:lpstr>以國際教育為核心的創藝特色課程</vt:lpstr>
      <vt:lpstr>PowerPoint 簡報</vt:lpstr>
      <vt:lpstr>免試入學~(640名，85%名額)</vt:lpstr>
      <vt:lpstr>PowerPoint 簡報</vt:lpstr>
      <vt:lpstr>PowerPoint 簡報</vt:lpstr>
      <vt:lpstr>走跳在地</vt:lpstr>
      <vt:lpstr>PowerPoint 簡報</vt:lpstr>
      <vt:lpstr>STEM與專題製作 具體課程</vt:lpstr>
      <vt:lpstr>PowerPoint 簡報</vt:lpstr>
      <vt:lpstr>PowerPoint 簡報</vt:lpstr>
      <vt:lpstr>PowerPoint 簡報</vt:lpstr>
      <vt:lpstr>PowerPoint 簡報</vt:lpstr>
      <vt:lpstr>PowerPoint 簡報</vt:lpstr>
      <vt:lpstr>吳前署長讚賞STEM教學成果豐碩</vt:lpstr>
      <vt:lpstr>讚聲走出去~ 從校內到外校 （李明勳老師分享桌遊）</vt:lpstr>
      <vt:lpstr>從講台到電視台</vt:lpstr>
      <vt:lpstr>從臺灣到兩岸 2015本校教師團隊 受邀至江蘇三校分享</vt:lpstr>
      <vt:lpstr>   </vt:lpstr>
      <vt:lpstr>大內高手升學再創高峰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a283</dc:creator>
  <cp:lastModifiedBy>Jonas Hsu</cp:lastModifiedBy>
  <cp:revision>233</cp:revision>
  <cp:lastPrinted>2015-03-18T08:50:54Z</cp:lastPrinted>
  <dcterms:created xsi:type="dcterms:W3CDTF">2011-10-04T03:56:36Z</dcterms:created>
  <dcterms:modified xsi:type="dcterms:W3CDTF">2016-01-02T17:00:35Z</dcterms:modified>
</cp:coreProperties>
</file>