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6" r:id="rId12"/>
    <p:sldId id="274" r:id="rId13"/>
    <p:sldId id="267" r:id="rId14"/>
    <p:sldId id="273" r:id="rId15"/>
    <p:sldId id="268" r:id="rId16"/>
    <p:sldId id="275" r:id="rId17"/>
    <p:sldId id="269" r:id="rId18"/>
    <p:sldId id="276" r:id="rId19"/>
    <p:sldId id="277" r:id="rId20"/>
  </p:sldIdLst>
  <p:sldSz cx="9144000" cy="6858000" type="screen4x3"/>
  <p:notesSz cx="6805613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7C80"/>
    <a:srgbClr val="66CCFF"/>
    <a:srgbClr val="996633"/>
    <a:srgbClr val="CC99FF"/>
    <a:srgbClr val="F2B800"/>
    <a:srgbClr val="EAEAEA"/>
    <a:srgbClr val="FFCC00"/>
    <a:srgbClr val="EAB200"/>
    <a:srgbClr val="FF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2754" y="-8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27963;&#38913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欄1</c:v>
                </c:pt>
              </c:strCache>
            </c:strRef>
          </c:tx>
          <c:explosion val="2"/>
          <c:dPt>
            <c:idx val="0"/>
            <c:bubble3D val="0"/>
            <c:explosion val="4"/>
            <c:spPr>
              <a:solidFill>
                <a:srgbClr val="FF7C80"/>
              </a:solidFill>
            </c:spPr>
          </c:dPt>
          <c:dPt>
            <c:idx val="1"/>
            <c:bubble3D val="0"/>
            <c:spPr>
              <a:solidFill>
                <a:srgbClr val="66CCFF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FFCC00"/>
              </a:solidFill>
            </c:spPr>
          </c:dPt>
          <c:dLbls>
            <c:dLbl>
              <c:idx val="0"/>
              <c:layout>
                <c:manualLayout>
                  <c:x val="-0.19351969099392996"/>
                  <c:y val="-0.12417282911570339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dirty="0"/>
                      <a:t>碩士
</a:t>
                    </a:r>
                    <a:r>
                      <a:rPr lang="en-US" altLang="zh-TW" dirty="0" smtClean="0"/>
                      <a:t>93</a:t>
                    </a:r>
                    <a:r>
                      <a:rPr lang="zh-TW" altLang="en-US" dirty="0" smtClean="0"/>
                      <a:t>位</a:t>
                    </a:r>
                    <a:endParaRPr lang="zh-TW" alt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zh-TW" altLang="en-US" dirty="0"/>
                      <a:t>學士及其他
</a:t>
                    </a:r>
                    <a:r>
                      <a:rPr lang="en-US" altLang="zh-TW" dirty="0" smtClean="0"/>
                      <a:t>34</a:t>
                    </a:r>
                    <a:r>
                      <a:rPr lang="zh-TW" altLang="en-US" dirty="0" smtClean="0"/>
                      <a:t>位</a:t>
                    </a:r>
                    <a:endParaRPr lang="en-US" altLang="zh-TW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036272484875419"/>
                  <c:y val="0.20686567403194983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dirty="0"/>
                      <a:t>四十學分
</a:t>
                    </a:r>
                    <a:r>
                      <a:rPr lang="en-US" altLang="zh-TW" dirty="0" smtClean="0"/>
                      <a:t>13</a:t>
                    </a:r>
                    <a:r>
                      <a:rPr lang="zh-TW" altLang="en-US" dirty="0" smtClean="0"/>
                      <a:t>位</a:t>
                    </a:r>
                    <a:endParaRPr lang="zh-TW" alt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4679625984252044E-2"/>
                  <c:y val="3.447047244094488E-2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dirty="0"/>
                      <a:t>博士
</a:t>
                    </a:r>
                    <a:r>
                      <a:rPr lang="en-US" altLang="zh-TW" dirty="0" smtClean="0"/>
                      <a:t>5</a:t>
                    </a:r>
                    <a:r>
                      <a:rPr lang="zh-TW" altLang="en-US" dirty="0" smtClean="0"/>
                      <a:t>位</a:t>
                    </a:r>
                    <a:endParaRPr lang="zh-TW" alt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工作表1!$A$2:$A$5</c:f>
              <c:strCache>
                <c:ptCount val="4"/>
                <c:pt idx="0">
                  <c:v>碩士</c:v>
                </c:pt>
                <c:pt idx="1">
                  <c:v>學士及其他</c:v>
                </c:pt>
                <c:pt idx="2">
                  <c:v>四十學分</c:v>
                </c:pt>
                <c:pt idx="3">
                  <c:v>博士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90</c:v>
                </c:pt>
                <c:pt idx="1">
                  <c:v>33</c:v>
                </c:pt>
                <c:pt idx="2">
                  <c:v>18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 algn="ctr">
              <a:defRPr>
                <a:latin typeface="Adobe 繁黑體 Std B" pitchFamily="34" charset="-120"/>
                <a:ea typeface="Adobe 繁黑體 Std B" pitchFamily="34" charset="-120"/>
              </a:defRPr>
            </a:pPr>
            <a:r>
              <a:rPr lang="zh-TW" altLang="zh-TW" sz="1400" b="1" i="0" baseline="0">
                <a:effectLst/>
                <a:latin typeface="Adobe 繁黑體 Std B" pitchFamily="34" charset="-120"/>
                <a:ea typeface="Adobe 繁黑體 Std B" pitchFamily="34" charset="-120"/>
              </a:rPr>
              <a:t>壢商升學率</a:t>
            </a:r>
            <a:r>
              <a:rPr lang="en-US" altLang="zh-TW" sz="1400" b="1" i="0" baseline="0">
                <a:effectLst/>
                <a:latin typeface="Adobe 繁黑體 Std B" pitchFamily="34" charset="-120"/>
                <a:ea typeface="Adobe 繁黑體 Std B" pitchFamily="34" charset="-120"/>
              </a:rPr>
              <a:t>-</a:t>
            </a:r>
            <a:r>
              <a:rPr lang="zh-TW" altLang="zh-TW" sz="1400" b="1" i="0" baseline="0">
                <a:effectLst/>
                <a:latin typeface="Adobe 繁黑體 Std B" pitchFamily="34" charset="-120"/>
                <a:ea typeface="Adobe 繁黑體 Std B" pitchFamily="34" charset="-120"/>
              </a:rPr>
              <a:t>國立及百大企業最愛</a:t>
            </a:r>
            <a:r>
              <a:rPr lang="en-US" altLang="zh-TW" sz="1400" b="1" i="0" baseline="0">
                <a:effectLst/>
                <a:latin typeface="Adobe 繁黑體 Std B" pitchFamily="34" charset="-120"/>
                <a:ea typeface="Adobe 繁黑體 Std B" pitchFamily="34" charset="-120"/>
              </a:rPr>
              <a:t>30所大學</a:t>
            </a:r>
            <a:endParaRPr lang="zh-TW" altLang="zh-TW" sz="1400">
              <a:effectLst/>
              <a:latin typeface="Adobe 繁黑體 Std B" pitchFamily="34" charset="-120"/>
              <a:ea typeface="Adobe 繁黑體 Std B" pitchFamily="34" charset="-120"/>
            </a:endParaRPr>
          </a:p>
        </c:rich>
      </c:tx>
      <c:layout>
        <c:manualLayout>
          <c:xMode val="edge"/>
          <c:yMode val="edge"/>
          <c:x val="0.12494442827716758"/>
          <c:y val="6.210936974471811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3.3106054071167824E-2"/>
          <c:y val="5.995042878423068E-2"/>
          <c:w val="0.93378789185766431"/>
          <c:h val="0.7813558886987246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240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defRPr>
                  </a:pPr>
                  <a:endParaRPr lang="zh-TW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240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defRPr>
                  </a:pPr>
                  <a:endParaRPr lang="zh-TW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240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defRPr>
                  </a:pPr>
                  <a:endParaRPr lang="zh-TW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accent1">
                        <a:lumMod val="20000"/>
                        <a:lumOff val="80000"/>
                      </a:schemeClr>
                    </a:solidFill>
                  </a:defRPr>
                </a:pPr>
                <a:endParaRPr lang="zh-TW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工作表1!$A$3:$A$5</c:f>
              <c:strCache>
                <c:ptCount val="3"/>
                <c:pt idx="0">
                  <c:v>103年</c:v>
                </c:pt>
                <c:pt idx="1">
                  <c:v>104年</c:v>
                </c:pt>
                <c:pt idx="2">
                  <c:v>105年</c:v>
                </c:pt>
              </c:strCache>
            </c:strRef>
          </c:cat>
          <c:val>
            <c:numRef>
              <c:f>工作表1!$B$3:$B$5</c:f>
              <c:numCache>
                <c:formatCode>0%</c:formatCode>
                <c:ptCount val="3"/>
                <c:pt idx="0">
                  <c:v>0.63</c:v>
                </c:pt>
                <c:pt idx="1">
                  <c:v>0.74</c:v>
                </c:pt>
                <c:pt idx="2">
                  <c:v>0.79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2760448"/>
        <c:axId val="102761984"/>
      </c:barChart>
      <c:catAx>
        <c:axId val="102760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dobe 繁黑體 Std B" pitchFamily="34" charset="-120"/>
                <a:ea typeface="Adobe 繁黑體 Std B" pitchFamily="34" charset="-120"/>
              </a:defRPr>
            </a:pPr>
            <a:endParaRPr lang="zh-TW"/>
          </a:p>
        </c:txPr>
        <c:crossAx val="102761984"/>
        <c:crosses val="autoZero"/>
        <c:auto val="1"/>
        <c:lblAlgn val="ctr"/>
        <c:lblOffset val="100"/>
        <c:noMultiLvlLbl val="0"/>
      </c:catAx>
      <c:valAx>
        <c:axId val="102761984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102760448"/>
        <c:crosses val="autoZero"/>
        <c:crossBetween val="between"/>
      </c:valAx>
      <c:spPr>
        <a:solidFill>
          <a:schemeClr val="accent5">
            <a:lumMod val="20000"/>
            <a:lumOff val="80000"/>
          </a:schemeClr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227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1641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458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992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95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67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86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090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74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5752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489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19ED5-3E5E-44AB-A356-7EF9CC00947F}" type="datetimeFigureOut">
              <a:rPr lang="zh-TW" altLang="en-US" smtClean="0"/>
              <a:t>2017/3/17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C7721-9EB0-43A3-9901-3DCB7FF35F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0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143829"/>
              </p:ext>
            </p:extLst>
          </p:nvPr>
        </p:nvGraphicFramePr>
        <p:xfrm>
          <a:off x="-108520" y="1666839"/>
          <a:ext cx="8280920" cy="2952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92"/>
                <a:gridCol w="828092"/>
                <a:gridCol w="828092"/>
                <a:gridCol w="828092"/>
                <a:gridCol w="828092"/>
                <a:gridCol w="828092"/>
                <a:gridCol w="828092"/>
                <a:gridCol w="828092"/>
                <a:gridCol w="828092"/>
                <a:gridCol w="828092"/>
              </a:tblGrid>
              <a:tr h="984109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984109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984109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grpSp>
        <p:nvGrpSpPr>
          <p:cNvPr id="6" name="群組 5"/>
          <p:cNvGrpSpPr/>
          <p:nvPr/>
        </p:nvGrpSpPr>
        <p:grpSpPr>
          <a:xfrm>
            <a:off x="2470260" y="5157193"/>
            <a:ext cx="6782260" cy="1493728"/>
            <a:chOff x="3670199" y="5199950"/>
            <a:chExt cx="5832648" cy="1284585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6" b="31799"/>
            <a:stretch/>
          </p:blipFill>
          <p:spPr>
            <a:xfrm>
              <a:off x="3958231" y="5278839"/>
              <a:ext cx="5544616" cy="1126809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9" t="32086" r="69421" b="31799"/>
            <a:stretch/>
          </p:blipFill>
          <p:spPr>
            <a:xfrm>
              <a:off x="3670199" y="5199950"/>
              <a:ext cx="1944216" cy="1284585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-36512" y="4604642"/>
            <a:ext cx="8208912" cy="11496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547664" y="4864239"/>
            <a:ext cx="9180512" cy="11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63959" y="188640"/>
            <a:ext cx="57230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4000" b="1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8"/>
                <a:ea typeface="Adobe 楷体 Std R" pitchFamily="18" charset="-128"/>
              </a:rPr>
              <a:t>一個讓你</a:t>
            </a:r>
            <a:endParaRPr lang="en-US" altLang="zh-TW" sz="4000" b="1" dirty="0" smtClean="0">
              <a:solidFill>
                <a:srgbClr val="66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itchFamily="18" charset="-128"/>
              <a:ea typeface="Adobe 楷体 Std R" pitchFamily="18" charset="-128"/>
            </a:endParaRPr>
          </a:p>
          <a:p>
            <a:r>
              <a:rPr lang="en-US" altLang="zh-TW" sz="4000" b="1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8"/>
                <a:ea typeface="Adobe 楷体 Std R" pitchFamily="18" charset="-128"/>
              </a:rPr>
              <a:t>		</a:t>
            </a:r>
            <a:r>
              <a:rPr lang="zh-TW" altLang="en-US" sz="4000" b="1" dirty="0" smtClean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itchFamily="18" charset="-128"/>
                <a:ea typeface="Adobe 楷体 Std R" pitchFamily="18" charset="-128"/>
              </a:rPr>
              <a:t>更有自信的地方</a:t>
            </a:r>
            <a:endParaRPr lang="zh-TW" altLang="en-US" sz="4000" b="1" dirty="0">
              <a:solidFill>
                <a:srgbClr val="66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itchFamily="18" charset="-128"/>
              <a:ea typeface="Adobe 楷体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35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進修部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0" y="1052736"/>
            <a:ext cx="4340574" cy="144017"/>
            <a:chOff x="0" y="1052736"/>
            <a:chExt cx="4340574" cy="144017"/>
          </a:xfrm>
        </p:grpSpPr>
        <p:cxnSp>
          <p:nvCxnSpPr>
            <p:cNvPr id="4" name="直線接點 3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流程圖: 接點 4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974612" y="297210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 smtClean="0">
                <a:solidFill>
                  <a:schemeClr val="accent6"/>
                </a:solidFill>
                <a:ea typeface="Adobe 繁黑體 Std B"/>
              </a:rPr>
              <a:t>商經、資處</a:t>
            </a:r>
            <a:endParaRPr lang="zh-TW" altLang="en-US" sz="4800" dirty="0">
              <a:solidFill>
                <a:schemeClr val="accent6"/>
              </a:solidFill>
              <a:ea typeface="Adobe 繁黑體 Std B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340574" cy="290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6" r="8340"/>
          <a:stretch/>
        </p:blipFill>
        <p:spPr>
          <a:xfrm>
            <a:off x="251520" y="4548889"/>
            <a:ext cx="1842012" cy="184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2267744" y="4548889"/>
            <a:ext cx="2324350" cy="18420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各收一班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(50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進修部共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endParaRPr lang="zh-TW" altLang="en-US" sz="2800" b="1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692" r="28444" b="-692"/>
          <a:stretch/>
        </p:blipFill>
        <p:spPr>
          <a:xfrm>
            <a:off x="4716016" y="1421884"/>
            <a:ext cx="144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群組 21"/>
          <p:cNvGrpSpPr/>
          <p:nvPr/>
        </p:nvGrpSpPr>
        <p:grpSpPr>
          <a:xfrm>
            <a:off x="4971450" y="3220790"/>
            <a:ext cx="2773576" cy="400110"/>
            <a:chOff x="4971450" y="3220790"/>
            <a:chExt cx="2773576" cy="400110"/>
          </a:xfrm>
        </p:grpSpPr>
        <p:sp>
          <p:nvSpPr>
            <p:cNvPr id="13" name="流程圖: 接點 12"/>
            <p:cNvSpPr/>
            <p:nvPr/>
          </p:nvSpPr>
          <p:spPr>
            <a:xfrm>
              <a:off x="4971450" y="3284984"/>
              <a:ext cx="280586" cy="271722"/>
            </a:xfrm>
            <a:prstGeom prst="flowChartConnector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252036" y="3220790"/>
              <a:ext cx="24929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重視生活、環境教育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971450" y="3841003"/>
            <a:ext cx="4852586" cy="707886"/>
            <a:chOff x="4971450" y="3841003"/>
            <a:chExt cx="4852586" cy="707886"/>
          </a:xfrm>
        </p:grpSpPr>
        <p:sp>
          <p:nvSpPr>
            <p:cNvPr id="14" name="流程圖: 接點 13"/>
            <p:cNvSpPr/>
            <p:nvPr/>
          </p:nvSpPr>
          <p:spPr>
            <a:xfrm>
              <a:off x="4971450" y="4028308"/>
              <a:ext cx="280586" cy="271722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252036" y="3841003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運動會、校外教學、園遊</a:t>
              </a:r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會</a:t>
              </a:r>
              <a:endPara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/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球類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競賽及表演活動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4971450" y="4783062"/>
            <a:ext cx="2773576" cy="707886"/>
            <a:chOff x="4971450" y="4783062"/>
            <a:chExt cx="2773576" cy="707886"/>
          </a:xfrm>
        </p:grpSpPr>
        <p:sp>
          <p:nvSpPr>
            <p:cNvPr id="15" name="流程圖: 接點 14"/>
            <p:cNvSpPr/>
            <p:nvPr/>
          </p:nvSpPr>
          <p:spPr>
            <a:xfrm>
              <a:off x="4971450" y="4970367"/>
              <a:ext cx="280586" cy="271722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252036" y="4783062"/>
              <a:ext cx="249299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教師富耐心及用心</a:t>
              </a:r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endPara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激發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學生多元潛能</a:t>
              </a:r>
              <a:endParaRPr lang="zh-TW" altLang="en-US" sz="2000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4971450" y="5620873"/>
            <a:ext cx="4852586" cy="707886"/>
            <a:chOff x="4971450" y="5620873"/>
            <a:chExt cx="4852586" cy="707886"/>
          </a:xfrm>
        </p:grpSpPr>
        <p:sp>
          <p:nvSpPr>
            <p:cNvPr id="16" name="流程圖: 接點 15"/>
            <p:cNvSpPr/>
            <p:nvPr/>
          </p:nvSpPr>
          <p:spPr>
            <a:xfrm>
              <a:off x="4971450" y="5797347"/>
              <a:ext cx="280586" cy="271722"/>
            </a:xfrm>
            <a:prstGeom prst="flowChartConnector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252036" y="5620873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設有諮商室、輔導</a:t>
              </a:r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教師</a:t>
              </a:r>
              <a:endPara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及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心理諮商師駐校，</a:t>
              </a:r>
              <a:r>
                <a:rPr lang="zh-TW" altLang="en-US" sz="20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提供諮詢</a:t>
              </a:r>
              <a:endParaRPr lang="zh-TW" altLang="en-US" sz="2000" dirty="0"/>
            </a:p>
          </p:txBody>
        </p:sp>
      </p:grpSp>
      <p:sp>
        <p:nvSpPr>
          <p:cNvPr id="21" name="矩形 20"/>
          <p:cNvSpPr/>
          <p:nvPr/>
        </p:nvSpPr>
        <p:spPr>
          <a:xfrm>
            <a:off x="6253176" y="1412776"/>
            <a:ext cx="2639304" cy="14491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招生方式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連區免試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入學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本校獨立免試入學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38665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"/>
                            </p:stCondLst>
                            <p:childTnLst>
                              <p:par>
                                <p:cTn id="42" presetID="1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50"/>
                            </p:stCondLst>
                            <p:childTnLst>
                              <p:par>
                                <p:cTn id="4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85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35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0" y="1051200"/>
            <a:ext cx="3384478" cy="144017"/>
            <a:chOff x="0" y="1052736"/>
            <a:chExt cx="4340574" cy="144017"/>
          </a:xfrm>
        </p:grpSpPr>
        <p:cxnSp>
          <p:nvCxnSpPr>
            <p:cNvPr id="3" name="直線接點 2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流程圖: 接點 3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356941" y="316330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/>
              </a:rPr>
              <a:t>優良師資</a:t>
            </a:r>
            <a:endParaRPr lang="zh-TW" altLang="en-US" sz="4800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graphicFrame>
        <p:nvGraphicFramePr>
          <p:cNvPr id="7" name="圖表 6"/>
          <p:cNvGraphicFramePr/>
          <p:nvPr>
            <p:extLst>
              <p:ext uri="{D42A27DB-BD31-4B8C-83A1-F6EECF244321}">
                <p14:modId xmlns:p14="http://schemas.microsoft.com/office/powerpoint/2010/main" val="10688028"/>
              </p:ext>
            </p:extLst>
          </p:nvPr>
        </p:nvGraphicFramePr>
        <p:xfrm>
          <a:off x="-900608" y="1412776"/>
          <a:ext cx="6336704" cy="4496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179512" y="5765195"/>
            <a:ext cx="481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ysClr val="windowText" lastClr="000000"/>
                </a:solidFill>
                <a:ea typeface="Adobe 繁黑體 Std B"/>
              </a:rPr>
              <a:t>碩士</a:t>
            </a:r>
            <a:r>
              <a:rPr lang="zh-TW" altLang="en-US" sz="2400" b="1" dirty="0">
                <a:solidFill>
                  <a:sysClr val="windowText" lastClr="000000"/>
                </a:solidFill>
                <a:ea typeface="Adobe 繁黑體 Std B"/>
              </a:rPr>
              <a:t>學位（含四十學分</a:t>
            </a:r>
            <a:r>
              <a:rPr lang="en-US" altLang="zh-TW" sz="2400" b="1" dirty="0">
                <a:solidFill>
                  <a:sysClr val="windowText" lastClr="000000"/>
                </a:solidFill>
                <a:ea typeface="Adobe 繁黑體 Std B"/>
              </a:rPr>
              <a:t>)</a:t>
            </a:r>
            <a:r>
              <a:rPr lang="zh-TW" altLang="en-US" sz="2400" b="1" dirty="0">
                <a:solidFill>
                  <a:sysClr val="windowText" lastClr="000000"/>
                </a:solidFill>
                <a:ea typeface="Adobe 繁黑體 Std B"/>
              </a:rPr>
              <a:t>以上佔</a:t>
            </a:r>
            <a:r>
              <a:rPr lang="en-US" altLang="zh-TW" sz="2400" b="1" dirty="0">
                <a:solidFill>
                  <a:srgbClr val="FF0000"/>
                </a:solidFill>
                <a:ea typeface="Adobe 繁黑體 Std B"/>
              </a:rPr>
              <a:t>77%</a:t>
            </a:r>
            <a:endParaRPr lang="zh-TW" altLang="en-US" sz="2400" b="1" dirty="0">
              <a:solidFill>
                <a:srgbClr val="FF0000"/>
              </a:solidFill>
              <a:ea typeface="Adobe 繁黑體 Std B"/>
            </a:endParaRPr>
          </a:p>
        </p:txBody>
      </p:sp>
      <p:pic>
        <p:nvPicPr>
          <p:cNvPr id="9" name="Picture 4" descr="C:\Users\User\Desktop\壢商學校簡介\中壢高商簡介製作\優良師資(國文老師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8410"/>
          <a:stretch/>
        </p:blipFill>
        <p:spPr bwMode="auto">
          <a:xfrm>
            <a:off x="4563853" y="1195217"/>
            <a:ext cx="3960959" cy="2460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r="26684"/>
          <a:stretch/>
        </p:blipFill>
        <p:spPr>
          <a:xfrm>
            <a:off x="6804248" y="3862426"/>
            <a:ext cx="2133601" cy="213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r="23113"/>
          <a:stretch/>
        </p:blipFill>
        <p:spPr>
          <a:xfrm>
            <a:off x="4967209" y="3837805"/>
            <a:ext cx="1548523" cy="15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77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7" grpId="0">
        <p:bldSub>
          <a:bldChart bld="category"/>
        </p:bldSub>
      </p:bldGraphic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791580" y="1570861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400" dirty="0" smtClean="0">
              <a:latin typeface="Adobe 黑体 Std R" pitchFamily="34" charset="-128"/>
              <a:ea typeface="Adobe 黑体 Std R" pitchFamily="34" charset="-128"/>
            </a:endParaRPr>
          </a:p>
          <a:p>
            <a:endParaRPr lang="en-US" altLang="zh-TW" sz="2400" dirty="0">
              <a:latin typeface="Adobe 黑体 Std R" pitchFamily="34" charset="-128"/>
              <a:ea typeface="Adobe 黑体 Std R" pitchFamily="34" charset="-128"/>
            </a:endParaRPr>
          </a:p>
          <a:p>
            <a:endParaRPr lang="en-US" altLang="zh-TW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0" y="1051200"/>
            <a:ext cx="3384478" cy="144017"/>
            <a:chOff x="0" y="1052736"/>
            <a:chExt cx="4340574" cy="144017"/>
          </a:xfrm>
        </p:grpSpPr>
        <p:cxnSp>
          <p:nvCxnSpPr>
            <p:cNvPr id="3" name="直線接點 2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流程圖: 接點 3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356941" y="316330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/>
              </a:rPr>
              <a:t>金榜輝煌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68580" y="1769664"/>
            <a:ext cx="182675" cy="14433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68580" y="3787534"/>
            <a:ext cx="182675" cy="19646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04056" y="1783766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400" dirty="0">
                <a:latin typeface="Adobe 黑体 Std R" pitchFamily="34" charset="-128"/>
                <a:ea typeface="Adobe 黑体 Std R" pitchFamily="34" charset="-128"/>
              </a:rPr>
              <a:t>每年均有畢業生錄取 </a:t>
            </a:r>
            <a:r>
              <a:rPr lang="en-US" altLang="zh-TW" sz="2400" dirty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2400" dirty="0"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3200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台、清、交、成、政、</a:t>
            </a:r>
            <a:endParaRPr lang="en-US" altLang="zh-TW" sz="3200" dirty="0">
              <a:solidFill>
                <a:srgbClr val="FF0000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r>
              <a:rPr lang="zh-TW" altLang="en-US" sz="3200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台科、北科</a:t>
            </a:r>
            <a:r>
              <a:rPr lang="zh-TW" altLang="en-US" sz="2400" dirty="0">
                <a:latin typeface="Adobe 黑体 Std R" pitchFamily="34" charset="-128"/>
                <a:ea typeface="Adobe 黑体 Std R" pitchFamily="34" charset="-128"/>
              </a:rPr>
              <a:t>等知名國立大學</a:t>
            </a:r>
            <a:endParaRPr lang="en-US" altLang="zh-TW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6942" y="3813216"/>
            <a:ext cx="49403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 err="1" smtClean="0">
                <a:latin typeface="Adobe 黑体 Std R" pitchFamily="34" charset="-128"/>
                <a:ea typeface="Adobe 黑体 Std R" pitchFamily="34" charset="-128"/>
              </a:rPr>
              <a:t>105年度畢業生錄取</a:t>
            </a:r>
            <a:endParaRPr lang="en-US" altLang="zh-TW" sz="2800" dirty="0"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TW" sz="2800" dirty="0" err="1" smtClean="0">
                <a:solidFill>
                  <a:srgbClr val="0070C0"/>
                </a:solidFill>
                <a:latin typeface="Adobe 黑体 Std R" pitchFamily="34" charset="-128"/>
                <a:ea typeface="Adobe 黑体 Std R" pitchFamily="34" charset="-128"/>
              </a:rPr>
              <a:t>國立及百大企業</a:t>
            </a:r>
            <a:endParaRPr lang="en-US" altLang="zh-TW" sz="2800" dirty="0" smtClean="0">
              <a:solidFill>
                <a:srgbClr val="0070C0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r>
              <a:rPr lang="en-US" altLang="zh-TW" sz="2800" dirty="0">
                <a:solidFill>
                  <a:srgbClr val="0070C0"/>
                </a:solidFill>
                <a:latin typeface="Adobe 黑体 Std R" pitchFamily="34" charset="-128"/>
                <a:ea typeface="Adobe 黑体 Std R" pitchFamily="34" charset="-128"/>
              </a:rPr>
              <a:t>	</a:t>
            </a:r>
            <a:r>
              <a:rPr lang="en-US" altLang="zh-TW" sz="2800" dirty="0" smtClean="0">
                <a:solidFill>
                  <a:srgbClr val="0070C0"/>
                </a:solidFill>
                <a:latin typeface="Adobe 黑体 Std R" pitchFamily="34" charset="-128"/>
                <a:ea typeface="Adobe 黑体 Std R" pitchFamily="34" charset="-128"/>
              </a:rPr>
              <a:t>最愛</a:t>
            </a:r>
            <a:r>
              <a:rPr lang="en-US" altLang="zh-TW" sz="2800" dirty="0">
                <a:solidFill>
                  <a:srgbClr val="0070C0"/>
                </a:solidFill>
                <a:latin typeface="Adobe 黑体 Std R" pitchFamily="34" charset="-128"/>
                <a:ea typeface="Adobe 黑体 Std R" pitchFamily="34" charset="-128"/>
              </a:rPr>
              <a:t>30所大學</a:t>
            </a:r>
          </a:p>
          <a:p>
            <a:r>
              <a:rPr lang="en-US" altLang="zh-TW" sz="2800" dirty="0" err="1" smtClean="0">
                <a:latin typeface="Adobe 黑体 Std R" pitchFamily="34" charset="-128"/>
                <a:ea typeface="Adobe 黑体 Std R" pitchFamily="34" charset="-128"/>
              </a:rPr>
              <a:t>高達</a:t>
            </a:r>
            <a:r>
              <a:rPr lang="en-US" altLang="zh-TW" sz="3600" dirty="0" err="1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512人</a:t>
            </a:r>
            <a:r>
              <a:rPr lang="en-US" altLang="zh-TW" sz="2800" dirty="0" smtClean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2800" dirty="0">
                <a:latin typeface="Adobe 黑体 Std R" pitchFamily="34" charset="-128"/>
                <a:ea typeface="Adobe 黑体 Std R" pitchFamily="34" charset="-128"/>
              </a:rPr>
              <a:t>(</a:t>
            </a:r>
            <a:r>
              <a:rPr lang="en-US" altLang="zh-TW" sz="2800" dirty="0" err="1" smtClean="0">
                <a:latin typeface="Adobe 黑体 Std R" pitchFamily="34" charset="-128"/>
                <a:ea typeface="Adobe 黑体 Std R" pitchFamily="34" charset="-128"/>
              </a:rPr>
              <a:t>錄取率</a:t>
            </a:r>
            <a:r>
              <a:rPr lang="en-US" altLang="zh-TW" sz="3600" dirty="0" err="1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79</a:t>
            </a:r>
            <a:r>
              <a:rPr lang="en-US" altLang="zh-TW" sz="3600" dirty="0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%</a:t>
            </a:r>
            <a:r>
              <a:rPr lang="en-US" altLang="zh-TW" sz="2800" dirty="0" smtClean="0">
                <a:latin typeface="Adobe 黑体 Std R" pitchFamily="34" charset="-128"/>
                <a:ea typeface="Adobe 黑体 Std R" pitchFamily="34" charset="-128"/>
              </a:rPr>
              <a:t>)</a:t>
            </a:r>
            <a:endParaRPr lang="zh-TW" altLang="en-US" sz="2800" dirty="0">
              <a:latin typeface="Adobe 黑体 Std R" pitchFamily="34" charset="-128"/>
              <a:ea typeface="Adobe 黑体 Std R" pitchFamily="34" charset="-128"/>
            </a:endParaRPr>
          </a:p>
        </p:txBody>
      </p:sp>
      <p:graphicFrame>
        <p:nvGraphicFramePr>
          <p:cNvPr id="20" name="圖表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071297"/>
              </p:ext>
            </p:extLst>
          </p:nvPr>
        </p:nvGraphicFramePr>
        <p:xfrm>
          <a:off x="4901421" y="1769664"/>
          <a:ext cx="4219772" cy="3790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5181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mph" presetSubtype="0" fill="remove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4" presetClass="emph" presetSubtype="0" fill="hold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  <p:bldP spid="13" grpId="0" animBg="1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0" y="1051200"/>
            <a:ext cx="3384478" cy="144017"/>
            <a:chOff x="0" y="1052736"/>
            <a:chExt cx="4340574" cy="144017"/>
          </a:xfrm>
        </p:grpSpPr>
        <p:cxnSp>
          <p:nvCxnSpPr>
            <p:cNvPr id="8" name="直線接點 7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流程圖: 接點 8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356941" y="316330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/>
              </a:rPr>
              <a:t>技藝超群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48277" y="1504647"/>
            <a:ext cx="1518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丙級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證照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5603" y="1494607"/>
            <a:ext cx="182675" cy="117959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68780" y="2027867"/>
            <a:ext cx="3445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ea typeface="Adobe 繁黑體 Std B"/>
              </a:rPr>
              <a:t>平均通過率達</a:t>
            </a:r>
            <a:r>
              <a:rPr lang="en-US" altLang="zh-TW" sz="3600" dirty="0">
                <a:solidFill>
                  <a:srgbClr val="FF0000"/>
                </a:solidFill>
                <a:ea typeface="Adobe 繁黑體 Std B"/>
              </a:rPr>
              <a:t>90%</a:t>
            </a:r>
            <a:r>
              <a:rPr lang="zh-TW" altLang="en-US" sz="2400" dirty="0" smtClean="0">
                <a:ea typeface="Adobe 繁黑體 Std B"/>
              </a:rPr>
              <a:t>以上</a:t>
            </a:r>
            <a:endParaRPr lang="en-US" altLang="zh-TW" sz="2400" dirty="0">
              <a:ea typeface="Adobe 繁黑體 Std B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33489" y="2988660"/>
            <a:ext cx="2814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ea typeface="Adobe 繁黑體 Std B"/>
              </a:rPr>
              <a:t>電軟應用</a:t>
            </a:r>
            <a:r>
              <a:rPr lang="zh-TW" altLang="en-US" sz="2800" b="1" dirty="0">
                <a:ea typeface="Adobe 繁黑體 Std B"/>
              </a:rPr>
              <a:t>乙級</a:t>
            </a:r>
            <a:r>
              <a:rPr lang="zh-TW" altLang="en-US" sz="2400" dirty="0" smtClean="0">
                <a:ea typeface="Adobe 繁黑體 Std B"/>
              </a:rPr>
              <a:t>證照</a:t>
            </a:r>
            <a:endParaRPr lang="zh-TW" altLang="en-US" sz="2400" dirty="0"/>
          </a:p>
        </p:txBody>
      </p:sp>
      <p:sp>
        <p:nvSpPr>
          <p:cNvPr id="16" name="矩形 15"/>
          <p:cNvSpPr/>
          <p:nvPr/>
        </p:nvSpPr>
        <p:spPr>
          <a:xfrm>
            <a:off x="265602" y="2930962"/>
            <a:ext cx="182675" cy="114436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573838" y="3428997"/>
            <a:ext cx="3540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ea typeface="Adobe 繁黑體 Std B"/>
              </a:rPr>
              <a:t>平均通過率</a:t>
            </a:r>
            <a:r>
              <a:rPr lang="zh-TW" altLang="en-US" sz="2400" dirty="0" smtClean="0">
                <a:ea typeface="Adobe 繁黑體 Std B"/>
              </a:rPr>
              <a:t>達</a:t>
            </a:r>
            <a:r>
              <a:rPr lang="en-US" altLang="zh-TW" sz="3600" dirty="0" smtClean="0">
                <a:solidFill>
                  <a:srgbClr val="FF0000"/>
                </a:solidFill>
                <a:ea typeface="Adobe 繁黑體 Std B"/>
              </a:rPr>
              <a:t>94%</a:t>
            </a:r>
            <a:r>
              <a:rPr lang="zh-TW" altLang="en-US" sz="2400" dirty="0" smtClean="0">
                <a:ea typeface="Adobe 繁黑體 Std B"/>
              </a:rPr>
              <a:t>以上 </a:t>
            </a:r>
            <a:endParaRPr lang="zh-TW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282958" y="4319517"/>
            <a:ext cx="165320" cy="2169151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427670" y="4463534"/>
            <a:ext cx="4738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ea typeface="Adobe 繁黑體 Std B"/>
              </a:rPr>
              <a:t>近年</a:t>
            </a:r>
            <a:r>
              <a:rPr lang="zh-TW" altLang="en-US" sz="2800" b="1" dirty="0" smtClean="0">
                <a:ea typeface="Adobe 繁黑體 Std B"/>
              </a:rPr>
              <a:t>全國</a:t>
            </a:r>
            <a:r>
              <a:rPr lang="zh-TW" altLang="en-US" sz="2800" b="1" dirty="0">
                <a:ea typeface="Adobe 繁黑體 Std B"/>
              </a:rPr>
              <a:t>商業類科技藝</a:t>
            </a:r>
            <a:r>
              <a:rPr lang="zh-TW" altLang="en-US" sz="2800" b="1" dirty="0" smtClean="0">
                <a:ea typeface="Adobe 繁黑體 Std B"/>
              </a:rPr>
              <a:t>競賽</a:t>
            </a:r>
            <a:endParaRPr lang="zh-TW" altLang="en-US" sz="2400" b="1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939850" y="4919009"/>
            <a:ext cx="3776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ea typeface="Adobe 繁黑體 Std B"/>
              </a:rPr>
              <a:t>榮獲</a:t>
            </a:r>
            <a:r>
              <a:rPr lang="en-US" altLang="zh-TW" sz="3200" dirty="0" smtClean="0">
                <a:solidFill>
                  <a:srgbClr val="FF0000"/>
                </a:solidFill>
                <a:ea typeface="Adobe 繁黑體 Std B"/>
              </a:rPr>
              <a:t>6</a:t>
            </a:r>
            <a:r>
              <a:rPr lang="zh-TW" altLang="en-US" sz="3200" dirty="0" smtClean="0">
                <a:solidFill>
                  <a:srgbClr val="FF0000"/>
                </a:solidFill>
                <a:ea typeface="Adobe 繁黑體 Std B"/>
              </a:rPr>
              <a:t>座</a:t>
            </a:r>
            <a:r>
              <a:rPr lang="zh-TW" altLang="en-US" sz="3200" dirty="0">
                <a:solidFill>
                  <a:srgbClr val="FF0000"/>
                </a:solidFill>
                <a:ea typeface="Adobe 繁黑體 Std B"/>
              </a:rPr>
              <a:t>全國第一名</a:t>
            </a:r>
            <a:endParaRPr lang="en-US" altLang="zh-TW" sz="3200" dirty="0">
              <a:solidFill>
                <a:srgbClr val="FF0000"/>
              </a:solidFill>
              <a:ea typeface="Adobe 繁黑體 Std B"/>
            </a:endParaRPr>
          </a:p>
          <a:p>
            <a:r>
              <a:rPr lang="en-US" altLang="zh-TW" sz="3200" dirty="0">
                <a:solidFill>
                  <a:srgbClr val="FF0000"/>
                </a:solidFill>
                <a:ea typeface="Adobe 繁黑體 Std B"/>
              </a:rPr>
              <a:t>6</a:t>
            </a:r>
            <a:r>
              <a:rPr lang="zh-TW" altLang="en-US" sz="3200" dirty="0">
                <a:solidFill>
                  <a:srgbClr val="FF0000"/>
                </a:solidFill>
                <a:ea typeface="Adobe 繁黑體 Std B"/>
              </a:rPr>
              <a:t>位選手錄取台科大</a:t>
            </a:r>
            <a:endParaRPr lang="en-US" altLang="zh-TW" sz="3200" dirty="0">
              <a:solidFill>
                <a:srgbClr val="FF0000"/>
              </a:solidFill>
              <a:ea typeface="Adobe 繁黑體 Std B"/>
            </a:endParaRPr>
          </a:p>
          <a:p>
            <a:r>
              <a:rPr lang="zh-TW" altLang="en-US" sz="2000" dirty="0" smtClean="0">
                <a:ea typeface="Adobe 繁黑體 Std B"/>
              </a:rPr>
              <a:t>累計</a:t>
            </a:r>
            <a:r>
              <a:rPr lang="en-US" altLang="zh-TW" sz="3200" dirty="0" smtClean="0">
                <a:solidFill>
                  <a:srgbClr val="FF0000"/>
                </a:solidFill>
                <a:ea typeface="Adobe 繁黑體 Std B"/>
              </a:rPr>
              <a:t>24</a:t>
            </a:r>
            <a:r>
              <a:rPr lang="zh-TW" altLang="en-US" sz="3200" dirty="0" smtClean="0">
                <a:solidFill>
                  <a:srgbClr val="FF0000"/>
                </a:solidFill>
                <a:ea typeface="Adobe 繁黑體 Std B"/>
              </a:rPr>
              <a:t>座</a:t>
            </a:r>
            <a:r>
              <a:rPr lang="zh-TW" altLang="en-US" sz="3200" dirty="0">
                <a:solidFill>
                  <a:srgbClr val="FF0000"/>
                </a:solidFill>
                <a:ea typeface="Adobe 繁黑體 Std B"/>
              </a:rPr>
              <a:t>金手</a:t>
            </a:r>
            <a:r>
              <a:rPr lang="zh-TW" altLang="en-US" sz="3200" dirty="0" smtClean="0">
                <a:solidFill>
                  <a:srgbClr val="FF0000"/>
                </a:solidFill>
                <a:ea typeface="Adobe 繁黑體 Std B"/>
              </a:rPr>
              <a:t>獎</a:t>
            </a:r>
            <a:endParaRPr lang="zh-TW" altLang="en-US" sz="2000" dirty="0"/>
          </a:p>
        </p:txBody>
      </p:sp>
      <p:sp>
        <p:nvSpPr>
          <p:cNvPr id="22" name="十角星形 21"/>
          <p:cNvSpPr/>
          <p:nvPr/>
        </p:nvSpPr>
        <p:spPr>
          <a:xfrm rot="580066">
            <a:off x="2648927" y="990246"/>
            <a:ext cx="1270531" cy="1198404"/>
          </a:xfrm>
          <a:prstGeom prst="star10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ea typeface="Adobe 繁黑體 Std B"/>
              </a:rPr>
              <a:t>桃竹苗之冠</a:t>
            </a:r>
            <a:endParaRPr lang="zh-TW" altLang="en-US" b="1" dirty="0">
              <a:ea typeface="Adobe 繁黑體 Std B"/>
            </a:endParaRPr>
          </a:p>
        </p:txBody>
      </p:sp>
      <p:pic>
        <p:nvPicPr>
          <p:cNvPr id="2" name="Picture 2" descr="D:\03學年\簡報\105skillok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54" y="473194"/>
            <a:ext cx="4000155" cy="31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User\Downloads\資訊月成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8996"/>
            <a:ext cx="2160953" cy="342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User\Downloads\數位內容編輯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r="26075"/>
          <a:stretch/>
        </p:blipFill>
        <p:spPr bwMode="auto">
          <a:xfrm>
            <a:off x="6463189" y="3752162"/>
            <a:ext cx="2688623" cy="2628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880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750"/>
                            </p:stCondLst>
                            <p:childTnLst>
                              <p:par>
                                <p:cTn id="7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250"/>
                            </p:stCondLst>
                            <p:childTnLst>
                              <p:par>
                                <p:cTn id="7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750"/>
                            </p:stCondLst>
                            <p:childTnLst>
                              <p:par>
                                <p:cTn id="8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25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/>
      <p:bldP spid="16" grpId="0" animBg="1"/>
      <p:bldP spid="17" grpId="0"/>
      <p:bldP spid="17" grpId="1" build="allAtOnce"/>
      <p:bldP spid="18" grpId="0" animBg="1"/>
      <p:bldP spid="19" grpId="0"/>
      <p:bldP spid="20" grpId="0"/>
      <p:bldP spid="20" grpId="1" build="allAtOnce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0" y="1051200"/>
            <a:ext cx="3384478" cy="144017"/>
            <a:chOff x="0" y="1052736"/>
            <a:chExt cx="4340574" cy="144017"/>
          </a:xfrm>
        </p:grpSpPr>
        <p:cxnSp>
          <p:nvCxnSpPr>
            <p:cNvPr id="4" name="直線接點 3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流程圖: 接點 4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356937" y="316330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/>
              </a:rPr>
              <a:t>新穎設備</a:t>
            </a: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4" t="19538" r="45153" b="43864"/>
          <a:stretch/>
        </p:blipFill>
        <p:spPr bwMode="auto">
          <a:xfrm>
            <a:off x="380000" y="1556792"/>
            <a:ext cx="1620000" cy="16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7" t="20105" r="50947" b="44530"/>
          <a:stretch/>
        </p:blipFill>
        <p:spPr bwMode="auto">
          <a:xfrm>
            <a:off x="2024194" y="1556792"/>
            <a:ext cx="1620000" cy="16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1" t="19146" r="50000" b="43750"/>
          <a:stretch/>
        </p:blipFill>
        <p:spPr bwMode="auto">
          <a:xfrm>
            <a:off x="3644194" y="1556792"/>
            <a:ext cx="1620000" cy="16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t="19146" r="50000" b="43750"/>
          <a:stretch/>
        </p:blipFill>
        <p:spPr bwMode="auto">
          <a:xfrm>
            <a:off x="380000" y="3176792"/>
            <a:ext cx="1620000" cy="16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1" r="9179"/>
          <a:stretch/>
        </p:blipFill>
        <p:spPr bwMode="auto">
          <a:xfrm>
            <a:off x="3644194" y="3176792"/>
            <a:ext cx="1620000" cy="16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3" t="19146" r="48248" b="43750"/>
          <a:stretch/>
        </p:blipFill>
        <p:spPr bwMode="auto">
          <a:xfrm>
            <a:off x="380000" y="4796792"/>
            <a:ext cx="1620000" cy="16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r="26680"/>
          <a:stretch/>
        </p:blipFill>
        <p:spPr>
          <a:xfrm>
            <a:off x="2024194" y="4796792"/>
            <a:ext cx="1620000" cy="16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644194" y="4796792"/>
            <a:ext cx="1620000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2024194" y="3176792"/>
            <a:ext cx="1620000" cy="162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軟硬</a:t>
            </a:r>
            <a:r>
              <a:rPr lang="zh-TW" altLang="en-US" sz="2800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體</a:t>
            </a:r>
            <a:endParaRPr lang="en-US" altLang="zh-TW" sz="2800" b="1" dirty="0" smtClean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2800" b="1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完善</a:t>
            </a:r>
            <a:endParaRPr lang="zh-TW" altLang="en-US" sz="28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5652120" y="1325959"/>
            <a:ext cx="2619687" cy="461665"/>
            <a:chOff x="5652120" y="1325959"/>
            <a:chExt cx="2619687" cy="461665"/>
          </a:xfrm>
        </p:grpSpPr>
        <p:sp>
          <p:nvSpPr>
            <p:cNvPr id="17" name="流程圖: 接點 16"/>
            <p:cNvSpPr/>
            <p:nvPr/>
          </p:nvSpPr>
          <p:spPr>
            <a:xfrm>
              <a:off x="5652120" y="1420931"/>
              <a:ext cx="280586" cy="271722"/>
            </a:xfrm>
            <a:prstGeom prst="flowChartConnector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932705" y="1325959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ysClr val="windowText" lastClr="000000"/>
                  </a:solidFill>
                  <a:ea typeface="Adobe 繁黑體 Std B"/>
                </a:rPr>
                <a:t>木質地板籃球場</a:t>
              </a:r>
              <a:endParaRPr lang="zh-TW" altLang="en-US" sz="2400" dirty="0"/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5652120" y="2611561"/>
            <a:ext cx="2368017" cy="461665"/>
            <a:chOff x="5652120" y="2611561"/>
            <a:chExt cx="2368017" cy="461665"/>
          </a:xfrm>
        </p:grpSpPr>
        <p:sp>
          <p:nvSpPr>
            <p:cNvPr id="18" name="流程圖: 接點 17"/>
            <p:cNvSpPr/>
            <p:nvPr/>
          </p:nvSpPr>
          <p:spPr>
            <a:xfrm>
              <a:off x="5652120" y="2706533"/>
              <a:ext cx="280586" cy="271722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5932706" y="2611561"/>
              <a:ext cx="20874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ysClr val="windowText" lastClr="000000"/>
                  </a:solidFill>
                  <a:ea typeface="Adobe 繁黑體 Std B"/>
                </a:rPr>
                <a:t>六</a:t>
              </a:r>
              <a:r>
                <a:rPr lang="zh-TW" altLang="en-US" sz="2400" b="1" dirty="0" smtClean="0">
                  <a:solidFill>
                    <a:sysClr val="windowText" lastClr="000000"/>
                  </a:solidFill>
                  <a:ea typeface="Adobe 繁黑體 Std B"/>
                </a:rPr>
                <a:t>面</a:t>
              </a:r>
              <a:r>
                <a:rPr lang="en-US" altLang="zh-TW" sz="2400" b="1" dirty="0">
                  <a:solidFill>
                    <a:sysClr val="windowText" lastClr="000000"/>
                  </a:solidFill>
                  <a:ea typeface="Adobe 繁黑體 Std B"/>
                </a:rPr>
                <a:t>PU</a:t>
              </a:r>
              <a:r>
                <a:rPr lang="zh-TW" altLang="en-US" sz="2400" b="1" dirty="0">
                  <a:solidFill>
                    <a:sysClr val="windowText" lastClr="000000"/>
                  </a:solidFill>
                  <a:ea typeface="Adobe 繁黑體 Std B"/>
                </a:rPr>
                <a:t>羽球場</a:t>
              </a:r>
              <a:endParaRPr lang="en-US" altLang="zh-TW" sz="2400" b="1" dirty="0">
                <a:solidFill>
                  <a:sysClr val="windowText" lastClr="000000"/>
                </a:solidFill>
                <a:ea typeface="Adobe 繁黑體 Std B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5652120" y="1951293"/>
            <a:ext cx="2311911" cy="461665"/>
            <a:chOff x="5652120" y="1951293"/>
            <a:chExt cx="2311911" cy="461665"/>
          </a:xfrm>
        </p:grpSpPr>
        <p:sp>
          <p:nvSpPr>
            <p:cNvPr id="20" name="矩形 19"/>
            <p:cNvSpPr/>
            <p:nvPr/>
          </p:nvSpPr>
          <p:spPr>
            <a:xfrm>
              <a:off x="5932706" y="1951293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ysClr val="windowText" lastClr="000000"/>
                  </a:solidFill>
                  <a:ea typeface="Adobe 繁黑體 Std B"/>
                </a:rPr>
                <a:t>熱泵溫水泳池</a:t>
              </a:r>
              <a:endParaRPr lang="en-US" altLang="zh-TW" sz="2400" b="1" dirty="0">
                <a:solidFill>
                  <a:sysClr val="windowText" lastClr="000000"/>
                </a:solidFill>
                <a:ea typeface="Adobe 繁黑體 Std B"/>
              </a:endParaRPr>
            </a:p>
          </p:txBody>
        </p:sp>
        <p:sp>
          <p:nvSpPr>
            <p:cNvPr id="22" name="流程圖: 接點 21"/>
            <p:cNvSpPr/>
            <p:nvPr/>
          </p:nvSpPr>
          <p:spPr>
            <a:xfrm>
              <a:off x="5652120" y="2046265"/>
              <a:ext cx="280586" cy="271722"/>
            </a:xfrm>
            <a:prstGeom prst="flowChartConnector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5652120" y="3348376"/>
            <a:ext cx="2619687" cy="461665"/>
            <a:chOff x="5652120" y="3348376"/>
            <a:chExt cx="2619687" cy="461665"/>
          </a:xfrm>
        </p:grpSpPr>
        <p:sp>
          <p:nvSpPr>
            <p:cNvPr id="23" name="流程圖: 接點 22"/>
            <p:cNvSpPr/>
            <p:nvPr/>
          </p:nvSpPr>
          <p:spPr>
            <a:xfrm>
              <a:off x="5652120" y="3443348"/>
              <a:ext cx="280586" cy="271722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5932705" y="3348376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ysClr val="windowText" lastClr="000000"/>
                  </a:solidFill>
                  <a:ea typeface="Adobe 繁黑體 Std B"/>
                </a:rPr>
                <a:t>全新無障礙廁所</a:t>
              </a:r>
              <a:endParaRPr lang="en-US" altLang="zh-TW" sz="2400" b="1" dirty="0">
                <a:solidFill>
                  <a:sysClr val="windowText" lastClr="000000"/>
                </a:solidFill>
                <a:ea typeface="Adobe 繁黑體 Std B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5652120" y="4076855"/>
            <a:ext cx="1696357" cy="461665"/>
            <a:chOff x="5652120" y="4076855"/>
            <a:chExt cx="1696357" cy="461665"/>
          </a:xfrm>
        </p:grpSpPr>
        <p:sp>
          <p:nvSpPr>
            <p:cNvPr id="24" name="流程圖: 接點 23"/>
            <p:cNvSpPr/>
            <p:nvPr/>
          </p:nvSpPr>
          <p:spPr>
            <a:xfrm>
              <a:off x="5652120" y="4171827"/>
              <a:ext cx="280586" cy="271722"/>
            </a:xfrm>
            <a:prstGeom prst="flowChartConnector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5932705" y="4076855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ysClr val="windowText" lastClr="000000"/>
                  </a:solidFill>
                  <a:ea typeface="Adobe 繁黑體 Std B"/>
                </a:rPr>
                <a:t>蒙多跑道</a:t>
              </a:r>
              <a:endParaRPr lang="en-US" altLang="zh-TW" sz="2400" b="1" dirty="0">
                <a:solidFill>
                  <a:sysClr val="windowText" lastClr="000000"/>
                </a:solidFill>
                <a:ea typeface="Adobe 繁黑體 Std B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5652120" y="4671043"/>
            <a:ext cx="2341790" cy="523220"/>
            <a:chOff x="5652120" y="4671043"/>
            <a:chExt cx="2341790" cy="523220"/>
          </a:xfrm>
        </p:grpSpPr>
        <p:sp>
          <p:nvSpPr>
            <p:cNvPr id="25" name="流程圖: 接點 24"/>
            <p:cNvSpPr/>
            <p:nvPr/>
          </p:nvSpPr>
          <p:spPr>
            <a:xfrm>
              <a:off x="5652120" y="4796792"/>
              <a:ext cx="280586" cy="271722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32705" y="4671043"/>
              <a:ext cx="20612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 smtClean="0">
                  <a:solidFill>
                    <a:sysClr val="windowText" lastClr="000000"/>
                  </a:solidFill>
                  <a:ea typeface="Adobe 繁黑體 Std B"/>
                </a:rPr>
                <a:t>50</a:t>
              </a:r>
              <a:r>
                <a:rPr lang="zh-TW" altLang="en-US" sz="2400" b="1" dirty="0" smtClean="0">
                  <a:solidFill>
                    <a:sysClr val="windowText" lastClr="000000"/>
                  </a:solidFill>
                  <a:ea typeface="Adobe 繁黑體 Std B"/>
                </a:rPr>
                <a:t>台</a:t>
              </a:r>
              <a:r>
                <a:rPr lang="zh-TW" altLang="en-US" sz="2400" b="1" dirty="0">
                  <a:solidFill>
                    <a:sysClr val="windowText" lastClr="000000"/>
                  </a:solidFill>
                  <a:ea typeface="Adobe 繁黑體 Std B"/>
                </a:rPr>
                <a:t>全新</a:t>
              </a:r>
              <a:r>
                <a:rPr lang="en-US" altLang="zh-TW" sz="2800" b="1" dirty="0" err="1">
                  <a:solidFill>
                    <a:srgbClr val="FF0000"/>
                  </a:solidFill>
                  <a:ea typeface="Adobe 繁黑體 Std B"/>
                </a:rPr>
                <a:t>iPad</a:t>
              </a:r>
              <a:endParaRPr lang="en-US" altLang="zh-TW" sz="2400" b="1" dirty="0">
                <a:solidFill>
                  <a:sysClr val="windowText" lastClr="000000"/>
                </a:solidFill>
                <a:ea typeface="Adobe 繁黑體 Std B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5652120" y="5375959"/>
            <a:ext cx="2619687" cy="461665"/>
            <a:chOff x="5652120" y="5375959"/>
            <a:chExt cx="2619687" cy="461665"/>
          </a:xfrm>
        </p:grpSpPr>
        <p:sp>
          <p:nvSpPr>
            <p:cNvPr id="26" name="流程圖: 接點 25"/>
            <p:cNvSpPr/>
            <p:nvPr/>
          </p:nvSpPr>
          <p:spPr>
            <a:xfrm>
              <a:off x="5652120" y="5502759"/>
              <a:ext cx="280586" cy="271722"/>
            </a:xfrm>
            <a:prstGeom prst="flowChartConnector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5932705" y="5375959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ysClr val="windowText" lastClr="000000"/>
                  </a:solidFill>
                  <a:ea typeface="Adobe 繁黑體 Std B"/>
                </a:rPr>
                <a:t>班班</a:t>
              </a:r>
              <a:r>
                <a:rPr lang="zh-TW" altLang="en-US" sz="2400" b="1" dirty="0" smtClean="0">
                  <a:solidFill>
                    <a:sysClr val="windowText" lastClr="000000"/>
                  </a:solidFill>
                  <a:ea typeface="Adobe 繁黑體 Std B"/>
                </a:rPr>
                <a:t>全新</a:t>
              </a:r>
              <a:r>
                <a:rPr lang="zh-TW" altLang="en-US" sz="2400" b="1" dirty="0">
                  <a:solidFill>
                    <a:sysClr val="windowText" lastClr="000000"/>
                  </a:solidFill>
                  <a:ea typeface="Adobe 繁黑體 Std B"/>
                </a:rPr>
                <a:t>投影機</a:t>
              </a:r>
              <a:endParaRPr lang="en-US" altLang="zh-TW" sz="2400" b="1" dirty="0">
                <a:solidFill>
                  <a:sysClr val="windowText" lastClr="000000"/>
                </a:solidFill>
                <a:ea typeface="Adobe 繁黑體 Std B"/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5652120" y="5978306"/>
            <a:ext cx="2004134" cy="461665"/>
            <a:chOff x="5652120" y="5978306"/>
            <a:chExt cx="2004134" cy="461665"/>
          </a:xfrm>
        </p:grpSpPr>
        <p:sp>
          <p:nvSpPr>
            <p:cNvPr id="27" name="流程圖: 接點 26"/>
            <p:cNvSpPr/>
            <p:nvPr/>
          </p:nvSpPr>
          <p:spPr>
            <a:xfrm>
              <a:off x="5652120" y="6073278"/>
              <a:ext cx="280586" cy="271722"/>
            </a:xfrm>
            <a:prstGeom prst="flowChartConnector">
              <a:avLst/>
            </a:prstGeom>
            <a:solidFill>
              <a:srgbClr val="99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5932705" y="5978306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ysClr val="windowText" lastClr="000000"/>
                  </a:solidFill>
                  <a:ea typeface="Adobe 繁黑體 Std B"/>
                </a:rPr>
                <a:t>班班有冷氣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1950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0" y="1051200"/>
            <a:ext cx="3384478" cy="144017"/>
            <a:chOff x="0" y="1052736"/>
            <a:chExt cx="4340574" cy="144017"/>
          </a:xfrm>
        </p:grpSpPr>
        <p:cxnSp>
          <p:nvCxnSpPr>
            <p:cNvPr id="8" name="直線接點 7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流程圖: 接點 8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356941" y="316330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/>
              </a:rPr>
              <a:t>專業輔導</a:t>
            </a:r>
            <a:endParaRPr lang="zh-TW" altLang="en-US" sz="4800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20312"/>
          <a:stretch/>
        </p:blipFill>
        <p:spPr>
          <a:xfrm>
            <a:off x="4545214" y="1094502"/>
            <a:ext cx="1754978" cy="1754978"/>
          </a:xfrm>
          <a:prstGeom prst="ellipse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r="26117"/>
          <a:stretch/>
        </p:blipFill>
        <p:spPr>
          <a:xfrm>
            <a:off x="6300192" y="3896310"/>
            <a:ext cx="2627618" cy="2627618"/>
          </a:xfrm>
          <a:prstGeom prst="ellipse">
            <a:avLst/>
          </a:prstGeom>
        </p:spPr>
      </p:pic>
      <p:pic>
        <p:nvPicPr>
          <p:cNvPr id="1026" name="Picture 2" descr="https://encrypted-tbn3.gstatic.com/images?q=tbn:ANd9GcQOmGDUjVCcAvoicwNAuuUipzC4J9CNUKIzXNgfJuNjvCjPm04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r="10570"/>
          <a:stretch/>
        </p:blipFill>
        <p:spPr bwMode="auto">
          <a:xfrm>
            <a:off x="6683466" y="1219746"/>
            <a:ext cx="2221317" cy="22213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r="10923"/>
          <a:stretch/>
        </p:blipFill>
        <p:spPr>
          <a:xfrm>
            <a:off x="4580069" y="3284984"/>
            <a:ext cx="1765151" cy="1765151"/>
          </a:xfrm>
          <a:prstGeom prst="ellipse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506347" y="1533553"/>
            <a:ext cx="392163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800" b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輔導室</a:t>
            </a:r>
            <a:endParaRPr lang="en-US" altLang="zh-TW" sz="2800" b="1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面對</a:t>
            </a:r>
            <a:r>
              <a:rPr lang="zh-TW" altLang="en-US" sz="24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升學選擇、自我</a:t>
            </a:r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認知</a:t>
            </a:r>
            <a:r>
              <a:rPr lang="en-US" altLang="zh-TW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人際</a:t>
            </a:r>
            <a:r>
              <a:rPr lang="zh-TW" altLang="en-US" sz="24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及課業迷惘</a:t>
            </a:r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時</a:t>
            </a:r>
            <a:endParaRPr lang="en-US" altLang="zh-TW" sz="2400" dirty="0" smtClean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endParaRPr lang="en-US" altLang="zh-TW" sz="2400" dirty="0" smtClean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給予</a:t>
            </a:r>
            <a:r>
              <a:rPr lang="zh-TW" altLang="en-US" sz="24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最熱誠、有效的</a:t>
            </a:r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協助</a:t>
            </a:r>
            <a:endParaRPr lang="zh-TW" altLang="en-US" sz="24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3672" y="1539309"/>
            <a:ext cx="182675" cy="19017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540558" y="3747360"/>
            <a:ext cx="357252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800" b="1" dirty="0">
                <a:solidFill>
                  <a:srgbClr val="92D050"/>
                </a:solidFill>
                <a:latin typeface="微軟正黑體" pitchFamily="34" charset="-120"/>
                <a:ea typeface="微軟正黑體" pitchFamily="34" charset="-120"/>
              </a:rPr>
              <a:t>圖資</a:t>
            </a:r>
            <a:r>
              <a:rPr lang="zh-TW" altLang="en-US" sz="2800" b="1" dirty="0" smtClean="0">
                <a:solidFill>
                  <a:srgbClr val="92D050"/>
                </a:solidFill>
                <a:latin typeface="微軟正黑體" pitchFamily="34" charset="-120"/>
                <a:ea typeface="微軟正黑體" pitchFamily="34" charset="-120"/>
              </a:rPr>
              <a:t>中心</a:t>
            </a:r>
            <a:endParaRPr lang="en-US" altLang="zh-TW" sz="2800" b="1" dirty="0" smtClean="0">
              <a:solidFill>
                <a:srgbClr val="92D05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全新規劃五星級圖書館</a:t>
            </a:r>
            <a:endParaRPr lang="en-US" altLang="zh-TW" sz="2400" dirty="0" smtClean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endParaRPr lang="en-US" altLang="zh-TW" sz="2400" dirty="0" smtClean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豐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富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的紙本與數位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資源</a:t>
            </a:r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幫助</a:t>
            </a:r>
            <a:r>
              <a:rPr lang="zh-TW" altLang="en-US" sz="24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師生自主</a:t>
            </a:r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成長</a:t>
            </a:r>
            <a:endParaRPr lang="en-US" altLang="zh-TW" sz="2400" dirty="0" smtClean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endParaRPr lang="en-US" altLang="zh-TW" sz="2400" dirty="0" smtClean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提供</a:t>
            </a:r>
            <a:r>
              <a:rPr lang="zh-TW" altLang="en-US" sz="24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滋補心靈</a:t>
            </a:r>
            <a:r>
              <a:rPr lang="zh-TW" altLang="en-US" sz="24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養分</a:t>
            </a:r>
            <a:endParaRPr lang="zh-TW" altLang="en-US" sz="24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3671" y="3968901"/>
            <a:ext cx="182675" cy="19646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809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化同側角落矩形 12"/>
          <p:cNvSpPr/>
          <p:nvPr/>
        </p:nvSpPr>
        <p:spPr>
          <a:xfrm rot="5400000">
            <a:off x="-93094" y="2248574"/>
            <a:ext cx="2267180" cy="72355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日</a:t>
            </a:r>
          </a:p>
          <a:p>
            <a:pPr algn="ctr"/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本</a:t>
            </a:r>
          </a:p>
          <a:p>
            <a:pPr algn="ctr"/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教</a:t>
            </a:r>
          </a:p>
          <a:p>
            <a:pPr algn="ctr"/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育</a:t>
            </a:r>
          </a:p>
          <a:p>
            <a:pPr algn="ctr"/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旅</a:t>
            </a:r>
          </a:p>
          <a:p>
            <a:pPr algn="ctr"/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行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0" y="1051200"/>
            <a:ext cx="3384478" cy="144017"/>
            <a:chOff x="0" y="1052736"/>
            <a:chExt cx="4340574" cy="144017"/>
          </a:xfrm>
        </p:grpSpPr>
        <p:cxnSp>
          <p:nvCxnSpPr>
            <p:cNvPr id="4" name="直線接點 3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流程圖: 接點 4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356940" y="316330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/>
              </a:rPr>
              <a:t>國際交流</a:t>
            </a:r>
            <a:endParaRPr lang="zh-TW" altLang="en-US" sz="4800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7515" r="3757"/>
          <a:stretch/>
        </p:blipFill>
        <p:spPr bwMode="auto">
          <a:xfrm>
            <a:off x="1402273" y="1476760"/>
            <a:ext cx="3022906" cy="2267180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 b="6757"/>
          <a:stretch>
            <a:fillRect/>
          </a:stretch>
        </p:blipFill>
        <p:spPr bwMode="auto">
          <a:xfrm>
            <a:off x="4425179" y="1475462"/>
            <a:ext cx="3024336" cy="2267180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0843" y="3718176"/>
            <a:ext cx="3024336" cy="2267180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:\00學務處\多元入學宣導暨壢商宣導\過嶺國中\IMG_03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179" y="3742641"/>
            <a:ext cx="3024336" cy="2242715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圓角化同側角落矩形 13"/>
          <p:cNvSpPr/>
          <p:nvPr/>
        </p:nvSpPr>
        <p:spPr>
          <a:xfrm rot="5400000">
            <a:off x="-93093" y="4489990"/>
            <a:ext cx="2267180" cy="72355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美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國</a:t>
            </a:r>
            <a:r>
              <a:rPr lang="en-US" altLang="zh-TW" sz="2200" b="1" dirty="0" smtClean="0">
                <a:latin typeface="微軟正黑體" pitchFamily="34" charset="-120"/>
                <a:ea typeface="微軟正黑體" pitchFamily="34" charset="-120"/>
              </a:rPr>
              <a:t>DCI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來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訪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化同側角落矩形 14"/>
          <p:cNvSpPr/>
          <p:nvPr/>
        </p:nvSpPr>
        <p:spPr>
          <a:xfrm rot="5400000">
            <a:off x="6699541" y="2222810"/>
            <a:ext cx="2267180" cy="723552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韓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國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仁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川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蒞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校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圓角化同側角落矩形 15"/>
          <p:cNvSpPr/>
          <p:nvPr/>
        </p:nvSpPr>
        <p:spPr>
          <a:xfrm rot="5400000">
            <a:off x="6557839" y="4622084"/>
            <a:ext cx="2506904" cy="723552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新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加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坡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管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樂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交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流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4117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0" y="1051200"/>
            <a:ext cx="3384478" cy="144017"/>
            <a:chOff x="0" y="1052736"/>
            <a:chExt cx="4340574" cy="144017"/>
          </a:xfrm>
        </p:grpSpPr>
        <p:cxnSp>
          <p:nvCxnSpPr>
            <p:cNvPr id="8" name="直線接點 7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流程圖: 接點 8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356941" y="316330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/>
              </a:rPr>
              <a:t>社團多元</a:t>
            </a:r>
            <a:endParaRPr lang="zh-TW" altLang="en-US" sz="4800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endParaRPr>
          </a:p>
        </p:txBody>
      </p:sp>
      <p:pic>
        <p:nvPicPr>
          <p:cNvPr id="11" name="Picture 2" descr="http://old.clvsc.tyc.edu.tw/album1/Photos/104%E5%AD%B8%E5%B9%B4%E5%BA%A6/104%E5%B9%B4%E5%85%A8%E5%9C%8B%E4%B8%AD%E7%AD%89%E5%AD%B8%E6%A0%A1%E7%86%B1%E8%88%9E%E5%A4%A7%E8%B3%BD/IMG_6610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/>
          <a:stretch/>
        </p:blipFill>
        <p:spPr bwMode="auto">
          <a:xfrm>
            <a:off x="1979392" y="1340768"/>
            <a:ext cx="2304256" cy="17281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t="5715" r="6757" b="1375"/>
          <a:stretch/>
        </p:blipFill>
        <p:spPr bwMode="auto">
          <a:xfrm>
            <a:off x="4501173" y="1340768"/>
            <a:ext cx="4392488" cy="31160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F:\00學務處\多元入學宣導暨壢商宣導\過嶺國中\全國露營-32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r="11651"/>
          <a:stretch/>
        </p:blipFill>
        <p:spPr bwMode="auto">
          <a:xfrm>
            <a:off x="7165469" y="4652896"/>
            <a:ext cx="1728192" cy="18724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old.clvsc.tyc.edu.tw/album1/Photos/104%E5%AD%B8%E5%B9%B4%E5%BA%A6/104%E5%AD%B8%E5%B9%B4%E5%BA%A6%E6%A1%83%E5%9C%92%E5%B8%82%E9%84%89%E5%9C%9F%E6%AD%8C%E8%AC%A0%E6%AF%94%E8%B3%BD/IMG_75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1"/>
          <a:stretch/>
        </p:blipFill>
        <p:spPr bwMode="auto">
          <a:xfrm>
            <a:off x="1979392" y="3252095"/>
            <a:ext cx="2339676" cy="1204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old.clvsc.tyc.edu.tw/album1/Photos/104%E5%AD%B8%E5%B9%B4%E5%BA%A6/104%E5%AD%B8%E5%B9%B4%E5%BA%A6%E8%BF%8E%E6%96%B0%E7%A4%BE%E5%9C%98%E5%B1%95/IMG_906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6" r="31534" b="24018"/>
          <a:stretch/>
        </p:blipFill>
        <p:spPr bwMode="auto">
          <a:xfrm>
            <a:off x="242915" y="1340768"/>
            <a:ext cx="1681132" cy="17281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old.clvsc.tyc.edu.tw/album1/Photos/104%E5%AD%B8%E5%B9%B4%E5%BA%A6/104%E5%AD%B8%E5%B9%B4%E5%BA%A6%E8%BF%8E%E6%96%B0%E7%A4%BE%E5%9C%98%E5%B1%95/IMG_91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8"/>
          <a:stretch/>
        </p:blipFill>
        <p:spPr bwMode="auto">
          <a:xfrm>
            <a:off x="4501173" y="4654322"/>
            <a:ext cx="2514481" cy="18710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old.clvsc.tyc.edu.tw/album1/Photos/104%E5%AD%B8%E5%B9%B4%E5%BA%A6/104%E5%AD%B8%E5%B9%B4%E5%BA%A6%E8%BF%8E%E6%96%B0%E7%A4%BE%E5%9C%98%E5%B1%95/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0" y="3196513"/>
            <a:ext cx="1680774" cy="18232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old.clvsc.tyc.edu.tw/album1/Photos/104%E5%AD%B8%E5%B9%B4%E5%BA%A6/104%E5%AD%B8%E5%B9%B4%E5%BA%A6%E8%BF%8E%E6%96%B0%E7%A4%BE%E5%9C%98%E5%B1%95/IMG_896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9206" r="8647"/>
          <a:stretch/>
        </p:blipFill>
        <p:spPr bwMode="auto">
          <a:xfrm>
            <a:off x="1979392" y="4654322"/>
            <a:ext cx="2385633" cy="18710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old.clvsc.tyc.edu.tw/album1/Photos/104%E5%AD%B8%E5%B9%B4%E5%BA%A6/104%E5%AD%B8%E5%B9%B4%E5%BA%A6%E8%BF%8E%E6%96%B0%E7%A4%BE%E5%9C%98%E5%B1%95/IMG_90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216" r="10205" b="-1216"/>
          <a:stretch/>
        </p:blipFill>
        <p:spPr bwMode="auto">
          <a:xfrm>
            <a:off x="232360" y="5134795"/>
            <a:ext cx="1680774" cy="13905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298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0" y="1051200"/>
            <a:ext cx="3384478" cy="144017"/>
            <a:chOff x="0" y="1052736"/>
            <a:chExt cx="4340574" cy="144017"/>
          </a:xfrm>
        </p:grpSpPr>
        <p:cxnSp>
          <p:nvCxnSpPr>
            <p:cNvPr id="4" name="直線接點 3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流程圖: 接點 4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356941" y="316330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/>
              </a:rPr>
              <a:t>歡樂校園</a:t>
            </a:r>
            <a:endParaRPr lang="zh-TW" altLang="en-US" sz="4800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375" r="17568" b="1375"/>
          <a:stretch/>
        </p:blipFill>
        <p:spPr bwMode="auto">
          <a:xfrm>
            <a:off x="1642097" y="4676488"/>
            <a:ext cx="1771996" cy="1771996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375" r="17568" b="1375"/>
          <a:stretch/>
        </p:blipFill>
        <p:spPr bwMode="auto">
          <a:xfrm>
            <a:off x="5871905" y="3736610"/>
            <a:ext cx="2728779" cy="2728779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F:\00學務處\多元入學宣導暨壢商宣導\過嶺國中\CIMG9425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r="17568"/>
          <a:stretch/>
        </p:blipFill>
        <p:spPr bwMode="auto">
          <a:xfrm>
            <a:off x="5502728" y="292281"/>
            <a:ext cx="1367586" cy="1367586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old.clvsc.tyc.edu.tw/album1/Photos/104%E5%AD%B8%E5%B9%B4%E5%BA%A6/1112%E6%97%A5%E6%9C%AC%E5%B1%B1%E5%BD%A2%E5%95%86%E6%A5%AD%E9%AB%98%E6%A0%A1%E4%BE%86%E8%A8%AA/CIMG03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3170374" y="1239101"/>
            <a:ext cx="1342723" cy="13427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old.clvsc.tyc.edu.tw/album1/Photos/104%E5%AD%B8%E5%B9%B4%E5%BA%A6/104%E5%AD%B8%E5%B9%B4%E5%BA%A6%E9%81%8B%E5%8B%95%E5%A4%A7%E6%9C%83/IMG_17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r="18244"/>
          <a:stretch/>
        </p:blipFill>
        <p:spPr bwMode="auto">
          <a:xfrm>
            <a:off x="3920256" y="4761824"/>
            <a:ext cx="1879552" cy="18795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old.clvsc.tyc.edu.tw/album1/Photos/104%E5%AD%B8%E5%B9%B4%E5%BA%A6/104%E5%AD%B8%E5%B9%B4%E5%BA%A6%E9%81%8B%E5%8B%95%E5%A4%A7%E6%9C%83/IMG_221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0" b="16650"/>
          <a:stretch/>
        </p:blipFill>
        <p:spPr bwMode="auto">
          <a:xfrm>
            <a:off x="190386" y="1476664"/>
            <a:ext cx="2979988" cy="2979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old.clvsc.tyc.edu.tw/album1/Photos/104%E5%AD%B8%E5%B9%B4%E5%BA%A6/104%E5%AD%B8%E5%B9%B4%E5%BA%A6%E9%81%8B%E5%8B%95%E5%A4%A7%E6%9C%83/IMG_212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5" b="22745"/>
          <a:stretch/>
        </p:blipFill>
        <p:spPr bwMode="auto">
          <a:xfrm>
            <a:off x="3031950" y="3318241"/>
            <a:ext cx="1619570" cy="16195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old.clvsc.tyc.edu.tw/album1/Photos/104%E5%AD%B8%E5%B9%B4%E5%BA%A6/104%E5%AD%B8%E5%B9%B4%E5%BA%A6%E9%81%8B%E5%8B%95%E5%A4%A7%E6%9C%83/IMG_205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8653"/>
          <a:stretch/>
        </p:blipFill>
        <p:spPr bwMode="auto">
          <a:xfrm>
            <a:off x="6667197" y="1147327"/>
            <a:ext cx="1990839" cy="19908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old.clvsc.tyc.edu.tw/album1/Photos/104%E5%AD%B8%E5%B9%B4%E5%BA%A6/104%E5%AD%B8%E5%B9%B4%E5%BA%A6%E9%81%8B%E5%8B%95%E5%A4%A7%E6%9C%83/IMG_181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r="19997"/>
          <a:stretch/>
        </p:blipFill>
        <p:spPr bwMode="auto">
          <a:xfrm>
            <a:off x="4342069" y="1806707"/>
            <a:ext cx="2321319" cy="23213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old.clvsc.tyc.edu.tw/album1/Photos/104%E5%AD%B8%E5%B9%B4%E5%BA%A6/104%E5%AD%B8%E5%B9%B4%E5%BA%A6%E9%81%8B%E5%8B%95%E5%A4%A7%E6%9C%83/IMG_195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" t="7261" r="507" b="26039"/>
          <a:stretch/>
        </p:blipFill>
        <p:spPr bwMode="auto">
          <a:xfrm>
            <a:off x="166632" y="4501207"/>
            <a:ext cx="1316008" cy="131600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227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6" b="31799"/>
          <a:stretch/>
        </p:blipFill>
        <p:spPr>
          <a:xfrm>
            <a:off x="0" y="980728"/>
            <a:ext cx="9144000" cy="185829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-108520" y="980727"/>
            <a:ext cx="2952328" cy="185829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77" y="3100634"/>
            <a:ext cx="6315642" cy="361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067944" y="257741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歡迎你的加入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8419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/>
          <p:nvPr/>
        </p:nvSpPr>
        <p:spPr>
          <a:xfrm>
            <a:off x="3203848" y="1462030"/>
            <a:ext cx="3078690" cy="656015"/>
          </a:xfrm>
          <a:custGeom>
            <a:avLst/>
            <a:gdLst>
              <a:gd name="connsiteX0" fmla="*/ 0 w 5656275"/>
              <a:gd name="connsiteY0" fmla="*/ 0 h 508162"/>
              <a:gd name="connsiteX1" fmla="*/ 5656275 w 5656275"/>
              <a:gd name="connsiteY1" fmla="*/ 0 h 508162"/>
              <a:gd name="connsiteX2" fmla="*/ 5656275 w 5656275"/>
              <a:gd name="connsiteY2" fmla="*/ 508162 h 508162"/>
              <a:gd name="connsiteX3" fmla="*/ 0 w 5656275"/>
              <a:gd name="connsiteY3" fmla="*/ 508162 h 508162"/>
              <a:gd name="connsiteX4" fmla="*/ 0 w 5656275"/>
              <a:gd name="connsiteY4" fmla="*/ 0 h 5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275" h="508162">
                <a:moveTo>
                  <a:pt x="0" y="0"/>
                </a:moveTo>
                <a:lnTo>
                  <a:pt x="5656275" y="0"/>
                </a:lnTo>
                <a:lnTo>
                  <a:pt x="5656275" y="508162"/>
                </a:lnTo>
                <a:lnTo>
                  <a:pt x="0" y="508162"/>
                </a:lnTo>
                <a:lnTo>
                  <a:pt x="0" y="0"/>
                </a:lnTo>
                <a:close/>
              </a:path>
            </a:pathLst>
          </a:custGeom>
          <a:solidFill>
            <a:srgbClr val="FF2D2D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354" tIns="60960" rIns="60960" bIns="60960" numCol="1" spcCol="1270" anchor="b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kern="1200" dirty="0" smtClean="0">
                <a:latin typeface="Adobe 楷体 Std R" pitchFamily="18" charset="-128"/>
                <a:ea typeface="Adobe 楷体 Std R" pitchFamily="18" charset="-128"/>
              </a:rPr>
              <a:t>多元學制</a:t>
            </a:r>
            <a:endParaRPr lang="zh-TW" altLang="en-US" sz="3600" kern="1200" dirty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3707904" y="2445738"/>
            <a:ext cx="2596661" cy="656015"/>
          </a:xfrm>
          <a:custGeom>
            <a:avLst/>
            <a:gdLst>
              <a:gd name="connsiteX0" fmla="*/ 0 w 5292140"/>
              <a:gd name="connsiteY0" fmla="*/ 0 h 508162"/>
              <a:gd name="connsiteX1" fmla="*/ 5292140 w 5292140"/>
              <a:gd name="connsiteY1" fmla="*/ 0 h 508162"/>
              <a:gd name="connsiteX2" fmla="*/ 5292140 w 5292140"/>
              <a:gd name="connsiteY2" fmla="*/ 508162 h 508162"/>
              <a:gd name="connsiteX3" fmla="*/ 0 w 5292140"/>
              <a:gd name="connsiteY3" fmla="*/ 508162 h 508162"/>
              <a:gd name="connsiteX4" fmla="*/ 0 w 5292140"/>
              <a:gd name="connsiteY4" fmla="*/ 0 h 5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140" h="508162">
                <a:moveTo>
                  <a:pt x="0" y="0"/>
                </a:moveTo>
                <a:lnTo>
                  <a:pt x="5292140" y="0"/>
                </a:lnTo>
                <a:lnTo>
                  <a:pt x="5292140" y="508162"/>
                </a:lnTo>
                <a:lnTo>
                  <a:pt x="0" y="508162"/>
                </a:lnTo>
                <a:lnTo>
                  <a:pt x="0" y="0"/>
                </a:lnTo>
                <a:close/>
              </a:path>
            </a:pathLst>
          </a:custGeom>
          <a:solidFill>
            <a:srgbClr val="FF7D2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354" tIns="60960" rIns="60960" bIns="60960" numCol="1" spcCol="1270" anchor="b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kern="1200" dirty="0" smtClean="0">
                <a:latin typeface="Adobe 楷体 Std R" pitchFamily="18" charset="-128"/>
                <a:ea typeface="Adobe 楷体 Std R" pitchFamily="18" charset="-128"/>
              </a:rPr>
              <a:t>師資優良</a:t>
            </a:r>
            <a:endParaRPr lang="zh-TW" altLang="en-US" sz="3600" kern="1200" dirty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3922333" y="3429447"/>
            <a:ext cx="2388992" cy="656015"/>
          </a:xfrm>
          <a:custGeom>
            <a:avLst/>
            <a:gdLst>
              <a:gd name="connsiteX0" fmla="*/ 0 w 5180380"/>
              <a:gd name="connsiteY0" fmla="*/ 0 h 508162"/>
              <a:gd name="connsiteX1" fmla="*/ 5180380 w 5180380"/>
              <a:gd name="connsiteY1" fmla="*/ 0 h 508162"/>
              <a:gd name="connsiteX2" fmla="*/ 5180380 w 5180380"/>
              <a:gd name="connsiteY2" fmla="*/ 508162 h 508162"/>
              <a:gd name="connsiteX3" fmla="*/ 0 w 5180380"/>
              <a:gd name="connsiteY3" fmla="*/ 508162 h 508162"/>
              <a:gd name="connsiteX4" fmla="*/ 0 w 5180380"/>
              <a:gd name="connsiteY4" fmla="*/ 0 h 5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508162">
                <a:moveTo>
                  <a:pt x="0" y="0"/>
                </a:moveTo>
                <a:lnTo>
                  <a:pt x="5180380" y="0"/>
                </a:lnTo>
                <a:lnTo>
                  <a:pt x="5180380" y="508162"/>
                </a:lnTo>
                <a:lnTo>
                  <a:pt x="0" y="508162"/>
                </a:lnTo>
                <a:lnTo>
                  <a:pt x="0" y="0"/>
                </a:lnTo>
                <a:close/>
              </a:path>
            </a:pathLst>
          </a:custGeom>
          <a:solidFill>
            <a:srgbClr val="76B531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354" tIns="60960" rIns="60960" bIns="60960" numCol="1" spcCol="1270" anchor="b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kern="1200" dirty="0" smtClean="0">
                <a:latin typeface="Adobe 楷体 Std R" pitchFamily="18" charset="-128"/>
                <a:ea typeface="Adobe 楷体 Std R" pitchFamily="18" charset="-128"/>
              </a:rPr>
              <a:t>金榜輝煌</a:t>
            </a:r>
            <a:endParaRPr lang="en-US" altLang="zh-TW" sz="3600" kern="1200" dirty="0" smtClean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3707904" y="4413155"/>
            <a:ext cx="2596660" cy="656015"/>
          </a:xfrm>
          <a:custGeom>
            <a:avLst/>
            <a:gdLst>
              <a:gd name="connsiteX0" fmla="*/ 0 w 5292140"/>
              <a:gd name="connsiteY0" fmla="*/ 0 h 508162"/>
              <a:gd name="connsiteX1" fmla="*/ 5292140 w 5292140"/>
              <a:gd name="connsiteY1" fmla="*/ 0 h 508162"/>
              <a:gd name="connsiteX2" fmla="*/ 5292140 w 5292140"/>
              <a:gd name="connsiteY2" fmla="*/ 508162 h 508162"/>
              <a:gd name="connsiteX3" fmla="*/ 0 w 5292140"/>
              <a:gd name="connsiteY3" fmla="*/ 508162 h 508162"/>
              <a:gd name="connsiteX4" fmla="*/ 0 w 5292140"/>
              <a:gd name="connsiteY4" fmla="*/ 0 h 5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140" h="508162">
                <a:moveTo>
                  <a:pt x="0" y="0"/>
                </a:moveTo>
                <a:lnTo>
                  <a:pt x="5292140" y="0"/>
                </a:lnTo>
                <a:lnTo>
                  <a:pt x="5292140" y="508162"/>
                </a:lnTo>
                <a:lnTo>
                  <a:pt x="0" y="508162"/>
                </a:lnTo>
                <a:lnTo>
                  <a:pt x="0" y="0"/>
                </a:lnTo>
                <a:close/>
              </a:path>
            </a:pathLst>
          </a:custGeom>
          <a:solidFill>
            <a:srgbClr val="19C3FF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354" tIns="60960" rIns="60960" bIns="60960" numCol="1" spcCol="1270" anchor="b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kern="1200" dirty="0" smtClean="0">
                <a:latin typeface="Adobe 楷体 Std R" pitchFamily="18" charset="-128"/>
                <a:ea typeface="Adobe 楷体 Std R" pitchFamily="18" charset="-128"/>
              </a:rPr>
              <a:t>新穎設備</a:t>
            </a:r>
            <a:endParaRPr lang="en-US" altLang="zh-TW" sz="3600" kern="1200" dirty="0" smtClean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15" name="手繪多邊形 14"/>
          <p:cNvSpPr/>
          <p:nvPr/>
        </p:nvSpPr>
        <p:spPr>
          <a:xfrm>
            <a:off x="3203848" y="5396864"/>
            <a:ext cx="3078690" cy="656015"/>
          </a:xfrm>
          <a:custGeom>
            <a:avLst/>
            <a:gdLst>
              <a:gd name="connsiteX0" fmla="*/ 0 w 5656275"/>
              <a:gd name="connsiteY0" fmla="*/ 0 h 508162"/>
              <a:gd name="connsiteX1" fmla="*/ 5656275 w 5656275"/>
              <a:gd name="connsiteY1" fmla="*/ 0 h 508162"/>
              <a:gd name="connsiteX2" fmla="*/ 5656275 w 5656275"/>
              <a:gd name="connsiteY2" fmla="*/ 508162 h 508162"/>
              <a:gd name="connsiteX3" fmla="*/ 0 w 5656275"/>
              <a:gd name="connsiteY3" fmla="*/ 508162 h 508162"/>
              <a:gd name="connsiteX4" fmla="*/ 0 w 5656275"/>
              <a:gd name="connsiteY4" fmla="*/ 0 h 50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275" h="508162">
                <a:moveTo>
                  <a:pt x="0" y="0"/>
                </a:moveTo>
                <a:lnTo>
                  <a:pt x="5656275" y="0"/>
                </a:lnTo>
                <a:lnTo>
                  <a:pt x="5656275" y="508162"/>
                </a:lnTo>
                <a:lnTo>
                  <a:pt x="0" y="508162"/>
                </a:lnTo>
                <a:lnTo>
                  <a:pt x="0" y="0"/>
                </a:lnTo>
                <a:close/>
              </a:path>
            </a:pathLst>
          </a:custGeom>
          <a:solidFill>
            <a:srgbClr val="C800C8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354" tIns="60960" rIns="60960" bIns="60960" numCol="1" spcCol="1270" anchor="b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kern="1200" dirty="0" smtClean="0">
                <a:latin typeface="Adobe 楷体 Std R" pitchFamily="18" charset="-128"/>
                <a:ea typeface="Adobe 楷体 Std R" pitchFamily="18" charset="-128"/>
              </a:rPr>
              <a:t>專業輔導</a:t>
            </a:r>
            <a:endParaRPr lang="en-US" altLang="zh-TW" sz="3600" kern="1200" dirty="0" smtClean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-900608" y="1052736"/>
            <a:ext cx="4822941" cy="54726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拱形 5"/>
          <p:cNvSpPr/>
          <p:nvPr/>
        </p:nvSpPr>
        <p:spPr>
          <a:xfrm>
            <a:off x="-3119531" y="224872"/>
            <a:ext cx="7065163" cy="7065162"/>
          </a:xfrm>
          <a:prstGeom prst="blockArc">
            <a:avLst>
              <a:gd name="adj1" fmla="val 18974306"/>
              <a:gd name="adj2" fmla="val 2700000"/>
              <a:gd name="adj3" fmla="val 395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r="17891"/>
          <a:stretch/>
        </p:blipFill>
        <p:spPr>
          <a:xfrm flipH="1">
            <a:off x="-1096831" y="1284585"/>
            <a:ext cx="4884878" cy="4884878"/>
          </a:xfrm>
          <a:prstGeom prst="ellipse">
            <a:avLst/>
          </a:prstGeom>
          <a:effectLst>
            <a:softEdge rad="2286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1200" y="0"/>
            <a:ext cx="1702800" cy="112507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130" y="180627"/>
            <a:ext cx="33714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6000" b="1" cap="all" dirty="0" smtClean="0">
                <a:ln w="0">
                  <a:solidFill>
                    <a:srgbClr val="19C3FF"/>
                  </a:solidFill>
                </a:ln>
                <a:solidFill>
                  <a:srgbClr val="19C3FF"/>
                </a:solidFill>
                <a:effectLst>
                  <a:reflection blurRad="12700" stA="50000" endPos="50000" dist="5000" dir="5400000" sy="-100000" rotWithShape="0"/>
                </a:effectLst>
                <a:latin typeface="微軟正黑體" pitchFamily="34" charset="-120"/>
                <a:ea typeface="微軟正黑體" pitchFamily="34" charset="-120"/>
              </a:rPr>
              <a:t>本校特色</a:t>
            </a:r>
            <a:endParaRPr lang="zh-TW" altLang="en-US" sz="6000" b="1" cap="all" dirty="0">
              <a:ln w="0">
                <a:solidFill>
                  <a:srgbClr val="19C3FF"/>
                </a:solidFill>
              </a:ln>
              <a:solidFill>
                <a:srgbClr val="19C3FF"/>
              </a:solidFill>
              <a:effectLst>
                <a:reflection blurRad="12700" stA="50000" endPos="50000" dist="5000" dir="5400000" sy="-100000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2356" y="2402837"/>
            <a:ext cx="2632373" cy="444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拱形 22"/>
          <p:cNvSpPr/>
          <p:nvPr/>
        </p:nvSpPr>
        <p:spPr>
          <a:xfrm>
            <a:off x="-3481020" y="228600"/>
            <a:ext cx="7293809" cy="7105650"/>
          </a:xfrm>
          <a:prstGeom prst="blockArc">
            <a:avLst>
              <a:gd name="adj1" fmla="val 18974306"/>
              <a:gd name="adj2" fmla="val 2730609"/>
              <a:gd name="adj3" fmla="val 1515"/>
            </a:avLst>
          </a:prstGeom>
          <a:noFill/>
          <a:ln w="184150">
            <a:solidFill>
              <a:schemeClr val="bg1"/>
            </a:solidFill>
          </a:ln>
          <a:effectLst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27374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0" y="2606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94969" y="3112517"/>
            <a:ext cx="2097874" cy="676524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技術型高中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536434" y="3112517"/>
            <a:ext cx="2097874" cy="67652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綜合高中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01982" y="3112517"/>
            <a:ext cx="2097874" cy="676524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進修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部</a:t>
            </a:r>
          </a:p>
        </p:txBody>
      </p:sp>
      <p:sp>
        <p:nvSpPr>
          <p:cNvPr id="18" name="矩形 17"/>
          <p:cNvSpPr/>
          <p:nvPr/>
        </p:nvSpPr>
        <p:spPr>
          <a:xfrm>
            <a:off x="6862222" y="3111127"/>
            <a:ext cx="2097874" cy="6765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綜合職能科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r="1022"/>
          <a:stretch/>
        </p:blipFill>
        <p:spPr>
          <a:xfrm>
            <a:off x="4701981" y="1124745"/>
            <a:ext cx="2097874" cy="1844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6919" r="-929" b="16117"/>
          <a:stretch/>
        </p:blipFill>
        <p:spPr>
          <a:xfrm>
            <a:off x="296635" y="1124745"/>
            <a:ext cx="2096207" cy="18671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5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3" t="8838"/>
          <a:stretch/>
        </p:blipFill>
        <p:spPr bwMode="auto">
          <a:xfrm>
            <a:off x="6863888" y="1166946"/>
            <a:ext cx="2096207" cy="18249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8512" r="5346" b="5000"/>
          <a:stretch/>
        </p:blipFill>
        <p:spPr>
          <a:xfrm>
            <a:off x="2536585" y="1166947"/>
            <a:ext cx="2096207" cy="180262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96484" y="3959799"/>
            <a:ext cx="2097874" cy="2565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設有</a:t>
            </a:r>
            <a:endParaRPr lang="en-US" altLang="zh-TW" sz="2700" dirty="0" smtClean="0">
              <a:solidFill>
                <a:schemeClr val="tx1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商業</a:t>
            </a:r>
            <a:r>
              <a:rPr lang="zh-TW" altLang="en-US" sz="2700" dirty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經營</a:t>
            </a: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科</a:t>
            </a:r>
            <a:endParaRPr lang="en-US" altLang="zh-TW" sz="2700" dirty="0" smtClean="0">
              <a:solidFill>
                <a:schemeClr val="tx1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國際貿易科</a:t>
            </a:r>
            <a:endParaRPr lang="en-US" altLang="zh-TW" sz="2700" dirty="0" smtClean="0">
              <a:solidFill>
                <a:schemeClr val="tx1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資料處理</a:t>
            </a:r>
            <a:r>
              <a:rPr lang="zh-TW" altLang="en-US" sz="2700" dirty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科</a:t>
            </a:r>
            <a:endParaRPr lang="zh-TW" altLang="en-US" sz="2700" dirty="0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34919" y="3959798"/>
            <a:ext cx="2097874" cy="25655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兼具</a:t>
            </a:r>
            <a:endParaRPr lang="en-US" altLang="zh-TW" sz="2700" dirty="0" smtClean="0">
              <a:solidFill>
                <a:schemeClr val="tx1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高中職特色</a:t>
            </a:r>
            <a:endParaRPr lang="en-US" altLang="zh-TW" sz="2700" dirty="0" smtClean="0">
              <a:solidFill>
                <a:schemeClr val="tx1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寬廣</a:t>
            </a:r>
            <a:endParaRPr lang="en-US" altLang="zh-TW" sz="2700" dirty="0" smtClean="0">
              <a:solidFill>
                <a:schemeClr val="tx1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升學</a:t>
            </a:r>
            <a:r>
              <a:rPr lang="zh-TW" altLang="en-US" sz="2700" dirty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管道</a:t>
            </a:r>
            <a:endParaRPr lang="zh-TW" altLang="en-US" sz="2700" dirty="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01982" y="3960173"/>
            <a:ext cx="2097874" cy="2565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設有</a:t>
            </a:r>
            <a:endParaRPr lang="en-US" altLang="zh-TW" sz="2700" dirty="0" smtClean="0">
              <a:solidFill>
                <a:schemeClr val="tx1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商業</a:t>
            </a:r>
            <a:r>
              <a:rPr lang="zh-TW" altLang="en-US" sz="2700" dirty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經營</a:t>
            </a: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科</a:t>
            </a:r>
            <a:endParaRPr lang="en-US" altLang="zh-TW" sz="2700" dirty="0" smtClean="0">
              <a:solidFill>
                <a:schemeClr val="tx1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資料處理</a:t>
            </a:r>
            <a:r>
              <a:rPr lang="zh-TW" altLang="en-US" sz="2700" dirty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科</a:t>
            </a:r>
            <a:endParaRPr lang="zh-TW" altLang="en-US" sz="2700" dirty="0">
              <a:solidFill>
                <a:schemeClr val="tx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62221" y="3959797"/>
            <a:ext cx="2097874" cy="2565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知識與</a:t>
            </a:r>
            <a:endParaRPr lang="en-US" altLang="zh-TW" sz="2700" dirty="0" smtClean="0">
              <a:solidFill>
                <a:schemeClr val="tx1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實務技能</a:t>
            </a:r>
            <a:endParaRPr lang="en-US" altLang="zh-TW" sz="2700" dirty="0" smtClean="0">
              <a:solidFill>
                <a:schemeClr val="tx1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2700" dirty="0" smtClean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結合</a:t>
            </a:r>
            <a:r>
              <a:rPr lang="zh-TW" altLang="en-US" sz="2700" dirty="0">
                <a:solidFill>
                  <a:schemeClr val="tx1"/>
                </a:solidFill>
                <a:latin typeface="Adobe 黑体 Std R" pitchFamily="34" charset="-128"/>
                <a:ea typeface="Adobe 黑体 Std R" pitchFamily="34" charset="-128"/>
              </a:rPr>
              <a:t>課程</a:t>
            </a:r>
            <a:endParaRPr lang="zh-TW" altLang="en-US" sz="2700" dirty="0">
              <a:solidFill>
                <a:schemeClr val="tx1"/>
              </a:solidFill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-36614" y="798052"/>
            <a:ext cx="3384478" cy="144017"/>
            <a:chOff x="0" y="1052736"/>
            <a:chExt cx="4340574" cy="144017"/>
          </a:xfrm>
        </p:grpSpPr>
        <p:cxnSp>
          <p:nvCxnSpPr>
            <p:cNvPr id="29" name="直線接點 28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流程圖: 接點 29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343473" y="96265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繁黑體 Std B"/>
              </a:rPr>
              <a:t>多元學制</a:t>
            </a:r>
          </a:p>
        </p:txBody>
      </p:sp>
    </p:spTree>
    <p:extLst>
      <p:ext uri="{BB962C8B-B14F-4D97-AF65-F5344CB8AC3E}">
        <p14:creationId xmlns:p14="http://schemas.microsoft.com/office/powerpoint/2010/main" val="407232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4" grpId="0"/>
      <p:bldP spid="25" grpId="0"/>
      <p:bldP spid="26" grpId="0"/>
      <p:bldP spid="27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0" y="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高職部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4612" y="297210"/>
            <a:ext cx="32624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accent6"/>
                </a:solidFill>
                <a:ea typeface="Adobe 繁黑體 Std B"/>
              </a:rPr>
              <a:t>商業經營科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0" y="1052736"/>
            <a:ext cx="4340574" cy="144017"/>
            <a:chOff x="0" y="1052736"/>
            <a:chExt cx="4340574" cy="144017"/>
          </a:xfrm>
        </p:grpSpPr>
        <p:cxnSp>
          <p:nvCxnSpPr>
            <p:cNvPr id="9" name="直線接點 8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流程圖: 接點 9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12908" r="24605" b="25"/>
          <a:stretch/>
        </p:blipFill>
        <p:spPr bwMode="auto">
          <a:xfrm>
            <a:off x="144449" y="2012400"/>
            <a:ext cx="1654380" cy="166324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3123" r="33231" b="21236"/>
          <a:stretch/>
        </p:blipFill>
        <p:spPr bwMode="auto">
          <a:xfrm>
            <a:off x="144000" y="3902400"/>
            <a:ext cx="1654565" cy="1662255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 r="15337"/>
          <a:stretch/>
        </p:blipFill>
        <p:spPr bwMode="auto">
          <a:xfrm>
            <a:off x="3533364" y="2013565"/>
            <a:ext cx="1654380" cy="166324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2" t="1315" r="17524" b="18919"/>
          <a:stretch/>
        </p:blipFill>
        <p:spPr bwMode="auto">
          <a:xfrm>
            <a:off x="1822646" y="1286663"/>
            <a:ext cx="1654380" cy="166324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t="11931" r="7151" b="2067"/>
          <a:stretch/>
        </p:blipFill>
        <p:spPr bwMode="auto">
          <a:xfrm>
            <a:off x="3535200" y="3903367"/>
            <a:ext cx="1654380" cy="166324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8" r="22860"/>
          <a:stretch/>
        </p:blipFill>
        <p:spPr bwMode="auto">
          <a:xfrm>
            <a:off x="1821600" y="4895049"/>
            <a:ext cx="1654380" cy="166324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5579529" y="145242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經營、行銷、財務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等專業能力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79749" y="30723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設有專業教室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引進銷售時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POS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endParaRPr lang="zh-TW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5579749" y="4437112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經營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實務專業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課程、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企業參訪</a:t>
            </a:r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5579529" y="5701949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舉辦商業相關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講座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5392601" y="1452422"/>
            <a:ext cx="152400" cy="120032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5392601" y="3072370"/>
            <a:ext cx="152400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5392601" y="4437112"/>
            <a:ext cx="152400" cy="830998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5397041" y="5701949"/>
            <a:ext cx="147960" cy="607371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Picture 2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978" r="1619" b="-978"/>
          <a:stretch/>
        </p:blipFill>
        <p:spPr bwMode="auto">
          <a:xfrm>
            <a:off x="1869235" y="3096037"/>
            <a:ext cx="1664129" cy="166412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195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50"/>
                            </p:stCondLst>
                            <p:childTnLst>
                              <p:par>
                                <p:cTn id="8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50"/>
                            </p:stCondLst>
                            <p:childTnLst>
                              <p:par>
                                <p:cTn id="8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0" y="1052736"/>
            <a:ext cx="4340574" cy="144017"/>
            <a:chOff x="0" y="1052736"/>
            <a:chExt cx="4340574" cy="144017"/>
          </a:xfrm>
        </p:grpSpPr>
        <p:cxnSp>
          <p:nvCxnSpPr>
            <p:cNvPr id="3" name="直線接點 2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流程圖: 接點 3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0" y="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高職部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4613" y="297210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 smtClean="0">
                <a:solidFill>
                  <a:schemeClr val="accent6"/>
                </a:solidFill>
                <a:ea typeface="Adobe 繁黑體 Std B"/>
              </a:rPr>
              <a:t>國際貿易科</a:t>
            </a:r>
            <a:endParaRPr lang="zh-TW" altLang="en-US" sz="4800" dirty="0">
              <a:solidFill>
                <a:schemeClr val="accent6"/>
              </a:solidFill>
              <a:ea typeface="Adobe 繁黑體 Std B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pic>
        <p:nvPicPr>
          <p:cNvPr id="16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1" t="192" r="13648" b="-190"/>
          <a:stretch/>
        </p:blipFill>
        <p:spPr>
          <a:xfrm>
            <a:off x="179512" y="1402333"/>
            <a:ext cx="3024336" cy="4754050"/>
          </a:xfrm>
          <a:prstGeom prst="rect">
            <a:avLst/>
          </a:prstGeom>
        </p:spPr>
      </p:pic>
      <p:pic>
        <p:nvPicPr>
          <p:cNvPr id="17" name="內容版面配置區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7845"/>
          <a:stretch/>
        </p:blipFill>
        <p:spPr>
          <a:xfrm>
            <a:off x="7116774" y="1402333"/>
            <a:ext cx="1800000" cy="1800000"/>
          </a:xfrm>
          <a:prstGeom prst="rect">
            <a:avLst/>
          </a:prstGeom>
        </p:spPr>
      </p:pic>
      <p:pic>
        <p:nvPicPr>
          <p:cNvPr id="18" name="內容版面配置區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r="1218" b="-259"/>
          <a:stretch/>
        </p:blipFill>
        <p:spPr>
          <a:xfrm>
            <a:off x="3311860" y="1407993"/>
            <a:ext cx="1800200" cy="18002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230474" y="1402333"/>
            <a:ext cx="1800000" cy="18000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重視</a:t>
            </a:r>
            <a:endParaRPr lang="en-US" altLang="zh-TW" sz="3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實務技能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3743571" y="3781702"/>
            <a:ext cx="3657739" cy="461665"/>
            <a:chOff x="3743571" y="3630057"/>
            <a:chExt cx="3657739" cy="461665"/>
          </a:xfrm>
        </p:grpSpPr>
        <p:sp>
          <p:nvSpPr>
            <p:cNvPr id="21" name="流程圖: 接點 20"/>
            <p:cNvSpPr/>
            <p:nvPr/>
          </p:nvSpPr>
          <p:spPr>
            <a:xfrm>
              <a:off x="3743571" y="3725029"/>
              <a:ext cx="280586" cy="271722"/>
            </a:xfrm>
            <a:prstGeom prst="flowChartConnector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4138878" y="3630057"/>
              <a:ext cx="32624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培養處理貿易文件能力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3743571" y="4398574"/>
            <a:ext cx="5196621" cy="461665"/>
            <a:chOff x="3743571" y="4246929"/>
            <a:chExt cx="5196621" cy="461665"/>
          </a:xfrm>
        </p:grpSpPr>
        <p:sp>
          <p:nvSpPr>
            <p:cNvPr id="23" name="矩形 22"/>
            <p:cNvSpPr/>
            <p:nvPr/>
          </p:nvSpPr>
          <p:spPr>
            <a:xfrm>
              <a:off x="4138878" y="4246929"/>
              <a:ext cx="48013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鼓勵參加英語檢定，提升外語能力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流程圖: 接點 24"/>
            <p:cNvSpPr/>
            <p:nvPr/>
          </p:nvSpPr>
          <p:spPr>
            <a:xfrm>
              <a:off x="3743571" y="4341901"/>
              <a:ext cx="280586" cy="271722"/>
            </a:xfrm>
            <a:prstGeom prst="flowChartConnector">
              <a:avLst/>
            </a:prstGeom>
            <a:solidFill>
              <a:srgbClr val="F2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3743571" y="5025293"/>
            <a:ext cx="3965515" cy="461665"/>
            <a:chOff x="3743571" y="4873648"/>
            <a:chExt cx="3965515" cy="461665"/>
          </a:xfrm>
        </p:grpSpPr>
        <p:sp>
          <p:nvSpPr>
            <p:cNvPr id="24" name="矩形 23"/>
            <p:cNvSpPr/>
            <p:nvPr/>
          </p:nvSpPr>
          <p:spPr>
            <a:xfrm>
              <a:off x="4138878" y="4873648"/>
              <a:ext cx="3570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外匯銀行實習，體驗行員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流程圖: 接點 25"/>
            <p:cNvSpPr/>
            <p:nvPr/>
          </p:nvSpPr>
          <p:spPr>
            <a:xfrm>
              <a:off x="3743571" y="4968620"/>
              <a:ext cx="280586" cy="271722"/>
            </a:xfrm>
            <a:prstGeom prst="flowChartConnector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743571" y="5694718"/>
            <a:ext cx="4967307" cy="461665"/>
            <a:chOff x="3743571" y="5543073"/>
            <a:chExt cx="4967307" cy="461665"/>
          </a:xfrm>
        </p:grpSpPr>
        <p:sp>
          <p:nvSpPr>
            <p:cNvPr id="20" name="矩形 19"/>
            <p:cNvSpPr/>
            <p:nvPr/>
          </p:nvSpPr>
          <p:spPr>
            <a:xfrm>
              <a:off x="4138878" y="5543073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校外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參訪機場港口</a:t>
              </a:r>
            </a:p>
          </p:txBody>
        </p:sp>
        <p:sp>
          <p:nvSpPr>
            <p:cNvPr id="27" name="流程圖: 接點 26"/>
            <p:cNvSpPr/>
            <p:nvPr/>
          </p:nvSpPr>
          <p:spPr>
            <a:xfrm>
              <a:off x="3743571" y="5638045"/>
              <a:ext cx="280586" cy="271722"/>
            </a:xfrm>
            <a:prstGeom prst="flowChartConnector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4270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0" y="1052736"/>
            <a:ext cx="4340574" cy="144017"/>
            <a:chOff x="0" y="1052736"/>
            <a:chExt cx="4340574" cy="144017"/>
          </a:xfrm>
        </p:grpSpPr>
        <p:cxnSp>
          <p:nvCxnSpPr>
            <p:cNvPr id="4" name="直線接點 3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流程圖: 接點 4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0" y="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高職部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4613" y="297210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 smtClean="0">
                <a:solidFill>
                  <a:schemeClr val="accent6"/>
                </a:solidFill>
                <a:ea typeface="Adobe 繁黑體 Std B"/>
              </a:rPr>
              <a:t>資料處理科</a:t>
            </a:r>
            <a:endParaRPr lang="zh-TW" altLang="en-US" sz="4800" dirty="0">
              <a:solidFill>
                <a:schemeClr val="accent6"/>
              </a:solidFill>
              <a:ea typeface="Adobe 繁黑體 Std B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t="-888" r="16615" b="888"/>
          <a:stretch/>
        </p:blipFill>
        <p:spPr>
          <a:xfrm>
            <a:off x="4563882" y="3875078"/>
            <a:ext cx="1800000" cy="1800000"/>
          </a:xfrm>
          <a:prstGeom prst="ellipse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0" t="4372" r="4211" b="4372"/>
          <a:stretch/>
        </p:blipFill>
        <p:spPr>
          <a:xfrm>
            <a:off x="6799315" y="4096016"/>
            <a:ext cx="1800000" cy="1800000"/>
          </a:xfrm>
          <a:prstGeom prst="ellipse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4" r="24999" b="854"/>
          <a:stretch/>
        </p:blipFill>
        <p:spPr>
          <a:xfrm>
            <a:off x="3440574" y="1862699"/>
            <a:ext cx="1800000" cy="1800000"/>
          </a:xfrm>
          <a:prstGeom prst="ellipse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974613" y="366269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3D</a:t>
            </a:r>
            <a:r>
              <a:rPr lang="zh-TW" altLang="zh-TW" sz="2400" b="1" dirty="0" smtClean="0">
                <a:latin typeface="微軟正黑體" pitchFamily="34" charset="-120"/>
                <a:ea typeface="微軟正黑體" pitchFamily="34" charset="-120"/>
              </a:rPr>
              <a:t>列印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sz="2400" b="1" dirty="0" smtClean="0">
                <a:latin typeface="微軟正黑體" pitchFamily="34" charset="-120"/>
                <a:ea typeface="微軟正黑體" pitchFamily="34" charset="-120"/>
              </a:rPr>
              <a:t>樂</a:t>
            </a: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高</a:t>
            </a:r>
            <a:r>
              <a:rPr lang="zh-TW" altLang="zh-TW" sz="2400" b="1" dirty="0" smtClean="0">
                <a:latin typeface="微軟正黑體" pitchFamily="34" charset="-120"/>
                <a:ea typeface="微軟正黑體" pitchFamily="34" charset="-120"/>
              </a:rPr>
              <a:t>機器人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30920" y="1645540"/>
            <a:ext cx="182675" cy="143877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730921" y="3580162"/>
            <a:ext cx="182674" cy="9960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735361" y="5180304"/>
            <a:ext cx="178234" cy="989551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996257" y="17647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微電影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APP</a:t>
            </a:r>
          </a:p>
          <a:p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電子書製作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74613" y="52595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網路資料庫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網頁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及程式</a:t>
            </a:r>
            <a:r>
              <a:rPr lang="zh-TW" altLang="zh-TW" sz="2400" b="1" dirty="0">
                <a:latin typeface="微軟正黑體" pitchFamily="34" charset="-120"/>
                <a:ea typeface="微軟正黑體" pitchFamily="34" charset="-120"/>
              </a:rPr>
              <a:t>設計</a:t>
            </a:r>
            <a:endParaRPr lang="zh-TW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C:\Users\User\Downloads\20161208_296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r="12804"/>
          <a:stretch/>
        </p:blipFill>
        <p:spPr bwMode="auto">
          <a:xfrm>
            <a:off x="5724128" y="1092598"/>
            <a:ext cx="2735866" cy="27824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042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7" grpId="0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/>
          <p:cNvGrpSpPr/>
          <p:nvPr/>
        </p:nvGrpSpPr>
        <p:grpSpPr>
          <a:xfrm>
            <a:off x="5673855" y="3465960"/>
            <a:ext cx="1654324" cy="2980517"/>
            <a:chOff x="5673855" y="3465960"/>
            <a:chExt cx="1654324" cy="2980517"/>
          </a:xfrm>
        </p:grpSpPr>
        <p:cxnSp>
          <p:nvCxnSpPr>
            <p:cNvPr id="19" name="直線接點 18"/>
            <p:cNvCxnSpPr>
              <a:endCxn id="21" idx="0"/>
            </p:cNvCxnSpPr>
            <p:nvPr/>
          </p:nvCxnSpPr>
          <p:spPr>
            <a:xfrm>
              <a:off x="6501017" y="3465960"/>
              <a:ext cx="0" cy="13261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0" r="16650"/>
            <a:stretch/>
          </p:blipFill>
          <p:spPr>
            <a:xfrm>
              <a:off x="5673855" y="4792153"/>
              <a:ext cx="1654324" cy="1654324"/>
            </a:xfrm>
            <a:prstGeom prst="ellipse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0" y="1052736"/>
            <a:ext cx="4340574" cy="144017"/>
            <a:chOff x="0" y="1052736"/>
            <a:chExt cx="4340574" cy="144017"/>
          </a:xfrm>
        </p:grpSpPr>
        <p:cxnSp>
          <p:nvCxnSpPr>
            <p:cNvPr id="4" name="直線接點 3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流程圖: 接點 4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899592" y="297210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 smtClean="0">
                <a:solidFill>
                  <a:schemeClr val="accent6"/>
                </a:solidFill>
                <a:ea typeface="Adobe 繁黑體 Std B"/>
              </a:rPr>
              <a:t>綜合高中</a:t>
            </a:r>
            <a:endParaRPr lang="zh-TW" altLang="en-US" sz="4800" dirty="0">
              <a:solidFill>
                <a:schemeClr val="accent6"/>
              </a:solidFill>
              <a:ea typeface="Adobe 繁黑體 Std B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41434"/>
            <a:ext cx="3744416" cy="249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字方塊 7"/>
          <p:cNvSpPr txBox="1"/>
          <p:nvPr/>
        </p:nvSpPr>
        <p:spPr>
          <a:xfrm>
            <a:off x="56323" y="119823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統整融合普高、技高的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課程</a:t>
            </a:r>
          </a:p>
        </p:txBody>
      </p:sp>
      <p:sp>
        <p:nvSpPr>
          <p:cNvPr id="9" name="五邊形 8"/>
          <p:cNvSpPr/>
          <p:nvPr/>
        </p:nvSpPr>
        <p:spPr>
          <a:xfrm rot="5400000">
            <a:off x="86507" y="2213778"/>
            <a:ext cx="1626169" cy="1224136"/>
          </a:xfrm>
          <a:prstGeom prst="homePlat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高一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＞形箭號 10"/>
          <p:cNvSpPr/>
          <p:nvPr/>
        </p:nvSpPr>
        <p:spPr>
          <a:xfrm rot="5400000">
            <a:off x="-47176" y="3547812"/>
            <a:ext cx="1893672" cy="1224000"/>
          </a:xfrm>
          <a:prstGeom prst="chevron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高二</a:t>
            </a:r>
            <a:endParaRPr lang="zh-TW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＞形箭號 11"/>
          <p:cNvSpPr/>
          <p:nvPr/>
        </p:nvSpPr>
        <p:spPr>
          <a:xfrm rot="5400000">
            <a:off x="-7924" y="5007315"/>
            <a:ext cx="1815168" cy="1224000"/>
          </a:xfrm>
          <a:prstGeom prst="chevron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高三</a:t>
            </a:r>
            <a:endParaRPr lang="zh-TW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15146" y="1925900"/>
            <a:ext cx="29546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solidFill>
                  <a:srgbClr val="FF2D2D"/>
                </a:solidFill>
                <a:ea typeface="Adobe 繁黑體 Std B"/>
              </a:rPr>
              <a:t>奠基</a:t>
            </a:r>
            <a:endParaRPr lang="en-US" altLang="zh-TW" sz="3200" b="1" dirty="0" smtClean="0">
              <a:solidFill>
                <a:srgbClr val="FF2D2D"/>
              </a:solidFill>
              <a:ea typeface="Adobe 繁黑體 Std B"/>
            </a:endParaRPr>
          </a:p>
          <a:p>
            <a:pPr lvl="0"/>
            <a:r>
              <a:rPr lang="en-US" altLang="zh-TW" sz="2400" dirty="0" smtClean="0">
                <a:ea typeface="Adobe 繁黑體 Std B"/>
              </a:rPr>
              <a:t>	</a:t>
            </a:r>
            <a:r>
              <a:rPr lang="zh-TW" altLang="en-US" sz="2400" dirty="0" smtClean="0">
                <a:ea typeface="Adobe 繁黑體 Std B"/>
              </a:rPr>
              <a:t>培養</a:t>
            </a:r>
            <a:r>
              <a:rPr lang="zh-TW" altLang="en-US" sz="2400" dirty="0">
                <a:ea typeface="Adobe 繁黑體 Std B"/>
              </a:rPr>
              <a:t>基本</a:t>
            </a:r>
            <a:r>
              <a:rPr lang="zh-TW" altLang="en-US" sz="2400" dirty="0" smtClean="0">
                <a:ea typeface="Adobe 繁黑體 Std B"/>
              </a:rPr>
              <a:t>能力</a:t>
            </a:r>
            <a:endParaRPr lang="en-US" altLang="zh-TW" sz="2400" dirty="0" smtClean="0">
              <a:ea typeface="Adobe 繁黑體 Std B"/>
            </a:endParaRPr>
          </a:p>
          <a:p>
            <a:pPr lvl="0"/>
            <a:r>
              <a:rPr lang="en-US" altLang="zh-TW" sz="2400" dirty="0" smtClean="0">
                <a:ea typeface="Adobe 繁黑體 Std B"/>
              </a:rPr>
              <a:t>	</a:t>
            </a:r>
            <a:r>
              <a:rPr lang="zh-TW" altLang="en-US" sz="2400" dirty="0" smtClean="0">
                <a:ea typeface="Adobe 繁黑體 Std B"/>
              </a:rPr>
              <a:t>及</a:t>
            </a:r>
            <a:r>
              <a:rPr lang="zh-TW" altLang="en-US" sz="2400" dirty="0">
                <a:ea typeface="Adobe 繁黑體 Std B"/>
              </a:rPr>
              <a:t>性向試探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511660" y="338829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 smtClean="0">
                <a:solidFill>
                  <a:srgbClr val="EAB200"/>
                </a:solidFill>
                <a:latin typeface="Adobe 繁黑體 Std B" pitchFamily="34" charset="-120"/>
                <a:ea typeface="Adobe 繁黑體 Std B" pitchFamily="34" charset="-120"/>
              </a:rPr>
              <a:t>分流</a:t>
            </a:r>
            <a:endParaRPr lang="en-US" altLang="zh-TW" sz="3200" dirty="0" smtClean="0">
              <a:solidFill>
                <a:srgbClr val="EAB2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lvl="0"/>
            <a:r>
              <a:rPr lang="en-US" altLang="zh-TW" sz="2400" dirty="0" smtClean="0">
                <a:ea typeface="Adobe 繁黑體 Std B"/>
              </a:rPr>
              <a:t>	</a:t>
            </a:r>
            <a:r>
              <a:rPr lang="zh-TW" altLang="en-US" sz="2400" dirty="0" smtClean="0">
                <a:ea typeface="Adobe 繁黑體 Std B"/>
              </a:rPr>
              <a:t>依據興趣</a:t>
            </a:r>
            <a:endParaRPr lang="en-US" altLang="zh-TW" sz="2400" dirty="0" smtClean="0">
              <a:ea typeface="Adobe 繁黑體 Std B"/>
            </a:endParaRPr>
          </a:p>
          <a:p>
            <a:pPr lvl="0"/>
            <a:r>
              <a:rPr lang="en-US" altLang="zh-TW" sz="2400" dirty="0" smtClean="0">
                <a:ea typeface="Adobe 繁黑體 Std B"/>
              </a:rPr>
              <a:t>	</a:t>
            </a:r>
            <a:r>
              <a:rPr lang="zh-TW" altLang="en-US" sz="2400" dirty="0" smtClean="0">
                <a:ea typeface="Adobe 繁黑體 Std B"/>
              </a:rPr>
              <a:t>能力及需求選擇學</a:t>
            </a:r>
            <a:r>
              <a:rPr lang="zh-TW" altLang="en-US" sz="2400" dirty="0">
                <a:ea typeface="Adobe 繁黑體 Std B"/>
              </a:rPr>
              <a:t>程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1495462" y="486916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b="1" dirty="0">
                <a:solidFill>
                  <a:srgbClr val="66CCFF"/>
                </a:solidFill>
                <a:ea typeface="Adobe 繁黑體 Std B"/>
              </a:rPr>
              <a:t>專</a:t>
            </a:r>
            <a:r>
              <a:rPr lang="zh-TW" altLang="en-US" sz="3200" b="1" dirty="0" smtClean="0">
                <a:solidFill>
                  <a:srgbClr val="66CCFF"/>
                </a:solidFill>
                <a:ea typeface="Adobe 繁黑體 Std B"/>
              </a:rPr>
              <a:t>精</a:t>
            </a:r>
            <a:endParaRPr lang="en-US" altLang="zh-TW" sz="3200" b="1" dirty="0" smtClean="0">
              <a:solidFill>
                <a:srgbClr val="66CCFF"/>
              </a:solidFill>
              <a:ea typeface="Adobe 繁黑體 Std B"/>
            </a:endParaRPr>
          </a:p>
          <a:p>
            <a:pPr lvl="0"/>
            <a:r>
              <a:rPr lang="en-US" altLang="zh-TW" sz="2400" dirty="0" smtClean="0">
                <a:ea typeface="Adobe 繁黑體 Std B"/>
              </a:rPr>
              <a:t>	</a:t>
            </a:r>
            <a:r>
              <a:rPr lang="zh-TW" altLang="en-US" sz="2400" dirty="0" smtClean="0">
                <a:ea typeface="Adobe 繁黑體 Std B"/>
              </a:rPr>
              <a:t>依據</a:t>
            </a:r>
            <a:r>
              <a:rPr lang="zh-TW" altLang="en-US" sz="2400" dirty="0">
                <a:ea typeface="Adobe 繁黑體 Std B"/>
              </a:rPr>
              <a:t>所選學程深入</a:t>
            </a:r>
            <a:r>
              <a:rPr lang="zh-TW" altLang="en-US" sz="2400" dirty="0" smtClean="0">
                <a:ea typeface="Adobe 繁黑體 Std B"/>
              </a:rPr>
              <a:t>學習</a:t>
            </a:r>
            <a:r>
              <a:rPr lang="en-US" altLang="zh-TW" sz="2400" dirty="0" smtClean="0">
                <a:ea typeface="Adobe 繁黑體 Std B"/>
              </a:rPr>
              <a:t>	</a:t>
            </a:r>
            <a:r>
              <a:rPr lang="zh-TW" altLang="en-US" sz="2400" dirty="0" smtClean="0">
                <a:ea typeface="Adobe 繁黑體 Std B"/>
              </a:rPr>
              <a:t>以專精</a:t>
            </a:r>
            <a:r>
              <a:rPr lang="zh-TW" altLang="en-US" sz="2400" dirty="0">
                <a:ea typeface="Adobe 繁黑體 Std B"/>
              </a:rPr>
              <a:t>領域</a:t>
            </a:r>
            <a:r>
              <a:rPr lang="zh-TW" altLang="en-US" sz="2400" dirty="0" smtClean="0">
                <a:ea typeface="Adobe 繁黑體 Std B"/>
              </a:rPr>
              <a:t>目標</a:t>
            </a:r>
            <a:endParaRPr lang="zh-TW" altLang="en-US" sz="2400" dirty="0"/>
          </a:p>
        </p:txBody>
      </p:sp>
      <p:grpSp>
        <p:nvGrpSpPr>
          <p:cNvPr id="26" name="群組 25"/>
          <p:cNvGrpSpPr/>
          <p:nvPr/>
        </p:nvGrpSpPr>
        <p:grpSpPr>
          <a:xfrm>
            <a:off x="7028969" y="3638931"/>
            <a:ext cx="1500972" cy="1713741"/>
            <a:chOff x="7028969" y="3638931"/>
            <a:chExt cx="1500972" cy="1713741"/>
          </a:xfrm>
        </p:grpSpPr>
        <p:cxnSp>
          <p:nvCxnSpPr>
            <p:cNvPr id="18" name="直線接點 17"/>
            <p:cNvCxnSpPr>
              <a:endCxn id="16" idx="0"/>
            </p:cNvCxnSpPr>
            <p:nvPr/>
          </p:nvCxnSpPr>
          <p:spPr>
            <a:xfrm>
              <a:off x="7779455" y="3638931"/>
              <a:ext cx="0" cy="2127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22" r="2877"/>
            <a:stretch/>
          </p:blipFill>
          <p:spPr>
            <a:xfrm>
              <a:off x="7028969" y="3851700"/>
              <a:ext cx="1500972" cy="150097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681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69418" y="5517232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2385823" y="3156176"/>
            <a:ext cx="3628968" cy="1224136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國、英、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數</a:t>
            </a:r>
            <a:endParaRPr lang="en-US" altLang="zh-TW" sz="24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物理、化學、生物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0" y="1052736"/>
            <a:ext cx="4340574" cy="144017"/>
            <a:chOff x="0" y="1052736"/>
            <a:chExt cx="4340574" cy="144017"/>
          </a:xfrm>
        </p:grpSpPr>
        <p:cxnSp>
          <p:nvCxnSpPr>
            <p:cNvPr id="4" name="直線接點 3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流程圖: 接點 4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179512" y="297210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 smtClean="0">
                <a:solidFill>
                  <a:schemeClr val="accent6"/>
                </a:solidFill>
                <a:ea typeface="Adobe 繁黑體 Std B"/>
              </a:rPr>
              <a:t>綜合高中</a:t>
            </a:r>
            <a:endParaRPr lang="zh-TW" altLang="en-US" sz="4800" dirty="0">
              <a:solidFill>
                <a:schemeClr val="accent6"/>
              </a:solidFill>
              <a:ea typeface="Adobe 繁黑體 Std B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435270" y="631851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ea typeface="Adobe 繁黑體 Std B"/>
              </a:rPr>
              <a:t>學術學程</a:t>
            </a:r>
            <a:endParaRPr lang="zh-TW" altLang="en-US" sz="2400" dirty="0">
              <a:ea typeface="Adobe 繁黑體 Std B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0276" y="119675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zh-TW" altLang="en-US" sz="28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高中</a:t>
            </a:r>
            <a:r>
              <a:rPr lang="zh-TW" altLang="en-US" sz="2800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課程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為主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800" dirty="0" err="1">
                <a:latin typeface="微軟正黑體" pitchFamily="34" charset="-120"/>
                <a:ea typeface="微軟正黑體" pitchFamily="34" charset="-120"/>
              </a:rPr>
              <a:t>學測、指考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）</a:t>
            </a:r>
          </a:p>
        </p:txBody>
      </p:sp>
      <p:sp>
        <p:nvSpPr>
          <p:cNvPr id="10" name="五邊形 9"/>
          <p:cNvSpPr/>
          <p:nvPr/>
        </p:nvSpPr>
        <p:spPr>
          <a:xfrm>
            <a:off x="539144" y="3156176"/>
            <a:ext cx="2286839" cy="1224136"/>
          </a:xfrm>
          <a:prstGeom prst="homePlate">
            <a:avLst>
              <a:gd name="adj" fmla="val 2951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自然學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程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14" name="＞形箭號 13"/>
          <p:cNvSpPr/>
          <p:nvPr/>
        </p:nvSpPr>
        <p:spPr>
          <a:xfrm>
            <a:off x="5654751" y="3156176"/>
            <a:ext cx="3240360" cy="1224136"/>
          </a:xfrm>
          <a:prstGeom prst="chevron">
            <a:avLst>
              <a:gd name="adj" fmla="val 2951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大學理工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醫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農學系</a:t>
            </a:r>
            <a:endParaRPr lang="zh-TW" altLang="en-US" sz="3200" dirty="0"/>
          </a:p>
        </p:txBody>
      </p:sp>
      <p:sp>
        <p:nvSpPr>
          <p:cNvPr id="15" name="矩形 14"/>
          <p:cNvSpPr/>
          <p:nvPr/>
        </p:nvSpPr>
        <p:spPr>
          <a:xfrm>
            <a:off x="2383192" y="4380311"/>
            <a:ext cx="3628968" cy="1224136"/>
          </a:xfrm>
          <a:prstGeom prst="rect">
            <a:avLst/>
          </a:prstGeom>
          <a:solidFill>
            <a:srgbClr val="66CC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國、英、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數</a:t>
            </a:r>
            <a:endParaRPr lang="en-US" altLang="zh-TW" sz="24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歷史、地理、公民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6" name="五邊形 15"/>
          <p:cNvSpPr/>
          <p:nvPr/>
        </p:nvSpPr>
        <p:spPr>
          <a:xfrm>
            <a:off x="536513" y="4380311"/>
            <a:ext cx="2286839" cy="1224136"/>
          </a:xfrm>
          <a:prstGeom prst="homePlate">
            <a:avLst>
              <a:gd name="adj" fmla="val 29518"/>
            </a:avLst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社會學程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17" name="＞形箭號 16"/>
          <p:cNvSpPr/>
          <p:nvPr/>
        </p:nvSpPr>
        <p:spPr>
          <a:xfrm>
            <a:off x="5652120" y="4380311"/>
            <a:ext cx="3240360" cy="1224136"/>
          </a:xfrm>
          <a:prstGeom prst="chevron">
            <a:avLst>
              <a:gd name="adj" fmla="val 29518"/>
            </a:avLst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大學文、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史法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、商學系</a:t>
            </a:r>
            <a:endParaRPr lang="zh-TW" altLang="en-US" sz="3200" dirty="0"/>
          </a:p>
        </p:txBody>
      </p:sp>
      <p:sp>
        <p:nvSpPr>
          <p:cNvPr id="20" name="＞形箭號 19"/>
          <p:cNvSpPr/>
          <p:nvPr/>
        </p:nvSpPr>
        <p:spPr>
          <a:xfrm>
            <a:off x="5632434" y="2132338"/>
            <a:ext cx="3245621" cy="874800"/>
          </a:xfrm>
          <a:prstGeom prst="chevron">
            <a:avLst>
              <a:gd name="adj" fmla="val 2951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</a:rPr>
              <a:t>升學目標</a:t>
            </a:r>
          </a:p>
        </p:txBody>
      </p:sp>
      <p:sp>
        <p:nvSpPr>
          <p:cNvPr id="21" name="矩形 20"/>
          <p:cNvSpPr/>
          <p:nvPr/>
        </p:nvSpPr>
        <p:spPr>
          <a:xfrm>
            <a:off x="2360875" y="2132856"/>
            <a:ext cx="3628968" cy="872917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</a:rPr>
              <a:t>學習科目</a:t>
            </a:r>
          </a:p>
        </p:txBody>
      </p:sp>
      <p:sp>
        <p:nvSpPr>
          <p:cNvPr id="22" name="五邊形 21"/>
          <p:cNvSpPr/>
          <p:nvPr/>
        </p:nvSpPr>
        <p:spPr>
          <a:xfrm>
            <a:off x="514195" y="2132857"/>
            <a:ext cx="2292101" cy="872916"/>
          </a:xfrm>
          <a:prstGeom prst="homePlate">
            <a:avLst>
              <a:gd name="adj" fmla="val 2951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</a:rPr>
              <a:t>選擇學程</a:t>
            </a:r>
          </a:p>
        </p:txBody>
      </p:sp>
    </p:spTree>
    <p:extLst>
      <p:ext uri="{BB962C8B-B14F-4D97-AF65-F5344CB8AC3E}">
        <p14:creationId xmlns:p14="http://schemas.microsoft.com/office/powerpoint/2010/main" val="369163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8" grpId="0"/>
      <p:bldP spid="9" grpId="0"/>
      <p:bldP spid="10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＞形箭號 20"/>
          <p:cNvSpPr/>
          <p:nvPr/>
        </p:nvSpPr>
        <p:spPr>
          <a:xfrm>
            <a:off x="5646858" y="2132338"/>
            <a:ext cx="3245621" cy="879821"/>
          </a:xfrm>
          <a:prstGeom prst="chevron">
            <a:avLst>
              <a:gd name="adj" fmla="val 2951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</a:rPr>
              <a:t>升學目標</a:t>
            </a:r>
          </a:p>
        </p:txBody>
      </p:sp>
      <p:sp>
        <p:nvSpPr>
          <p:cNvPr id="20" name="矩形 19"/>
          <p:cNvSpPr/>
          <p:nvPr/>
        </p:nvSpPr>
        <p:spPr>
          <a:xfrm>
            <a:off x="2375299" y="2132856"/>
            <a:ext cx="3628968" cy="872917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</a:rPr>
              <a:t>學習科目</a:t>
            </a:r>
          </a:p>
        </p:txBody>
      </p:sp>
      <p:sp>
        <p:nvSpPr>
          <p:cNvPr id="19" name="五邊形 18"/>
          <p:cNvSpPr/>
          <p:nvPr/>
        </p:nvSpPr>
        <p:spPr>
          <a:xfrm>
            <a:off x="528619" y="2132857"/>
            <a:ext cx="2292101" cy="872916"/>
          </a:xfrm>
          <a:prstGeom prst="homePlate">
            <a:avLst>
              <a:gd name="adj" fmla="val 2951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</a:rPr>
              <a:t>選擇學程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7449515" y="1"/>
            <a:ext cx="1702297" cy="1124744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0" y="1052736"/>
            <a:ext cx="4340574" cy="144017"/>
            <a:chOff x="0" y="1052736"/>
            <a:chExt cx="4340574" cy="144017"/>
          </a:xfrm>
        </p:grpSpPr>
        <p:cxnSp>
          <p:nvCxnSpPr>
            <p:cNvPr id="4" name="直線接點 3"/>
            <p:cNvCxnSpPr/>
            <p:nvPr/>
          </p:nvCxnSpPr>
          <p:spPr>
            <a:xfrm>
              <a:off x="0" y="1124745"/>
              <a:ext cx="42119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流程圖: 接點 4"/>
            <p:cNvSpPr/>
            <p:nvPr/>
          </p:nvSpPr>
          <p:spPr>
            <a:xfrm>
              <a:off x="4211960" y="1052736"/>
              <a:ext cx="128614" cy="144017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179512" y="297210"/>
            <a:ext cx="26468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 smtClean="0">
                <a:solidFill>
                  <a:schemeClr val="accent6"/>
                </a:solidFill>
                <a:ea typeface="Adobe 繁黑體 Std B"/>
              </a:rPr>
              <a:t>綜合高中</a:t>
            </a:r>
            <a:endParaRPr lang="zh-TW" altLang="en-US" sz="4800" dirty="0">
              <a:solidFill>
                <a:schemeClr val="accent6"/>
              </a:solidFill>
              <a:ea typeface="Adobe 繁黑體 Std B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435270" y="631851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ea typeface="Adobe 繁黑體 Std B"/>
              </a:rPr>
              <a:t>專業學程</a:t>
            </a:r>
          </a:p>
        </p:txBody>
      </p:sp>
      <p:sp>
        <p:nvSpPr>
          <p:cNvPr id="8" name="矩形 7"/>
          <p:cNvSpPr/>
          <p:nvPr/>
        </p:nvSpPr>
        <p:spPr>
          <a:xfrm>
            <a:off x="232499" y="11693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zh-TW" altLang="en-US" sz="28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職業課程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為主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2800" dirty="0" smtClean="0">
                <a:latin typeface="微軟正黑體" pitchFamily="34" charset="-120"/>
                <a:ea typeface="微軟正黑體" pitchFamily="34" charset="-120"/>
              </a:rPr>
              <a:t>統測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80561" y="3156175"/>
            <a:ext cx="3628968" cy="1224136"/>
          </a:xfrm>
          <a:prstGeom prst="rect">
            <a:avLst/>
          </a:prstGeom>
          <a:solidFill>
            <a:srgbClr val="FF7C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國、英、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數</a:t>
            </a:r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會計</a:t>
            </a:r>
            <a:endParaRPr lang="en-US" altLang="zh-TW" sz="24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經濟</a:t>
            </a:r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、計概、商概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五邊形 9"/>
          <p:cNvSpPr/>
          <p:nvPr/>
        </p:nvSpPr>
        <p:spPr>
          <a:xfrm>
            <a:off x="533882" y="3156175"/>
            <a:ext cx="2453942" cy="1224136"/>
          </a:xfrm>
          <a:prstGeom prst="homePlate">
            <a:avLst>
              <a:gd name="adj" fmla="val 29518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3600" b="1" spc="-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商服、資訊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學程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＞形箭號 10"/>
          <p:cNvSpPr/>
          <p:nvPr/>
        </p:nvSpPr>
        <p:spPr>
          <a:xfrm>
            <a:off x="5649489" y="3156175"/>
            <a:ext cx="3240360" cy="1224136"/>
          </a:xfrm>
          <a:prstGeom prst="chevron">
            <a:avLst>
              <a:gd name="adj" fmla="val 29518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科大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商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管群科系</a:t>
            </a:r>
            <a:endParaRPr lang="zh-TW" altLang="en-US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83192" y="4380311"/>
            <a:ext cx="3628968" cy="1224136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國、英、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數</a:t>
            </a:r>
            <a:endParaRPr lang="en-US" altLang="zh-TW" sz="24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英文</a:t>
            </a:r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寫作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與閱讀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3" name="五邊形 12"/>
          <p:cNvSpPr/>
          <p:nvPr/>
        </p:nvSpPr>
        <p:spPr>
          <a:xfrm>
            <a:off x="536513" y="4380311"/>
            <a:ext cx="2286839" cy="1224136"/>
          </a:xfrm>
          <a:prstGeom prst="homePlate">
            <a:avLst>
              <a:gd name="adj" fmla="val 2951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應英學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程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14" name="＞形箭號 13"/>
          <p:cNvSpPr/>
          <p:nvPr/>
        </p:nvSpPr>
        <p:spPr>
          <a:xfrm>
            <a:off x="5652120" y="4380311"/>
            <a:ext cx="3240360" cy="1224136"/>
          </a:xfrm>
          <a:prstGeom prst="chevron">
            <a:avLst>
              <a:gd name="adj" fmla="val 2951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科大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外語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群科系</a:t>
            </a:r>
            <a:endParaRPr lang="zh-TW" altLang="en-US" sz="32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69418" y="5517232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920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1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9" grpId="0" animBg="1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558</Words>
  <Application>Microsoft Office PowerPoint</Application>
  <PresentationFormat>如螢幕大小 (4:3)</PresentationFormat>
  <Paragraphs>187</Paragraphs>
  <Slides>19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USER83889</dc:creator>
  <cp:lastModifiedBy>user</cp:lastModifiedBy>
  <cp:revision>118</cp:revision>
  <cp:lastPrinted>2017-03-17T02:18:42Z</cp:lastPrinted>
  <dcterms:created xsi:type="dcterms:W3CDTF">2016-02-10T05:44:59Z</dcterms:created>
  <dcterms:modified xsi:type="dcterms:W3CDTF">2017-03-17T04:10:43Z</dcterms:modified>
</cp:coreProperties>
</file>